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4"/>
    <p:sldMasterId id="2147483692" r:id="rId5"/>
  </p:sldMasterIdLst>
  <p:notesMasterIdLst>
    <p:notesMasterId r:id="rId26"/>
  </p:notesMasterIdLst>
  <p:handoutMasterIdLst>
    <p:handoutMasterId r:id="rId27"/>
  </p:handoutMasterIdLst>
  <p:sldIdLst>
    <p:sldId id="943" r:id="rId6"/>
    <p:sldId id="955" r:id="rId7"/>
    <p:sldId id="268" r:id="rId8"/>
    <p:sldId id="307" r:id="rId9"/>
    <p:sldId id="1010" r:id="rId10"/>
    <p:sldId id="258" r:id="rId11"/>
    <p:sldId id="996" r:id="rId12"/>
    <p:sldId id="1001" r:id="rId13"/>
    <p:sldId id="998" r:id="rId14"/>
    <p:sldId id="1004" r:id="rId15"/>
    <p:sldId id="968" r:id="rId16"/>
    <p:sldId id="972" r:id="rId17"/>
    <p:sldId id="985" r:id="rId18"/>
    <p:sldId id="986" r:id="rId19"/>
    <p:sldId id="1007" r:id="rId20"/>
    <p:sldId id="1009" r:id="rId21"/>
    <p:sldId id="257" r:id="rId22"/>
    <p:sldId id="260" r:id="rId23"/>
    <p:sldId id="971" r:id="rId24"/>
    <p:sldId id="956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FD8965-A131-4C30-B974-F3F3303A057B}">
          <p14:sldIdLst>
            <p14:sldId id="943"/>
            <p14:sldId id="955"/>
            <p14:sldId id="268"/>
            <p14:sldId id="307"/>
            <p14:sldId id="1010"/>
          </p14:sldIdLst>
        </p14:section>
        <p14:section name="Skills and Cap" id="{03C55C6D-F32B-4379-9479-0ED234ED0C53}">
          <p14:sldIdLst>
            <p14:sldId id="258"/>
            <p14:sldId id="996"/>
            <p14:sldId id="1001"/>
            <p14:sldId id="998"/>
            <p14:sldId id="1004"/>
            <p14:sldId id="968"/>
          </p14:sldIdLst>
        </p14:section>
        <p14:section name="Career Planning" id="{BA9CA0DF-5EA7-4761-B607-2B8A1A21940C}">
          <p14:sldIdLst>
            <p14:sldId id="972"/>
            <p14:sldId id="985"/>
            <p14:sldId id="986"/>
            <p14:sldId id="1007"/>
            <p14:sldId id="1009"/>
          </p14:sldIdLst>
        </p14:section>
        <p14:section name="Networks" id="{D28A083E-25AB-4C9A-99F2-2CD07D46BCC9}">
          <p14:sldIdLst>
            <p14:sldId id="257"/>
            <p14:sldId id="260"/>
            <p14:sldId id="971"/>
            <p14:sldId id="956"/>
          </p14:sldIdLst>
        </p14:section>
        <p14:section name="Default Section" id="{FF42F8AF-101C-41A5-B423-9A8ADBBE2BE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7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ED110A-A99D-EF6C-ABF1-76B9807D2DA0}" name="Julia Mouatt" initials="JM" userId="S::jmou365@uoa.auckland.ac.nz::c6eed13f-c6b8-4b87-8f7d-2f48e65a27f1" providerId="AD"/>
  <p188:author id="{B1A67717-3DE2-F30E-078B-8F48D06B8DF6}" name="Judith Simpson" initials="JS" userId="S::jsim853@UoA.auckland.ac.nz::0dc389cd-4958-4a17-a476-27d110c210ef" providerId="AD"/>
  <p188:author id="{8D1CF033-4AFF-9988-87B2-BC9CECE95C74}" name="Nick Kearns" initials="NK" userId="S::nkea034@UoA.auckland.ac.nz::125ea666-643c-4f53-8a2a-0d31fd531a92" providerId="AD"/>
  <p188:author id="{A356CF4E-47E6-2FCB-7E03-C39133545F0B}" name="Narissa Lewis" initials="NL" userId="S::nlew492@uoa.auckland.ac.nz::c43c5899-63ce-4f2f-86d4-685c7797d599" providerId="AD"/>
  <p188:author id="{3E0F7657-79BB-4B4B-D7F3-825B8DAB5419}" name="Judith Simpson" initials="JS" userId="S::jsim853@uoa.auckland.ac.nz::0dc389cd-4958-4a17-a476-27d110c210ef" providerId="AD"/>
  <p188:author id="{7994D471-7C0B-C850-09A1-18E71F4A3B0B}" name="Caroline Roughneen" initials="CR" userId="S::crou197@UoA.auckland.ac.nz::c6e49906-3403-4f3f-a841-e69894fbca7c" providerId="AD"/>
  <p188:author id="{E4F77876-9E16-DEAE-050E-E8EB23431D4E}" name="Celine Gilbert" initials="CG" userId="S::cgil396@UoA.auckland.ac.nz::1b0c9909-fb75-4bd3-904c-07fedeb9bf39" providerId="AD"/>
  <p188:author id="{6537AC79-768F-C644-2BB2-D4EB94E097F8}" name="Julie Dunn" initials="JD" userId="S::jdun452@uoa.auckland.ac.nz::722a2dc2-00ce-492e-99f4-48e38a415dbf" providerId="AD"/>
  <p188:author id="{D901327E-A10A-D10E-365B-1ECF2A8D8383}" name="Mark Scott" initials="MS" userId="S::msco014@uoa.auckland.ac.nz::b85e0b05-5514-4d62-9da0-ddf933b56264" providerId="AD"/>
  <p188:author id="{FFE47D8C-17A0-4D11-8124-F430A58F5CE2}" name="Michael Gray" initials="MG" userId="S::mgra431@UoA.auckland.ac.nz::5f5257d8-8306-4350-aae6-3ba58c390f25" providerId="AD"/>
  <p188:author id="{5C2AB297-4723-ADF9-8518-47B07FB41D14}" name="Celine Gilbert" initials="CG" userId="S::cgil396@uoa.auckland.ac.nz::1b0c9909-fb75-4bd3-904c-07fedeb9bf39" providerId="AD"/>
  <p188:author id="{1D50ABA8-5420-584E-6FA1-E1905B0CCBFB}" name="Jodi Salinsky" initials="JS" userId="S::jsal283@uoa.auckland.ac.nz::d6cbd2ec-ff5c-4dd3-8543-6fde0a1e56f0" providerId="AD"/>
  <p188:author id="{B36C7CCE-2456-81EB-6FFF-55D7965113F0}" name="Julie Dunn" initials="JD" userId="S::jdun452@UoA.auckland.ac.nz::722a2dc2-00ce-492e-99f4-48e38a415dbf" providerId="AD"/>
  <p188:author id="{75BD1AD4-DA27-2D8D-D0BD-560D39B87735}" name="Josh Alden" initials="JA" userId="S::jald019@uoa.auckland.ac.nz::aa87f377-ed28-429e-9c16-f5a1e8cd3e01" providerId="AD"/>
  <p188:author id="{B64296E4-E7B4-F5DB-5F5C-7EC7CA35465A}" name="Roger Lins" initials="RL" userId="S::rlin047@uoa.auckland.ac.nz::6f81de8f-f426-41c1-b56f-54b674633126" providerId="AD"/>
  <p188:author id="{27C709E7-1EA1-3401-99A7-4EA03308889A}" name="Kristen Chalmet" initials="KC" userId="S::kcha878@uoa.auckland.ac.nz::fb96ff53-9adf-4e83-a51a-5613fbbf898c" providerId="AD"/>
  <p188:author id="{08EC6AED-C841-C72F-36AF-3316E36A05AD}" name="Rachel Chidlow" initials="RC" userId="S::rchi021@UoA.auckland.ac.nz::f2dcbdf9-84d6-4ef1-b497-f7142554b8d6" providerId="AD"/>
  <p188:author id="{106241FD-C776-3293-73D4-BD432B50B2B7}" name="Gilbert Wong" initials="GW" userId="S::gwon004@uoa.auckland.ac.nz::7c3d2bef-d511-4867-b1b9-3fb9732c1d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Dunn" initials="JD" lastIdx="99" clrIdx="0"/>
  <p:cmAuthor id="2" name="Emily Hanna" initials="EH" lastIdx="3" clrIdx="1"/>
  <p:cmAuthor id="3" name="Malcolm Drego" initials="MD" lastIdx="1" clrIdx="2">
    <p:extLst>
      <p:ext uri="{19B8F6BF-5375-455C-9EA6-DF929625EA0E}">
        <p15:presenceInfo xmlns:p15="http://schemas.microsoft.com/office/powerpoint/2012/main" userId="S::mdre779@UoA.auckland.ac.nz::b16b7d5c-a8c2-47fb-b371-b9d4fe73150d" providerId="AD"/>
      </p:ext>
    </p:extLst>
  </p:cmAuthor>
  <p:cmAuthor id="4" name="Elizabeth Visser" initials="EV" lastIdx="6" clrIdx="3">
    <p:extLst>
      <p:ext uri="{19B8F6BF-5375-455C-9EA6-DF929625EA0E}">
        <p15:presenceInfo xmlns:p15="http://schemas.microsoft.com/office/powerpoint/2012/main" userId="S-1-5-21-614565923-1027956908-3001582966-225559" providerId="AD"/>
      </p:ext>
    </p:extLst>
  </p:cmAuthor>
  <p:cmAuthor id="5" name="Rachel O'Reilly" initials="RO" lastIdx="3" clrIdx="4">
    <p:extLst>
      <p:ext uri="{19B8F6BF-5375-455C-9EA6-DF929625EA0E}">
        <p15:presenceInfo xmlns:p15="http://schemas.microsoft.com/office/powerpoint/2012/main" userId="S::rore007@uoa.auckland.ac.nz::acbed0ba-aed5-401e-91d7-2a3d1c374712" providerId="AD"/>
      </p:ext>
    </p:extLst>
  </p:cmAuthor>
  <p:cmAuthor id="6" name="Anne Casey" initials="AC" lastIdx="5" clrIdx="5">
    <p:extLst>
      <p:ext uri="{19B8F6BF-5375-455C-9EA6-DF929625EA0E}">
        <p15:presenceInfo xmlns:p15="http://schemas.microsoft.com/office/powerpoint/2012/main" userId="S::ecas598@uoa.auckland.ac.nz::613ef4fa-0d86-44ac-b83d-0143c2ad9454" providerId="AD"/>
      </p:ext>
    </p:extLst>
  </p:cmAuthor>
  <p:cmAuthor id="7" name="Judith Simpson" initials="JS" lastIdx="12" clrIdx="6">
    <p:extLst>
      <p:ext uri="{19B8F6BF-5375-455C-9EA6-DF929625EA0E}">
        <p15:presenceInfo xmlns:p15="http://schemas.microsoft.com/office/powerpoint/2012/main" userId="S::jsim853@uoa.auckland.ac.nz::0dc389cd-4958-4a17-a476-27d110c210ef" providerId="AD"/>
      </p:ext>
    </p:extLst>
  </p:cmAuthor>
  <p:cmAuthor id="8" name="Kerryn Patten" initials="KP" lastIdx="2" clrIdx="7">
    <p:extLst>
      <p:ext uri="{19B8F6BF-5375-455C-9EA6-DF929625EA0E}">
        <p15:presenceInfo xmlns:p15="http://schemas.microsoft.com/office/powerpoint/2012/main" userId="S::kpat104@uoa.auckland.ac.nz::80400666-45f7-47dd-87e1-f6a231a4c099" providerId="AD"/>
      </p:ext>
    </p:extLst>
  </p:cmAuthor>
  <p:cmAuthor id="9" name="Nicholas Kearns" initials="NK" lastIdx="39" clrIdx="8">
    <p:extLst>
      <p:ext uri="{19B8F6BF-5375-455C-9EA6-DF929625EA0E}">
        <p15:presenceInfo xmlns:p15="http://schemas.microsoft.com/office/powerpoint/2012/main" userId="S::nkea034@uoa.auckland.ac.nz::125ea666-643c-4f53-8a2a-0d31fd531a92" providerId="AD"/>
      </p:ext>
    </p:extLst>
  </p:cmAuthor>
  <p:cmAuthor id="10" name="Roger Lins" initials="RL" lastIdx="8" clrIdx="9">
    <p:extLst>
      <p:ext uri="{19B8F6BF-5375-455C-9EA6-DF929625EA0E}">
        <p15:presenceInfo xmlns:p15="http://schemas.microsoft.com/office/powerpoint/2012/main" userId="S::rlin047@UoA.auckland.ac.nz::6f81de8f-f426-41c1-b56f-54b674633126" providerId="AD"/>
      </p:ext>
    </p:extLst>
  </p:cmAuthor>
  <p:cmAuthor id="11" name="Narissa Lewis" initials="NL" lastIdx="3" clrIdx="10">
    <p:extLst>
      <p:ext uri="{19B8F6BF-5375-455C-9EA6-DF929625EA0E}">
        <p15:presenceInfo xmlns:p15="http://schemas.microsoft.com/office/powerpoint/2012/main" userId="S::nlew492@UoA.auckland.ac.nz::c43c5899-63ce-4f2f-86d4-685c7797d599" providerId="AD"/>
      </p:ext>
    </p:extLst>
  </p:cmAuthor>
  <p:cmAuthor id="12" name="Alexandra Thomas" initials="AT" lastIdx="10" clrIdx="11">
    <p:extLst>
      <p:ext uri="{19B8F6BF-5375-455C-9EA6-DF929625EA0E}">
        <p15:presenceInfo xmlns:p15="http://schemas.microsoft.com/office/powerpoint/2012/main" userId="S::atho672@uoa.auckland.ac.nz::bf6173a9-b0dd-4e9d-9562-ff631e6dfe81" providerId="AD"/>
      </p:ext>
    </p:extLst>
  </p:cmAuthor>
  <p:cmAuthor id="13" name="Michael Gray" initials="MG" lastIdx="2" clrIdx="12">
    <p:extLst>
      <p:ext uri="{19B8F6BF-5375-455C-9EA6-DF929625EA0E}">
        <p15:presenceInfo xmlns:p15="http://schemas.microsoft.com/office/powerpoint/2012/main" userId="S::mgra431@UoA.auckland.ac.nz::5f5257d8-8306-4350-aae6-3ba58c390f25" providerId="AD"/>
      </p:ext>
    </p:extLst>
  </p:cmAuthor>
  <p:cmAuthor id="14" name="Avishek Kumar" initials="AK" lastIdx="9" clrIdx="13">
    <p:extLst>
      <p:ext uri="{19B8F6BF-5375-455C-9EA6-DF929625EA0E}">
        <p15:presenceInfo xmlns:p15="http://schemas.microsoft.com/office/powerpoint/2012/main" userId="S::akum036@UoA.auckland.ac.nz::96cbaf62-1475-47a3-bad5-77b4c4dc0c55" providerId="AD"/>
      </p:ext>
    </p:extLst>
  </p:cmAuthor>
  <p:cmAuthor id="15" name="Celine Gilbert" initials="CG" lastIdx="31" clrIdx="14">
    <p:extLst>
      <p:ext uri="{19B8F6BF-5375-455C-9EA6-DF929625EA0E}">
        <p15:presenceInfo xmlns:p15="http://schemas.microsoft.com/office/powerpoint/2012/main" userId="S::cgil396@uoa.auckland.ac.nz::1b0c9909-fb75-4bd3-904c-07fedeb9bf39" providerId="AD"/>
      </p:ext>
    </p:extLst>
  </p:cmAuthor>
  <p:cmAuthor id="16" name="Taryn Davies (Digital Strategy)" initials="TS" lastIdx="14" clrIdx="15">
    <p:extLst>
      <p:ext uri="{19B8F6BF-5375-455C-9EA6-DF929625EA0E}">
        <p15:presenceInfo xmlns:p15="http://schemas.microsoft.com/office/powerpoint/2012/main" userId="S::tdav059@uoa.auckland.ac.nz::d22a6b61-71c5-470c-930a-99bce760a22f" providerId="AD"/>
      </p:ext>
    </p:extLst>
  </p:cmAuthor>
  <p:cmAuthor id="17" name="Josh Alden" initials="JA" lastIdx="6" clrIdx="16">
    <p:extLst>
      <p:ext uri="{19B8F6BF-5375-455C-9EA6-DF929625EA0E}">
        <p15:presenceInfo xmlns:p15="http://schemas.microsoft.com/office/powerpoint/2012/main" userId="S::jald019@uoa.auckland.ac.nz::aa87f377-ed28-429e-9c16-f5a1e8cd3e01" providerId="AD"/>
      </p:ext>
    </p:extLst>
  </p:cmAuthor>
  <p:cmAuthor id="18" name="Lara Egglestone" initials="LE" lastIdx="2" clrIdx="17">
    <p:extLst>
      <p:ext uri="{19B8F6BF-5375-455C-9EA6-DF929625EA0E}">
        <p15:presenceInfo xmlns:p15="http://schemas.microsoft.com/office/powerpoint/2012/main" userId="S-1-5-21-614565923-1027956908-3001582966-1663197" providerId="AD"/>
      </p:ext>
    </p:extLst>
  </p:cmAuthor>
  <p:cmAuthor id="19" name="Lara Egglestone" initials="LE [2]" lastIdx="1" clrIdx="18">
    <p:extLst>
      <p:ext uri="{19B8F6BF-5375-455C-9EA6-DF929625EA0E}">
        <p15:presenceInfo xmlns:p15="http://schemas.microsoft.com/office/powerpoint/2012/main" userId="S::legg400@uoa.auckland.ac.nz::8969c033-d892-48ec-a6e5-de96af0437ca" providerId="AD"/>
      </p:ext>
    </p:extLst>
  </p:cmAuthor>
  <p:cmAuthor id="20" name="Rachel Chidlow" initials="RC" lastIdx="2" clrIdx="19">
    <p:extLst>
      <p:ext uri="{19B8F6BF-5375-455C-9EA6-DF929625EA0E}">
        <p15:presenceInfo xmlns:p15="http://schemas.microsoft.com/office/powerpoint/2012/main" userId="S::rchi021@uoa.auckland.ac.nz::f2dcbdf9-84d6-4ef1-b497-f7142554b8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E7E7E7"/>
    <a:srgbClr val="C05057"/>
    <a:srgbClr val="54C09F"/>
    <a:srgbClr val="002C54"/>
    <a:srgbClr val="009AC7"/>
    <a:srgbClr val="00467F"/>
    <a:srgbClr val="04346C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7A2AAD-A9A7-441E-A6BD-CA327769E255}" v="2" dt="2024-07-15T02:46:03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03" autoAdjust="0"/>
  </p:normalViewPr>
  <p:slideViewPr>
    <p:cSldViewPr snapToGrid="0">
      <p:cViewPr varScale="1">
        <p:scale>
          <a:sx n="95" d="100"/>
          <a:sy n="95" d="100"/>
        </p:scale>
        <p:origin x="1158" y="78"/>
      </p:cViewPr>
      <p:guideLst>
        <p:guide orient="horz" pos="4042"/>
        <p:guide pos="7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C4478-13C3-4CEF-BA16-E91D1ECFFF2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42CDC20-4A94-4C95-9836-895E2E63CFE0}">
      <dgm:prSet phldrT="[Text]"/>
      <dgm:spPr/>
      <dgm:t>
        <a:bodyPr/>
        <a:lstStyle/>
        <a:p>
          <a:r>
            <a:rPr lang="en-NZ" b="1" dirty="0"/>
            <a:t>Know</a:t>
          </a:r>
        </a:p>
      </dgm:t>
    </dgm:pt>
    <dgm:pt modelId="{FE47E143-9FEB-4E38-8473-3B1F90755DA2}" type="parTrans" cxnId="{2367488A-8DEC-490D-ADFC-57C81F8F3B0E}">
      <dgm:prSet/>
      <dgm:spPr/>
      <dgm:t>
        <a:bodyPr/>
        <a:lstStyle/>
        <a:p>
          <a:endParaRPr lang="en-NZ"/>
        </a:p>
      </dgm:t>
    </dgm:pt>
    <dgm:pt modelId="{01B37E0E-29C4-4AF8-B88E-BE08E70FF339}" type="sibTrans" cxnId="{2367488A-8DEC-490D-ADFC-57C81F8F3B0E}">
      <dgm:prSet/>
      <dgm:spPr/>
      <dgm:t>
        <a:bodyPr/>
        <a:lstStyle/>
        <a:p>
          <a:endParaRPr lang="en-NZ"/>
        </a:p>
      </dgm:t>
    </dgm:pt>
    <dgm:pt modelId="{4B8166DC-0502-4073-8167-972E27799AE9}">
      <dgm:prSet phldrT="[Text]"/>
      <dgm:spPr/>
      <dgm:t>
        <a:bodyPr/>
        <a:lstStyle/>
        <a:p>
          <a:r>
            <a:rPr lang="en-NZ" dirty="0"/>
            <a:t>Explore</a:t>
          </a:r>
        </a:p>
      </dgm:t>
    </dgm:pt>
    <dgm:pt modelId="{5000D20E-9016-4D16-97A7-5BF4D70C941F}" type="parTrans" cxnId="{C98B274C-5E66-4679-8904-51EAF5E53A30}">
      <dgm:prSet/>
      <dgm:spPr/>
      <dgm:t>
        <a:bodyPr/>
        <a:lstStyle/>
        <a:p>
          <a:endParaRPr lang="en-NZ"/>
        </a:p>
      </dgm:t>
    </dgm:pt>
    <dgm:pt modelId="{3FE3D192-6604-4747-89FE-0E459469F7D0}" type="sibTrans" cxnId="{C98B274C-5E66-4679-8904-51EAF5E53A30}">
      <dgm:prSet/>
      <dgm:spPr/>
      <dgm:t>
        <a:bodyPr/>
        <a:lstStyle/>
        <a:p>
          <a:endParaRPr lang="en-NZ"/>
        </a:p>
      </dgm:t>
    </dgm:pt>
    <dgm:pt modelId="{06576885-B730-4B39-9E61-077B274FFF48}">
      <dgm:prSet phldrT="[Text]"/>
      <dgm:spPr/>
      <dgm:t>
        <a:bodyPr/>
        <a:lstStyle/>
        <a:p>
          <a:r>
            <a:rPr lang="en-NZ" dirty="0"/>
            <a:t>Plan</a:t>
          </a:r>
        </a:p>
      </dgm:t>
    </dgm:pt>
    <dgm:pt modelId="{D302D6B4-C3E2-4F53-A44A-785B53765576}" type="parTrans" cxnId="{DABD1D70-8BBF-4A15-AE1B-E355546453BC}">
      <dgm:prSet/>
      <dgm:spPr/>
      <dgm:t>
        <a:bodyPr/>
        <a:lstStyle/>
        <a:p>
          <a:endParaRPr lang="en-NZ"/>
        </a:p>
      </dgm:t>
    </dgm:pt>
    <dgm:pt modelId="{413E983C-6A34-4290-8104-61E09175024C}" type="sibTrans" cxnId="{DABD1D70-8BBF-4A15-AE1B-E355546453BC}">
      <dgm:prSet/>
      <dgm:spPr/>
      <dgm:t>
        <a:bodyPr/>
        <a:lstStyle/>
        <a:p>
          <a:endParaRPr lang="en-NZ"/>
        </a:p>
      </dgm:t>
    </dgm:pt>
    <dgm:pt modelId="{555629E4-4F28-40E3-ABD0-B3A8C00D1BCE}">
      <dgm:prSet phldrT="[Text]"/>
      <dgm:spPr/>
      <dgm:t>
        <a:bodyPr/>
        <a:lstStyle/>
        <a:p>
          <a:r>
            <a:rPr lang="en-NZ" dirty="0"/>
            <a:t>Do</a:t>
          </a:r>
        </a:p>
      </dgm:t>
    </dgm:pt>
    <dgm:pt modelId="{F275E35D-CC1F-40DA-AF88-DCAB0A32D7F5}" type="parTrans" cxnId="{E12E9D9F-A7D1-4777-B3A3-A50EB6554265}">
      <dgm:prSet/>
      <dgm:spPr/>
      <dgm:t>
        <a:bodyPr/>
        <a:lstStyle/>
        <a:p>
          <a:endParaRPr lang="en-NZ"/>
        </a:p>
      </dgm:t>
    </dgm:pt>
    <dgm:pt modelId="{0EC4D2A6-EDC3-46D0-B058-051B83754102}" type="sibTrans" cxnId="{E12E9D9F-A7D1-4777-B3A3-A50EB6554265}">
      <dgm:prSet/>
      <dgm:spPr/>
      <dgm:t>
        <a:bodyPr/>
        <a:lstStyle/>
        <a:p>
          <a:endParaRPr lang="en-NZ"/>
        </a:p>
      </dgm:t>
    </dgm:pt>
    <dgm:pt modelId="{F884DC45-42A8-487B-A992-796621118C84}" type="pres">
      <dgm:prSet presAssocID="{CF0C4478-13C3-4CEF-BA16-E91D1ECFFF2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DEFA9B-36D1-4909-B408-DB24DE631705}" type="pres">
      <dgm:prSet presAssocID="{D42CDC20-4A94-4C95-9836-895E2E63CFE0}" presName="Accent1" presStyleCnt="0"/>
      <dgm:spPr/>
    </dgm:pt>
    <dgm:pt modelId="{0F605521-D89D-483D-8BC5-CC73A5823757}" type="pres">
      <dgm:prSet presAssocID="{D42CDC20-4A94-4C95-9836-895E2E63CFE0}" presName="Accent" presStyleLbl="node1" presStyleIdx="0" presStyleCnt="4" custLinFactNeighborX="476"/>
      <dgm:spPr>
        <a:solidFill>
          <a:srgbClr val="92D050"/>
        </a:solidFill>
      </dgm:spPr>
    </dgm:pt>
    <dgm:pt modelId="{A00823D1-F049-42C4-9BA9-2B5553D38FC9}" type="pres">
      <dgm:prSet presAssocID="{D42CDC20-4A94-4C95-9836-895E2E63CFE0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77659FE6-7E04-4D3D-A631-4D81DC7DBBDE}" type="pres">
      <dgm:prSet presAssocID="{4B8166DC-0502-4073-8167-972E27799AE9}" presName="Accent2" presStyleCnt="0"/>
      <dgm:spPr/>
    </dgm:pt>
    <dgm:pt modelId="{28562E91-0EA4-465D-8914-3C9BBDE7828E}" type="pres">
      <dgm:prSet presAssocID="{4B8166DC-0502-4073-8167-972E27799AE9}" presName="Accent" presStyleLbl="node1" presStyleIdx="1" presStyleCnt="4"/>
      <dgm:spPr/>
    </dgm:pt>
    <dgm:pt modelId="{E8C11C43-0E4A-47EA-8CF0-0842757B9D1A}" type="pres">
      <dgm:prSet presAssocID="{4B8166DC-0502-4073-8167-972E27799AE9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123B1766-3C1A-4ADB-AD4E-822C7EBCE081}" type="pres">
      <dgm:prSet presAssocID="{06576885-B730-4B39-9E61-077B274FFF48}" presName="Accent3" presStyleCnt="0"/>
      <dgm:spPr/>
    </dgm:pt>
    <dgm:pt modelId="{FAE8FA68-73FC-47F8-B6FC-722781734D3B}" type="pres">
      <dgm:prSet presAssocID="{06576885-B730-4B39-9E61-077B274FFF48}" presName="Accent" presStyleLbl="node1" presStyleIdx="2" presStyleCnt="4"/>
      <dgm:spPr/>
    </dgm:pt>
    <dgm:pt modelId="{51659D63-6B36-4817-ADE3-9E199B29F44D}" type="pres">
      <dgm:prSet presAssocID="{06576885-B730-4B39-9E61-077B274FFF48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9BBF02EC-B83F-42B4-B1AF-BA76F5277B60}" type="pres">
      <dgm:prSet presAssocID="{555629E4-4F28-40E3-ABD0-B3A8C00D1BCE}" presName="Accent4" presStyleCnt="0"/>
      <dgm:spPr/>
    </dgm:pt>
    <dgm:pt modelId="{5020F364-6B47-4F8B-B1D5-1FF797C3F504}" type="pres">
      <dgm:prSet presAssocID="{555629E4-4F28-40E3-ABD0-B3A8C00D1BCE}" presName="Accent" presStyleLbl="node1" presStyleIdx="3" presStyleCnt="4"/>
      <dgm:spPr/>
    </dgm:pt>
    <dgm:pt modelId="{E631B5FA-86E6-404D-8362-B0EC7D093E1E}" type="pres">
      <dgm:prSet presAssocID="{555629E4-4F28-40E3-ABD0-B3A8C00D1BC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DF42B009-ADDA-4983-BC66-B493100E3467}" type="presOf" srcId="{06576885-B730-4B39-9E61-077B274FFF48}" destId="{51659D63-6B36-4817-ADE3-9E199B29F44D}" srcOrd="0" destOrd="0" presId="urn:microsoft.com/office/officeart/2009/layout/CircleArrowProcess"/>
    <dgm:cxn modelId="{4CFA440B-A524-4AC7-8F96-2789FB28062D}" type="presOf" srcId="{4B8166DC-0502-4073-8167-972E27799AE9}" destId="{E8C11C43-0E4A-47EA-8CF0-0842757B9D1A}" srcOrd="0" destOrd="0" presId="urn:microsoft.com/office/officeart/2009/layout/CircleArrowProcess"/>
    <dgm:cxn modelId="{C98B274C-5E66-4679-8904-51EAF5E53A30}" srcId="{CF0C4478-13C3-4CEF-BA16-E91D1ECFFF25}" destId="{4B8166DC-0502-4073-8167-972E27799AE9}" srcOrd="1" destOrd="0" parTransId="{5000D20E-9016-4D16-97A7-5BF4D70C941F}" sibTransId="{3FE3D192-6604-4747-89FE-0E459469F7D0}"/>
    <dgm:cxn modelId="{DABD1D70-8BBF-4A15-AE1B-E355546453BC}" srcId="{CF0C4478-13C3-4CEF-BA16-E91D1ECFFF25}" destId="{06576885-B730-4B39-9E61-077B274FFF48}" srcOrd="2" destOrd="0" parTransId="{D302D6B4-C3E2-4F53-A44A-785B53765576}" sibTransId="{413E983C-6A34-4290-8104-61E09175024C}"/>
    <dgm:cxn modelId="{1989F977-34CE-4308-AFC2-CC73D905337A}" type="presOf" srcId="{CF0C4478-13C3-4CEF-BA16-E91D1ECFFF25}" destId="{F884DC45-42A8-487B-A992-796621118C84}" srcOrd="0" destOrd="0" presId="urn:microsoft.com/office/officeart/2009/layout/CircleArrowProcess"/>
    <dgm:cxn modelId="{5AFDED87-963C-4907-985E-14E0D349B1BE}" type="presOf" srcId="{555629E4-4F28-40E3-ABD0-B3A8C00D1BCE}" destId="{E631B5FA-86E6-404D-8362-B0EC7D093E1E}" srcOrd="0" destOrd="0" presId="urn:microsoft.com/office/officeart/2009/layout/CircleArrowProcess"/>
    <dgm:cxn modelId="{2367488A-8DEC-490D-ADFC-57C81F8F3B0E}" srcId="{CF0C4478-13C3-4CEF-BA16-E91D1ECFFF25}" destId="{D42CDC20-4A94-4C95-9836-895E2E63CFE0}" srcOrd="0" destOrd="0" parTransId="{FE47E143-9FEB-4E38-8473-3B1F90755DA2}" sibTransId="{01B37E0E-29C4-4AF8-B88E-BE08E70FF339}"/>
    <dgm:cxn modelId="{E12E9D9F-A7D1-4777-B3A3-A50EB6554265}" srcId="{CF0C4478-13C3-4CEF-BA16-E91D1ECFFF25}" destId="{555629E4-4F28-40E3-ABD0-B3A8C00D1BCE}" srcOrd="3" destOrd="0" parTransId="{F275E35D-CC1F-40DA-AF88-DCAB0A32D7F5}" sibTransId="{0EC4D2A6-EDC3-46D0-B058-051B83754102}"/>
    <dgm:cxn modelId="{955EF6B6-D41A-41AE-BE0F-AE45DC7CD486}" type="presOf" srcId="{D42CDC20-4A94-4C95-9836-895E2E63CFE0}" destId="{A00823D1-F049-42C4-9BA9-2B5553D38FC9}" srcOrd="0" destOrd="0" presId="urn:microsoft.com/office/officeart/2009/layout/CircleArrowProcess"/>
    <dgm:cxn modelId="{A05FD0ED-39E3-4EFD-9AD5-56BA82DBA46E}" type="presParOf" srcId="{F884DC45-42A8-487B-A992-796621118C84}" destId="{F4DEFA9B-36D1-4909-B408-DB24DE631705}" srcOrd="0" destOrd="0" presId="urn:microsoft.com/office/officeart/2009/layout/CircleArrowProcess"/>
    <dgm:cxn modelId="{4C0FFC6E-00F1-49DA-91B1-39D6A0579238}" type="presParOf" srcId="{F4DEFA9B-36D1-4909-B408-DB24DE631705}" destId="{0F605521-D89D-483D-8BC5-CC73A5823757}" srcOrd="0" destOrd="0" presId="urn:microsoft.com/office/officeart/2009/layout/CircleArrowProcess"/>
    <dgm:cxn modelId="{1E3B3850-10D5-4581-AF8F-4AACFDE3961E}" type="presParOf" srcId="{F884DC45-42A8-487B-A992-796621118C84}" destId="{A00823D1-F049-42C4-9BA9-2B5553D38FC9}" srcOrd="1" destOrd="0" presId="urn:microsoft.com/office/officeart/2009/layout/CircleArrowProcess"/>
    <dgm:cxn modelId="{4DF421E5-3F0E-4B49-9BCE-508B149418F7}" type="presParOf" srcId="{F884DC45-42A8-487B-A992-796621118C84}" destId="{77659FE6-7E04-4D3D-A631-4D81DC7DBBDE}" srcOrd="2" destOrd="0" presId="urn:microsoft.com/office/officeart/2009/layout/CircleArrowProcess"/>
    <dgm:cxn modelId="{358A6F4D-D478-4F54-93B6-16795E6163EF}" type="presParOf" srcId="{77659FE6-7E04-4D3D-A631-4D81DC7DBBDE}" destId="{28562E91-0EA4-465D-8914-3C9BBDE7828E}" srcOrd="0" destOrd="0" presId="urn:microsoft.com/office/officeart/2009/layout/CircleArrowProcess"/>
    <dgm:cxn modelId="{A7CE3433-A63B-4559-BB6E-69AD1A5F42A0}" type="presParOf" srcId="{F884DC45-42A8-487B-A992-796621118C84}" destId="{E8C11C43-0E4A-47EA-8CF0-0842757B9D1A}" srcOrd="3" destOrd="0" presId="urn:microsoft.com/office/officeart/2009/layout/CircleArrowProcess"/>
    <dgm:cxn modelId="{507A6CB2-E424-4096-B7EF-2A6F5ACA40FE}" type="presParOf" srcId="{F884DC45-42A8-487B-A992-796621118C84}" destId="{123B1766-3C1A-4ADB-AD4E-822C7EBCE081}" srcOrd="4" destOrd="0" presId="urn:microsoft.com/office/officeart/2009/layout/CircleArrowProcess"/>
    <dgm:cxn modelId="{B08FD915-988C-4C29-902B-DB5AC760B317}" type="presParOf" srcId="{123B1766-3C1A-4ADB-AD4E-822C7EBCE081}" destId="{FAE8FA68-73FC-47F8-B6FC-722781734D3B}" srcOrd="0" destOrd="0" presId="urn:microsoft.com/office/officeart/2009/layout/CircleArrowProcess"/>
    <dgm:cxn modelId="{E4EBDAE4-57D2-4431-8801-9E803DD74662}" type="presParOf" srcId="{F884DC45-42A8-487B-A992-796621118C84}" destId="{51659D63-6B36-4817-ADE3-9E199B29F44D}" srcOrd="5" destOrd="0" presId="urn:microsoft.com/office/officeart/2009/layout/CircleArrowProcess"/>
    <dgm:cxn modelId="{DB3EFDB6-0602-49CA-B489-EF2225F07E2C}" type="presParOf" srcId="{F884DC45-42A8-487B-A992-796621118C84}" destId="{9BBF02EC-B83F-42B4-B1AF-BA76F5277B60}" srcOrd="6" destOrd="0" presId="urn:microsoft.com/office/officeart/2009/layout/CircleArrowProcess"/>
    <dgm:cxn modelId="{4434DFA7-9C5D-41F9-B651-33431C303107}" type="presParOf" srcId="{9BBF02EC-B83F-42B4-B1AF-BA76F5277B60}" destId="{5020F364-6B47-4F8B-B1D5-1FF797C3F504}" srcOrd="0" destOrd="0" presId="urn:microsoft.com/office/officeart/2009/layout/CircleArrowProcess"/>
    <dgm:cxn modelId="{B9978057-2729-4DA4-ACAA-EEED88EC4746}" type="presParOf" srcId="{F884DC45-42A8-487B-A992-796621118C84}" destId="{E631B5FA-86E6-404D-8362-B0EC7D093E1E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C4478-13C3-4CEF-BA16-E91D1ECFFF2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42CDC20-4A94-4C95-9836-895E2E63CFE0}">
      <dgm:prSet phldrT="[Text]"/>
      <dgm:spPr/>
      <dgm:t>
        <a:bodyPr/>
        <a:lstStyle/>
        <a:p>
          <a:r>
            <a:rPr lang="en-NZ" dirty="0"/>
            <a:t>Know</a:t>
          </a:r>
        </a:p>
      </dgm:t>
    </dgm:pt>
    <dgm:pt modelId="{FE47E143-9FEB-4E38-8473-3B1F90755DA2}" type="parTrans" cxnId="{2367488A-8DEC-490D-ADFC-57C81F8F3B0E}">
      <dgm:prSet/>
      <dgm:spPr/>
      <dgm:t>
        <a:bodyPr/>
        <a:lstStyle/>
        <a:p>
          <a:endParaRPr lang="en-NZ"/>
        </a:p>
      </dgm:t>
    </dgm:pt>
    <dgm:pt modelId="{01B37E0E-29C4-4AF8-B88E-BE08E70FF339}" type="sibTrans" cxnId="{2367488A-8DEC-490D-ADFC-57C81F8F3B0E}">
      <dgm:prSet/>
      <dgm:spPr/>
      <dgm:t>
        <a:bodyPr/>
        <a:lstStyle/>
        <a:p>
          <a:endParaRPr lang="en-NZ"/>
        </a:p>
      </dgm:t>
    </dgm:pt>
    <dgm:pt modelId="{4B8166DC-0502-4073-8167-972E27799AE9}">
      <dgm:prSet phldrT="[Text]"/>
      <dgm:spPr/>
      <dgm:t>
        <a:bodyPr/>
        <a:lstStyle/>
        <a:p>
          <a:r>
            <a:rPr lang="en-NZ" dirty="0"/>
            <a:t>Explore</a:t>
          </a:r>
        </a:p>
      </dgm:t>
    </dgm:pt>
    <dgm:pt modelId="{5000D20E-9016-4D16-97A7-5BF4D70C941F}" type="parTrans" cxnId="{C98B274C-5E66-4679-8904-51EAF5E53A30}">
      <dgm:prSet/>
      <dgm:spPr/>
      <dgm:t>
        <a:bodyPr/>
        <a:lstStyle/>
        <a:p>
          <a:endParaRPr lang="en-NZ"/>
        </a:p>
      </dgm:t>
    </dgm:pt>
    <dgm:pt modelId="{3FE3D192-6604-4747-89FE-0E459469F7D0}" type="sibTrans" cxnId="{C98B274C-5E66-4679-8904-51EAF5E53A30}">
      <dgm:prSet/>
      <dgm:spPr/>
      <dgm:t>
        <a:bodyPr/>
        <a:lstStyle/>
        <a:p>
          <a:endParaRPr lang="en-NZ"/>
        </a:p>
      </dgm:t>
    </dgm:pt>
    <dgm:pt modelId="{06576885-B730-4B39-9E61-077B274FFF48}">
      <dgm:prSet phldrT="[Text]"/>
      <dgm:spPr/>
      <dgm:t>
        <a:bodyPr/>
        <a:lstStyle/>
        <a:p>
          <a:r>
            <a:rPr lang="en-NZ" dirty="0"/>
            <a:t>Plan</a:t>
          </a:r>
        </a:p>
      </dgm:t>
    </dgm:pt>
    <dgm:pt modelId="{D302D6B4-C3E2-4F53-A44A-785B53765576}" type="parTrans" cxnId="{DABD1D70-8BBF-4A15-AE1B-E355546453BC}">
      <dgm:prSet/>
      <dgm:spPr/>
      <dgm:t>
        <a:bodyPr/>
        <a:lstStyle/>
        <a:p>
          <a:endParaRPr lang="en-NZ"/>
        </a:p>
      </dgm:t>
    </dgm:pt>
    <dgm:pt modelId="{413E983C-6A34-4290-8104-61E09175024C}" type="sibTrans" cxnId="{DABD1D70-8BBF-4A15-AE1B-E355546453BC}">
      <dgm:prSet/>
      <dgm:spPr/>
      <dgm:t>
        <a:bodyPr/>
        <a:lstStyle/>
        <a:p>
          <a:endParaRPr lang="en-NZ"/>
        </a:p>
      </dgm:t>
    </dgm:pt>
    <dgm:pt modelId="{555629E4-4F28-40E3-ABD0-B3A8C00D1BCE}">
      <dgm:prSet phldrT="[Text]"/>
      <dgm:spPr/>
      <dgm:t>
        <a:bodyPr/>
        <a:lstStyle/>
        <a:p>
          <a:r>
            <a:rPr lang="en-NZ" b="1" dirty="0"/>
            <a:t>Go</a:t>
          </a:r>
        </a:p>
      </dgm:t>
    </dgm:pt>
    <dgm:pt modelId="{F275E35D-CC1F-40DA-AF88-DCAB0A32D7F5}" type="parTrans" cxnId="{E12E9D9F-A7D1-4777-B3A3-A50EB6554265}">
      <dgm:prSet/>
      <dgm:spPr/>
      <dgm:t>
        <a:bodyPr/>
        <a:lstStyle/>
        <a:p>
          <a:endParaRPr lang="en-NZ"/>
        </a:p>
      </dgm:t>
    </dgm:pt>
    <dgm:pt modelId="{0EC4D2A6-EDC3-46D0-B058-051B83754102}" type="sibTrans" cxnId="{E12E9D9F-A7D1-4777-B3A3-A50EB6554265}">
      <dgm:prSet/>
      <dgm:spPr/>
      <dgm:t>
        <a:bodyPr/>
        <a:lstStyle/>
        <a:p>
          <a:endParaRPr lang="en-NZ"/>
        </a:p>
      </dgm:t>
    </dgm:pt>
    <dgm:pt modelId="{F884DC45-42A8-487B-A992-796621118C84}" type="pres">
      <dgm:prSet presAssocID="{CF0C4478-13C3-4CEF-BA16-E91D1ECFFF2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4DEFA9B-36D1-4909-B408-DB24DE631705}" type="pres">
      <dgm:prSet presAssocID="{D42CDC20-4A94-4C95-9836-895E2E63CFE0}" presName="Accent1" presStyleCnt="0"/>
      <dgm:spPr/>
    </dgm:pt>
    <dgm:pt modelId="{0F605521-D89D-483D-8BC5-CC73A5823757}" type="pres">
      <dgm:prSet presAssocID="{D42CDC20-4A94-4C95-9836-895E2E63CFE0}" presName="Accent" presStyleLbl="node1" presStyleIdx="0" presStyleCnt="4" custLinFactNeighborX="476"/>
      <dgm:spPr/>
    </dgm:pt>
    <dgm:pt modelId="{A00823D1-F049-42C4-9BA9-2B5553D38FC9}" type="pres">
      <dgm:prSet presAssocID="{D42CDC20-4A94-4C95-9836-895E2E63CFE0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77659FE6-7E04-4D3D-A631-4D81DC7DBBDE}" type="pres">
      <dgm:prSet presAssocID="{4B8166DC-0502-4073-8167-972E27799AE9}" presName="Accent2" presStyleCnt="0"/>
      <dgm:spPr/>
    </dgm:pt>
    <dgm:pt modelId="{28562E91-0EA4-465D-8914-3C9BBDE7828E}" type="pres">
      <dgm:prSet presAssocID="{4B8166DC-0502-4073-8167-972E27799AE9}" presName="Accent" presStyleLbl="node1" presStyleIdx="1" presStyleCnt="4"/>
      <dgm:spPr/>
    </dgm:pt>
    <dgm:pt modelId="{E8C11C43-0E4A-47EA-8CF0-0842757B9D1A}" type="pres">
      <dgm:prSet presAssocID="{4B8166DC-0502-4073-8167-972E27799AE9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123B1766-3C1A-4ADB-AD4E-822C7EBCE081}" type="pres">
      <dgm:prSet presAssocID="{06576885-B730-4B39-9E61-077B274FFF48}" presName="Accent3" presStyleCnt="0"/>
      <dgm:spPr/>
    </dgm:pt>
    <dgm:pt modelId="{FAE8FA68-73FC-47F8-B6FC-722781734D3B}" type="pres">
      <dgm:prSet presAssocID="{06576885-B730-4B39-9E61-077B274FFF48}" presName="Accent" presStyleLbl="node1" presStyleIdx="2" presStyleCnt="4"/>
      <dgm:spPr/>
    </dgm:pt>
    <dgm:pt modelId="{51659D63-6B36-4817-ADE3-9E199B29F44D}" type="pres">
      <dgm:prSet presAssocID="{06576885-B730-4B39-9E61-077B274FFF48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9BBF02EC-B83F-42B4-B1AF-BA76F5277B60}" type="pres">
      <dgm:prSet presAssocID="{555629E4-4F28-40E3-ABD0-B3A8C00D1BCE}" presName="Accent4" presStyleCnt="0"/>
      <dgm:spPr/>
    </dgm:pt>
    <dgm:pt modelId="{5020F364-6B47-4F8B-B1D5-1FF797C3F504}" type="pres">
      <dgm:prSet presAssocID="{555629E4-4F28-40E3-ABD0-B3A8C00D1BCE}" presName="Accent" presStyleLbl="node1" presStyleIdx="3" presStyleCnt="4"/>
      <dgm:spPr>
        <a:solidFill>
          <a:srgbClr val="92D050"/>
        </a:solidFill>
      </dgm:spPr>
    </dgm:pt>
    <dgm:pt modelId="{E631B5FA-86E6-404D-8362-B0EC7D093E1E}" type="pres">
      <dgm:prSet presAssocID="{555629E4-4F28-40E3-ABD0-B3A8C00D1BC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DF42B009-ADDA-4983-BC66-B493100E3467}" type="presOf" srcId="{06576885-B730-4B39-9E61-077B274FFF48}" destId="{51659D63-6B36-4817-ADE3-9E199B29F44D}" srcOrd="0" destOrd="0" presId="urn:microsoft.com/office/officeart/2009/layout/CircleArrowProcess"/>
    <dgm:cxn modelId="{4CFA440B-A524-4AC7-8F96-2789FB28062D}" type="presOf" srcId="{4B8166DC-0502-4073-8167-972E27799AE9}" destId="{E8C11C43-0E4A-47EA-8CF0-0842757B9D1A}" srcOrd="0" destOrd="0" presId="urn:microsoft.com/office/officeart/2009/layout/CircleArrowProcess"/>
    <dgm:cxn modelId="{C98B274C-5E66-4679-8904-51EAF5E53A30}" srcId="{CF0C4478-13C3-4CEF-BA16-E91D1ECFFF25}" destId="{4B8166DC-0502-4073-8167-972E27799AE9}" srcOrd="1" destOrd="0" parTransId="{5000D20E-9016-4D16-97A7-5BF4D70C941F}" sibTransId="{3FE3D192-6604-4747-89FE-0E459469F7D0}"/>
    <dgm:cxn modelId="{DABD1D70-8BBF-4A15-AE1B-E355546453BC}" srcId="{CF0C4478-13C3-4CEF-BA16-E91D1ECFFF25}" destId="{06576885-B730-4B39-9E61-077B274FFF48}" srcOrd="2" destOrd="0" parTransId="{D302D6B4-C3E2-4F53-A44A-785B53765576}" sibTransId="{413E983C-6A34-4290-8104-61E09175024C}"/>
    <dgm:cxn modelId="{1989F977-34CE-4308-AFC2-CC73D905337A}" type="presOf" srcId="{CF0C4478-13C3-4CEF-BA16-E91D1ECFFF25}" destId="{F884DC45-42A8-487B-A992-796621118C84}" srcOrd="0" destOrd="0" presId="urn:microsoft.com/office/officeart/2009/layout/CircleArrowProcess"/>
    <dgm:cxn modelId="{5AFDED87-963C-4907-985E-14E0D349B1BE}" type="presOf" srcId="{555629E4-4F28-40E3-ABD0-B3A8C00D1BCE}" destId="{E631B5FA-86E6-404D-8362-B0EC7D093E1E}" srcOrd="0" destOrd="0" presId="urn:microsoft.com/office/officeart/2009/layout/CircleArrowProcess"/>
    <dgm:cxn modelId="{2367488A-8DEC-490D-ADFC-57C81F8F3B0E}" srcId="{CF0C4478-13C3-4CEF-BA16-E91D1ECFFF25}" destId="{D42CDC20-4A94-4C95-9836-895E2E63CFE0}" srcOrd="0" destOrd="0" parTransId="{FE47E143-9FEB-4E38-8473-3B1F90755DA2}" sibTransId="{01B37E0E-29C4-4AF8-B88E-BE08E70FF339}"/>
    <dgm:cxn modelId="{E12E9D9F-A7D1-4777-B3A3-A50EB6554265}" srcId="{CF0C4478-13C3-4CEF-BA16-E91D1ECFFF25}" destId="{555629E4-4F28-40E3-ABD0-B3A8C00D1BCE}" srcOrd="3" destOrd="0" parTransId="{F275E35D-CC1F-40DA-AF88-DCAB0A32D7F5}" sibTransId="{0EC4D2A6-EDC3-46D0-B058-051B83754102}"/>
    <dgm:cxn modelId="{955EF6B6-D41A-41AE-BE0F-AE45DC7CD486}" type="presOf" srcId="{D42CDC20-4A94-4C95-9836-895E2E63CFE0}" destId="{A00823D1-F049-42C4-9BA9-2B5553D38FC9}" srcOrd="0" destOrd="0" presId="urn:microsoft.com/office/officeart/2009/layout/CircleArrowProcess"/>
    <dgm:cxn modelId="{A05FD0ED-39E3-4EFD-9AD5-56BA82DBA46E}" type="presParOf" srcId="{F884DC45-42A8-487B-A992-796621118C84}" destId="{F4DEFA9B-36D1-4909-B408-DB24DE631705}" srcOrd="0" destOrd="0" presId="urn:microsoft.com/office/officeart/2009/layout/CircleArrowProcess"/>
    <dgm:cxn modelId="{4C0FFC6E-00F1-49DA-91B1-39D6A0579238}" type="presParOf" srcId="{F4DEFA9B-36D1-4909-B408-DB24DE631705}" destId="{0F605521-D89D-483D-8BC5-CC73A5823757}" srcOrd="0" destOrd="0" presId="urn:microsoft.com/office/officeart/2009/layout/CircleArrowProcess"/>
    <dgm:cxn modelId="{1E3B3850-10D5-4581-AF8F-4AACFDE3961E}" type="presParOf" srcId="{F884DC45-42A8-487B-A992-796621118C84}" destId="{A00823D1-F049-42C4-9BA9-2B5553D38FC9}" srcOrd="1" destOrd="0" presId="urn:microsoft.com/office/officeart/2009/layout/CircleArrowProcess"/>
    <dgm:cxn modelId="{4DF421E5-3F0E-4B49-9BCE-508B149418F7}" type="presParOf" srcId="{F884DC45-42A8-487B-A992-796621118C84}" destId="{77659FE6-7E04-4D3D-A631-4D81DC7DBBDE}" srcOrd="2" destOrd="0" presId="urn:microsoft.com/office/officeart/2009/layout/CircleArrowProcess"/>
    <dgm:cxn modelId="{358A6F4D-D478-4F54-93B6-16795E6163EF}" type="presParOf" srcId="{77659FE6-7E04-4D3D-A631-4D81DC7DBBDE}" destId="{28562E91-0EA4-465D-8914-3C9BBDE7828E}" srcOrd="0" destOrd="0" presId="urn:microsoft.com/office/officeart/2009/layout/CircleArrowProcess"/>
    <dgm:cxn modelId="{A7CE3433-A63B-4559-BB6E-69AD1A5F42A0}" type="presParOf" srcId="{F884DC45-42A8-487B-A992-796621118C84}" destId="{E8C11C43-0E4A-47EA-8CF0-0842757B9D1A}" srcOrd="3" destOrd="0" presId="urn:microsoft.com/office/officeart/2009/layout/CircleArrowProcess"/>
    <dgm:cxn modelId="{507A6CB2-E424-4096-B7EF-2A6F5ACA40FE}" type="presParOf" srcId="{F884DC45-42A8-487B-A992-796621118C84}" destId="{123B1766-3C1A-4ADB-AD4E-822C7EBCE081}" srcOrd="4" destOrd="0" presId="urn:microsoft.com/office/officeart/2009/layout/CircleArrowProcess"/>
    <dgm:cxn modelId="{B08FD915-988C-4C29-902B-DB5AC760B317}" type="presParOf" srcId="{123B1766-3C1A-4ADB-AD4E-822C7EBCE081}" destId="{FAE8FA68-73FC-47F8-B6FC-722781734D3B}" srcOrd="0" destOrd="0" presId="urn:microsoft.com/office/officeart/2009/layout/CircleArrowProcess"/>
    <dgm:cxn modelId="{E4EBDAE4-57D2-4431-8801-9E803DD74662}" type="presParOf" srcId="{F884DC45-42A8-487B-A992-796621118C84}" destId="{51659D63-6B36-4817-ADE3-9E199B29F44D}" srcOrd="5" destOrd="0" presId="urn:microsoft.com/office/officeart/2009/layout/CircleArrowProcess"/>
    <dgm:cxn modelId="{DB3EFDB6-0602-49CA-B489-EF2225F07E2C}" type="presParOf" srcId="{F884DC45-42A8-487B-A992-796621118C84}" destId="{9BBF02EC-B83F-42B4-B1AF-BA76F5277B60}" srcOrd="6" destOrd="0" presId="urn:microsoft.com/office/officeart/2009/layout/CircleArrowProcess"/>
    <dgm:cxn modelId="{4434DFA7-9C5D-41F9-B651-33431C303107}" type="presParOf" srcId="{9BBF02EC-B83F-42B4-B1AF-BA76F5277B60}" destId="{5020F364-6B47-4F8B-B1D5-1FF797C3F504}" srcOrd="0" destOrd="0" presId="urn:microsoft.com/office/officeart/2009/layout/CircleArrowProcess"/>
    <dgm:cxn modelId="{B9978057-2729-4DA4-ACAA-EEED88EC4746}" type="presParOf" srcId="{F884DC45-42A8-487B-A992-796621118C84}" destId="{E631B5FA-86E6-404D-8362-B0EC7D093E1E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05521-D89D-483D-8BC5-CC73A5823757}">
      <dsp:nvSpPr>
        <dsp:cNvPr id="0" name=""/>
        <dsp:cNvSpPr/>
      </dsp:nvSpPr>
      <dsp:spPr>
        <a:xfrm>
          <a:off x="1309531" y="0"/>
          <a:ext cx="2116597" cy="21168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823D1-F049-42C4-9BA9-2B5553D38FC9}">
      <dsp:nvSpPr>
        <dsp:cNvPr id="0" name=""/>
        <dsp:cNvSpPr/>
      </dsp:nvSpPr>
      <dsp:spPr>
        <a:xfrm>
          <a:off x="1766767" y="766229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b="1" kern="1200" dirty="0"/>
            <a:t>Know</a:t>
          </a:r>
        </a:p>
      </dsp:txBody>
      <dsp:txXfrm>
        <a:off x="1766767" y="766229"/>
        <a:ext cx="1181181" cy="590529"/>
      </dsp:txXfrm>
    </dsp:sp>
    <dsp:sp modelId="{28562E91-0EA4-465D-8914-3C9BBDE7828E}">
      <dsp:nvSpPr>
        <dsp:cNvPr id="0" name=""/>
        <dsp:cNvSpPr/>
      </dsp:nvSpPr>
      <dsp:spPr>
        <a:xfrm>
          <a:off x="711446" y="1216423"/>
          <a:ext cx="2116597" cy="21168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11C43-0E4A-47EA-8CF0-0842757B9D1A}">
      <dsp:nvSpPr>
        <dsp:cNvPr id="0" name=""/>
        <dsp:cNvSpPr/>
      </dsp:nvSpPr>
      <dsp:spPr>
        <a:xfrm>
          <a:off x="1176375" y="1984898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Explore</a:t>
          </a:r>
        </a:p>
      </dsp:txBody>
      <dsp:txXfrm>
        <a:off x="1176375" y="1984898"/>
        <a:ext cx="1181181" cy="590529"/>
      </dsp:txXfrm>
    </dsp:sp>
    <dsp:sp modelId="{FAE8FA68-73FC-47F8-B6FC-722781734D3B}">
      <dsp:nvSpPr>
        <dsp:cNvPr id="0" name=""/>
        <dsp:cNvSpPr/>
      </dsp:nvSpPr>
      <dsp:spPr>
        <a:xfrm>
          <a:off x="1299456" y="2437338"/>
          <a:ext cx="2116597" cy="211681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59D63-6B36-4817-ADE3-9E199B29F44D}">
      <dsp:nvSpPr>
        <dsp:cNvPr id="0" name=""/>
        <dsp:cNvSpPr/>
      </dsp:nvSpPr>
      <dsp:spPr>
        <a:xfrm>
          <a:off x="1766767" y="3203567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Plan</a:t>
          </a:r>
        </a:p>
      </dsp:txBody>
      <dsp:txXfrm>
        <a:off x="1766767" y="3203567"/>
        <a:ext cx="1181181" cy="590529"/>
      </dsp:txXfrm>
    </dsp:sp>
    <dsp:sp modelId="{5020F364-6B47-4F8B-B1D5-1FF797C3F504}">
      <dsp:nvSpPr>
        <dsp:cNvPr id="0" name=""/>
        <dsp:cNvSpPr/>
      </dsp:nvSpPr>
      <dsp:spPr>
        <a:xfrm>
          <a:off x="862319" y="3794097"/>
          <a:ext cx="1818423" cy="181930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1B5FA-86E6-404D-8362-B0EC7D093E1E}">
      <dsp:nvSpPr>
        <dsp:cNvPr id="0" name=""/>
        <dsp:cNvSpPr/>
      </dsp:nvSpPr>
      <dsp:spPr>
        <a:xfrm>
          <a:off x="1176375" y="4422236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Do</a:t>
          </a:r>
        </a:p>
      </dsp:txBody>
      <dsp:txXfrm>
        <a:off x="1176375" y="4422236"/>
        <a:ext cx="1181181" cy="590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05521-D89D-483D-8BC5-CC73A5823757}">
      <dsp:nvSpPr>
        <dsp:cNvPr id="0" name=""/>
        <dsp:cNvSpPr/>
      </dsp:nvSpPr>
      <dsp:spPr>
        <a:xfrm>
          <a:off x="1309531" y="0"/>
          <a:ext cx="2116597" cy="21168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823D1-F049-42C4-9BA9-2B5553D38FC9}">
      <dsp:nvSpPr>
        <dsp:cNvPr id="0" name=""/>
        <dsp:cNvSpPr/>
      </dsp:nvSpPr>
      <dsp:spPr>
        <a:xfrm>
          <a:off x="1766767" y="766229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Know</a:t>
          </a:r>
        </a:p>
      </dsp:txBody>
      <dsp:txXfrm>
        <a:off x="1766767" y="766229"/>
        <a:ext cx="1181181" cy="590529"/>
      </dsp:txXfrm>
    </dsp:sp>
    <dsp:sp modelId="{28562E91-0EA4-465D-8914-3C9BBDE7828E}">
      <dsp:nvSpPr>
        <dsp:cNvPr id="0" name=""/>
        <dsp:cNvSpPr/>
      </dsp:nvSpPr>
      <dsp:spPr>
        <a:xfrm>
          <a:off x="711446" y="1216423"/>
          <a:ext cx="2116597" cy="21168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11C43-0E4A-47EA-8CF0-0842757B9D1A}">
      <dsp:nvSpPr>
        <dsp:cNvPr id="0" name=""/>
        <dsp:cNvSpPr/>
      </dsp:nvSpPr>
      <dsp:spPr>
        <a:xfrm>
          <a:off x="1176375" y="1984898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Explore</a:t>
          </a:r>
        </a:p>
      </dsp:txBody>
      <dsp:txXfrm>
        <a:off x="1176375" y="1984898"/>
        <a:ext cx="1181181" cy="590529"/>
      </dsp:txXfrm>
    </dsp:sp>
    <dsp:sp modelId="{FAE8FA68-73FC-47F8-B6FC-722781734D3B}">
      <dsp:nvSpPr>
        <dsp:cNvPr id="0" name=""/>
        <dsp:cNvSpPr/>
      </dsp:nvSpPr>
      <dsp:spPr>
        <a:xfrm>
          <a:off x="1299456" y="2437338"/>
          <a:ext cx="2116597" cy="211681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59D63-6B36-4817-ADE3-9E199B29F44D}">
      <dsp:nvSpPr>
        <dsp:cNvPr id="0" name=""/>
        <dsp:cNvSpPr/>
      </dsp:nvSpPr>
      <dsp:spPr>
        <a:xfrm>
          <a:off x="1766767" y="3203567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kern="1200" dirty="0"/>
            <a:t>Plan</a:t>
          </a:r>
        </a:p>
      </dsp:txBody>
      <dsp:txXfrm>
        <a:off x="1766767" y="3203567"/>
        <a:ext cx="1181181" cy="590529"/>
      </dsp:txXfrm>
    </dsp:sp>
    <dsp:sp modelId="{5020F364-6B47-4F8B-B1D5-1FF797C3F504}">
      <dsp:nvSpPr>
        <dsp:cNvPr id="0" name=""/>
        <dsp:cNvSpPr/>
      </dsp:nvSpPr>
      <dsp:spPr>
        <a:xfrm>
          <a:off x="862319" y="3794097"/>
          <a:ext cx="1818423" cy="181930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1B5FA-86E6-404D-8362-B0EC7D093E1E}">
      <dsp:nvSpPr>
        <dsp:cNvPr id="0" name=""/>
        <dsp:cNvSpPr/>
      </dsp:nvSpPr>
      <dsp:spPr>
        <a:xfrm>
          <a:off x="1176375" y="4422236"/>
          <a:ext cx="1181181" cy="59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900" b="1" kern="1200" dirty="0"/>
            <a:t>Go</a:t>
          </a:r>
        </a:p>
      </dsp:txBody>
      <dsp:txXfrm>
        <a:off x="1176375" y="4422236"/>
        <a:ext cx="1181181" cy="590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6574" y="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42174E-94A8-894B-B55B-E3D1B123F7BC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023558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6574" y="1023558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4EBF85-1479-E349-9262-1B6F0600C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55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6574" y="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FC2B82-52D7-564A-9414-F61912D3DADE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788" y="5118725"/>
            <a:ext cx="5390305" cy="484931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023558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6574" y="10235580"/>
            <a:ext cx="2919748" cy="5388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0170D6-42E6-3B4C-BC2C-154007EE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49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center.umich.edu/article/phd-transferable-skill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tae.ac.uk/researcher-careers/career-management-for-researcher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74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https://research-hub.auckland.ac.nz/subhub/researcher-development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https://www.icearconference.com/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/>
              <a:t>Whether you want a career in academia, industry, or if you are not really sure </a:t>
            </a:r>
            <a:r>
              <a:rPr lang="en-NZ" sz="1200" b="1" dirty="0"/>
              <a:t>what is right for you</a:t>
            </a:r>
            <a:r>
              <a:rPr lang="en-NZ" sz="1200" dirty="0"/>
              <a:t>, it is a really good idea to have a </a:t>
            </a:r>
            <a:r>
              <a:rPr lang="en-NZ" sz="1200" b="1" dirty="0"/>
              <a:t>plan</a:t>
            </a:r>
            <a:r>
              <a:rPr lang="en-NZ" sz="1200" dirty="0"/>
              <a:t> in place so you can </a:t>
            </a:r>
            <a:r>
              <a:rPr lang="en-NZ" sz="1200" b="1" dirty="0"/>
              <a:t>explore</a:t>
            </a:r>
            <a:r>
              <a:rPr lang="en-NZ" sz="1200" dirty="0"/>
              <a:t> </a:t>
            </a:r>
            <a:r>
              <a:rPr lang="en-NZ" sz="1200" b="1" dirty="0"/>
              <a:t>options</a:t>
            </a:r>
            <a:r>
              <a:rPr lang="en-NZ" sz="1200" dirty="0"/>
              <a:t>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42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0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Image credit</a:t>
            </a:r>
          </a:p>
          <a:p>
            <a:r>
              <a:rPr lang="en-NZ" dirty="0"/>
              <a:t>https://www.imperial.ac.uk/research-and-innovation/support-for-staff/scholarly-communication/bibliometrics/narrative-cvs/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03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https://careercenter.umich.edu/article/phd-transferable-skills</a:t>
            </a:r>
            <a:endParaRPr lang="en-US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94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3600" dirty="0"/>
              <a:t>Referees for new Royal Society fellowships </a:t>
            </a:r>
            <a:r>
              <a:rPr lang="en-NZ" sz="3600" dirty="0" err="1"/>
              <a:t>eg</a:t>
            </a:r>
            <a:endParaRPr sz="36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Even if you supervisor is amazing they have a lot of responsibilities so its also useful to think about other types and sources of support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5" name="Google Shape;12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Use LinkedIn … find out about people’s paths and achievements in and out of academia – connect with me if you think what I’ve said sounds sensible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6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9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3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EC837-3B12-5948-8913-6B908223B9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46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EC837-3B12-5948-8913-6B908223B9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75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EC837-3B12-5948-8913-6B908223B9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16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Image credit: https://www.canterbury.ac.nz/study/graduation/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dirty="0"/>
              <a:t>To be a successful researcher you must continue to develop these skills and gain more but it is OKAY if you are tired or ready for a change!</a:t>
            </a:r>
            <a:endParaRPr dirty="0"/>
          </a:p>
        </p:txBody>
      </p:sp>
      <p:sp>
        <p:nvSpPr>
          <p:cNvPr id="104" name="Google Shape;10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>
                <a:hlinkClick r:id="rId3"/>
              </a:rPr>
              <a:t>https://www.vitae.ac.uk/researcher-careers/career-management-for-researchers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84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https://research-hub.auckland.ac.nz/home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6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https://research-hub.auckland.ac.nz/subhub/researcher-development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pening Slide"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903821" y="2289390"/>
            <a:ext cx="10703979" cy="836561"/>
          </a:xfrm>
          <a:prstGeom prst="rect">
            <a:avLst/>
          </a:prstGeom>
        </p:spPr>
        <p:txBody>
          <a:bodyPr vert="horz"/>
          <a:lstStyle>
            <a:lvl1pPr algn="l">
              <a:defRPr sz="40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AU"/>
              <a:t>Headline (Verdana Bold)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8" y="3135013"/>
            <a:ext cx="10703983" cy="10566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/>
              <a:t>Subheading (Verdana Regular)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80533" y="5941536"/>
            <a:ext cx="4564083" cy="44180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4C01F7E-9C5E-4AF0-AA8E-042CEF358178}" type="datetime1">
              <a:rPr lang="en-NZ" smtClean="0"/>
              <a:t>14/07/2024</a:t>
            </a:fld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01BC931-A5C2-45D4-A307-E65C14024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6059" y="181154"/>
            <a:ext cx="3380421" cy="12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9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End Slide"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8" y="2281237"/>
            <a:ext cx="10703983" cy="3179763"/>
          </a:xfrm>
          <a:prstGeom prst="rect">
            <a:avLst/>
          </a:prstGeom>
        </p:spPr>
        <p:txBody>
          <a:bodyPr vert="horz" anchor="b"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/>
              <a:t>Thank you</a:t>
            </a:r>
          </a:p>
        </p:txBody>
      </p:sp>
      <p:pic>
        <p:nvPicPr>
          <p:cNvPr id="4" name="Picture 3" descr="UOA-LR-RGB.png">
            <a:extLst>
              <a:ext uri="{FF2B5EF4-FFF2-40B4-BE49-F238E27FC236}">
                <a16:creationId xmlns:a16="http://schemas.microsoft.com/office/drawing/2014/main" id="{B074E479-15B2-42F9-87D7-1915278A2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894" y="367157"/>
            <a:ext cx="3115437" cy="10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3098A-06EB-8A45-AE44-770B6884E7F6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B038-5231-8C4C-B5F7-98D712172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69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507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pening Slide"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903821" y="2289390"/>
            <a:ext cx="10703979" cy="836561"/>
          </a:xfrm>
          <a:prstGeom prst="rect">
            <a:avLst/>
          </a:prstGeom>
        </p:spPr>
        <p:txBody>
          <a:bodyPr vert="horz"/>
          <a:lstStyle>
            <a:lvl1pPr algn="l">
              <a:defRPr sz="40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AU"/>
              <a:t>Headline (Verdana Bold)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8" y="3135013"/>
            <a:ext cx="10703983" cy="10566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/>
              <a:t>Subheading (Verdana Regular)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880533" y="5941536"/>
            <a:ext cx="4564083" cy="44180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2F1E0224-E516-415D-B0D9-1677A4459752}" type="datetime1">
              <a:rPr lang="en-NZ" smtClean="0"/>
              <a:t>14/07/2024</a:t>
            </a:fld>
            <a:endParaRPr lang="en-US"/>
          </a:p>
        </p:txBody>
      </p:sp>
      <p:pic>
        <p:nvPicPr>
          <p:cNvPr id="6" name="Picture 5" descr="UOA-LR-RGB.png">
            <a:extLst>
              <a:ext uri="{FF2B5EF4-FFF2-40B4-BE49-F238E27FC236}">
                <a16:creationId xmlns:a16="http://schemas.microsoft.com/office/drawing/2014/main" id="{F5659297-B37D-4861-8555-1CD59422D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894" y="367157"/>
            <a:ext cx="3115437" cy="10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9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903821" y="1777051"/>
            <a:ext cx="10703980" cy="717593"/>
          </a:xfrm>
          <a:prstGeom prst="rect">
            <a:avLst/>
          </a:prstGeom>
        </p:spPr>
        <p:txBody>
          <a:bodyPr vert="horz"/>
          <a:lstStyle>
            <a:lvl1pPr algn="l">
              <a:defRPr sz="44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>
                <a:solidFill>
                  <a:srgbClr val="009AC7"/>
                </a:solidFill>
              </a:rPr>
              <a:t>Headline (Verdana Bold)</a:t>
            </a:r>
            <a:endParaRPr lang="en-US" sz="3600">
              <a:solidFill>
                <a:srgbClr val="009AC7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7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2"/>
            <a:ext cx="4128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43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2958266"/>
            <a:ext cx="4128000" cy="3899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1156417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1156417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3"/>
            <a:ext cx="4128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95350" y="1245263"/>
            <a:ext cx="5839884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5348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999233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2"/>
            <a:ext cx="4128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3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3"/>
            <a:ext cx="4128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95350" y="1245263"/>
            <a:ext cx="5839884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5348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999233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546C50-FC6F-401E-A54C-5A5656E7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77" y="139236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3917C-E478-4AFE-BCFE-FE2DA421C93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FC6C2E4-0DB6-4DC8-9721-74CAACA67656}" type="datetime1">
              <a:rPr lang="en-NZ" smtClean="0"/>
              <a:t>14/07/2024</a:t>
            </a:fld>
            <a:endParaRPr lang="en-US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F5C105-EA2D-405B-ACB3-6C1868583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2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80534" y="1245262"/>
            <a:ext cx="10936817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505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80534" y="1245262"/>
            <a:ext cx="10936817" cy="4215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89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End Slide"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18" y="2281237"/>
            <a:ext cx="10703983" cy="3179763"/>
          </a:xfrm>
          <a:prstGeom prst="rect">
            <a:avLst/>
          </a:prstGeom>
        </p:spPr>
        <p:txBody>
          <a:bodyPr vert="horz" anchor="b"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/>
              <a:t>Thank you</a:t>
            </a:r>
          </a:p>
        </p:txBody>
      </p:sp>
      <p:pic>
        <p:nvPicPr>
          <p:cNvPr id="4" name="Picture 3" descr="UOA-LR-RGB.png">
            <a:extLst>
              <a:ext uri="{FF2B5EF4-FFF2-40B4-BE49-F238E27FC236}">
                <a16:creationId xmlns:a16="http://schemas.microsoft.com/office/drawing/2014/main" id="{B074E479-15B2-42F9-87D7-1915278A2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894" y="367157"/>
            <a:ext cx="3115437" cy="10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2"/>
            <a:ext cx="4128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13FC2B-DA41-4DBA-8CFC-D38FB76B4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4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2958266"/>
            <a:ext cx="4128000" cy="3899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1156417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1156417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A92129-425E-4477-8551-01FE39C72B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1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3821" y="2958265"/>
            <a:ext cx="58272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/>
              <a:t>Text (Verdana Regular)</a:t>
            </a:r>
          </a:p>
          <a:p>
            <a:pPr lvl="0"/>
            <a:r>
              <a:rPr lang="en-AU"/>
              <a:t>et </a:t>
            </a:r>
            <a:r>
              <a:rPr lang="en-AU" err="1"/>
              <a:t>velicibus</a:t>
            </a:r>
            <a:r>
              <a:rPr lang="en-AU"/>
              <a:t> el et </a:t>
            </a:r>
            <a:r>
              <a:rPr lang="en-AU" err="1"/>
              <a:t>magnatet</a:t>
            </a:r>
            <a:r>
              <a:rPr lang="en-AU"/>
              <a:t> am, </a:t>
            </a:r>
            <a:r>
              <a:rPr lang="en-AU" err="1"/>
              <a:t>laborru</a:t>
            </a:r>
            <a:r>
              <a:rPr lang="en-AU"/>
              <a:t> </a:t>
            </a:r>
            <a:r>
              <a:rPr lang="en-AU" err="1"/>
              <a:t>mendips</a:t>
            </a:r>
            <a:r>
              <a:rPr lang="en-AU"/>
              <a:t> </a:t>
            </a:r>
            <a:r>
              <a:rPr lang="en-AU" err="1"/>
              <a:t>apieni</a:t>
            </a:r>
            <a:r>
              <a:rPr lang="en-AU"/>
              <a:t> </a:t>
            </a:r>
            <a:r>
              <a:rPr lang="en-AU" err="1"/>
              <a:t>omnimporibus</a:t>
            </a:r>
            <a:r>
              <a:rPr lang="en-AU"/>
              <a:t> et </a:t>
            </a:r>
            <a:r>
              <a:rPr lang="en-AU" err="1"/>
              <a:t>perepellut</a:t>
            </a:r>
            <a:r>
              <a:rPr lang="en-AU"/>
              <a:t> </a:t>
            </a:r>
            <a:r>
              <a:rPr lang="en-AU" err="1"/>
              <a:t>adis</a:t>
            </a:r>
            <a:r>
              <a:rPr lang="en-AU"/>
              <a:t> </a:t>
            </a:r>
            <a:r>
              <a:rPr lang="en-AU" err="1"/>
              <a:t>sequi</a:t>
            </a:r>
            <a:r>
              <a:rPr lang="en-AU"/>
              <a:t> </a:t>
            </a:r>
            <a:r>
              <a:rPr lang="en-AU" err="1"/>
              <a:t>cus</a:t>
            </a:r>
            <a:r>
              <a:rPr lang="en-AU"/>
              <a:t> et </a:t>
            </a:r>
            <a:r>
              <a:rPr lang="en-AU" err="1"/>
              <a:t>aliquid</a:t>
            </a:r>
            <a:r>
              <a:rPr lang="en-AU"/>
              <a:t> </a:t>
            </a:r>
            <a:r>
              <a:rPr lang="en-AU" err="1"/>
              <a:t>molorere</a:t>
            </a:r>
            <a:r>
              <a:rPr lang="en-AU"/>
              <a:t>, </a:t>
            </a:r>
            <a:r>
              <a:rPr lang="en-AU" err="1"/>
              <a:t>cullaut</a:t>
            </a:r>
            <a:r>
              <a:rPr lang="en-AU"/>
              <a:t> </a:t>
            </a:r>
            <a:r>
              <a:rPr lang="en-AU" err="1"/>
              <a:t>adion</a:t>
            </a:r>
            <a:r>
              <a:rPr lang="en-AU"/>
              <a:t> </a:t>
            </a:r>
            <a:r>
              <a:rPr lang="en-AU" err="1"/>
              <a:t>est</a:t>
            </a:r>
            <a:r>
              <a:rPr lang="en-AU"/>
              <a:t> </a:t>
            </a:r>
            <a:r>
              <a:rPr lang="en-AU" err="1"/>
              <a:t>magnimp</a:t>
            </a:r>
            <a:r>
              <a:rPr lang="en-AU"/>
              <a:t> </a:t>
            </a:r>
            <a:r>
              <a:rPr lang="en-AU" err="1"/>
              <a:t>oremporibus</a:t>
            </a:r>
            <a:r>
              <a:rPr lang="en-AU"/>
              <a:t>, </a:t>
            </a:r>
            <a:r>
              <a:rPr lang="en-AU" err="1"/>
              <a:t>conem</a:t>
            </a:r>
            <a:r>
              <a:rPr lang="en-AU"/>
              <a:t> </a:t>
            </a:r>
            <a:r>
              <a:rPr lang="en-AU" err="1"/>
              <a:t>etur</a:t>
            </a:r>
            <a:r>
              <a:rPr lang="en-AU"/>
              <a:t> </a:t>
            </a:r>
            <a:r>
              <a:rPr lang="en-AU" err="1"/>
              <a:t>Adit</a:t>
            </a:r>
            <a:r>
              <a:rPr lang="en-AU"/>
              <a:t> </a:t>
            </a:r>
            <a:r>
              <a:rPr lang="en-AU" err="1"/>
              <a:t>eatas</a:t>
            </a:r>
            <a:r>
              <a:rPr lang="en-AU"/>
              <a:t> re </a:t>
            </a:r>
            <a:r>
              <a:rPr lang="en-AU" err="1"/>
              <a:t>nectoruntevelictatem</a:t>
            </a:r>
            <a:r>
              <a:rPr lang="en-AU"/>
              <a:t> </a:t>
            </a:r>
            <a:r>
              <a:rPr lang="en-AU" err="1"/>
              <a:t>quaeperum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03821" y="1245263"/>
            <a:ext cx="58272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/>
              <a:t>Headline </a:t>
            </a:r>
            <a:br>
              <a:rPr lang="en-AU" sz="3600"/>
            </a:br>
            <a:r>
              <a:rPr lang="en-AU" sz="3600"/>
              <a:t>(Verdana Bold)</a:t>
            </a:r>
            <a:endParaRPr lang="en-US" sz="3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3"/>
            <a:ext cx="4128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2BB85C-03B1-4AAD-9C53-5318028DA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95350" y="1245263"/>
            <a:ext cx="5839884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5348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999233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2"/>
            <a:ext cx="4128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A1DB75-155A-45EA-9BE2-7A6E2A3CC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0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689351" y="1245263"/>
            <a:ext cx="4128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89351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897354" y="4192788"/>
            <a:ext cx="1919997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95350" y="1245263"/>
            <a:ext cx="5839884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95348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999233" y="4192788"/>
            <a:ext cx="2736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C0FF72D-F953-47CE-A2FF-36783136D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80534" y="1245262"/>
            <a:ext cx="10936817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ED48C08-BFBD-403C-A173-1F3C0438B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80534" y="1245262"/>
            <a:ext cx="10936817" cy="4215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43E87BA-CD21-4D4C-8BC3-9534C3062E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3226625" y="1758348"/>
            <a:ext cx="12192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endParaRPr lang="en-US" sz="1800" err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0534" y="6383338"/>
            <a:ext cx="856973" cy="4746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970433" y="63833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5F269-6FED-47E1-80CD-7DEAA9025335}" type="datetime1">
              <a:rPr lang="en-NZ" smtClean="0"/>
              <a:t>14/07/2024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EBA3C-E2AE-440C-A097-FE60EBB028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67383" y="285791"/>
            <a:ext cx="1847850" cy="657225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5DDA245-D9F2-4E23-BD18-1E456BE9AFA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99945" y="316717"/>
            <a:ext cx="1815288" cy="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8" r:id="rId3"/>
    <p:sldLayoutId id="2147483719" r:id="rId4"/>
    <p:sldLayoutId id="2147483721" r:id="rId5"/>
    <p:sldLayoutId id="2147483722" r:id="rId6"/>
    <p:sldLayoutId id="2147483720" r:id="rId7"/>
    <p:sldLayoutId id="2147483683" r:id="rId8"/>
    <p:sldLayoutId id="2147483684" r:id="rId9"/>
    <p:sldLayoutId id="2147483713" r:id="rId10"/>
    <p:sldLayoutId id="2147483723" r:id="rId11"/>
    <p:sldLayoutId id="2147483724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3226625" y="1758348"/>
            <a:ext cx="12192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endParaRPr lang="en-US" sz="1800" err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0534" y="6383338"/>
            <a:ext cx="856973" cy="4746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fld id="{218B9C4F-B695-C54C-924B-61748EE6A7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8970433" y="63833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2A964-1AF7-4F7E-AA34-4AA27C3161C5}" type="datetime1">
              <a:rPr lang="en-NZ" smtClean="0"/>
              <a:t>14/07/2024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EBA3C-E2AE-440C-A097-FE60EBB028E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967383" y="285791"/>
            <a:ext cx="18478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93" r:id="rId2"/>
    <p:sldLayoutId id="2147483694" r:id="rId3"/>
    <p:sldLayoutId id="2147483695" r:id="rId4"/>
    <p:sldLayoutId id="2147483697" r:id="rId5"/>
    <p:sldLayoutId id="2147483698" r:id="rId6"/>
    <p:sldLayoutId id="2147483696" r:id="rId7"/>
    <p:sldLayoutId id="2147483699" r:id="rId8"/>
    <p:sldLayoutId id="2147483700" r:id="rId9"/>
    <p:sldLayoutId id="2147483701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ckland.ac.nz/en/students/student-support/academic-support/career-development-and-employability-service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iles.auckland.ac.nz/victoria-hewit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esearch-hub.auckland.ac.nz/find-out-more-about-the-orsi-teams/researcher-development-tea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4027" y="2436667"/>
            <a:ext cx="11275479" cy="4105535"/>
          </a:xfrm>
        </p:spPr>
        <p:txBody>
          <a:bodyPr vert="horz" lIns="91440" tIns="45720" rIns="91440" bIns="45720" anchor="t"/>
          <a:lstStyle/>
          <a:p>
            <a:r>
              <a:rPr lang="en-US" sz="3600" dirty="0">
                <a:ea typeface="Verdana"/>
              </a:rPr>
              <a:t>Researcher skills and career planning for academia and beyond</a:t>
            </a:r>
            <a:br>
              <a:rPr lang="en-US" sz="3600" dirty="0">
                <a:ea typeface="Verdana"/>
              </a:rPr>
            </a:br>
            <a:br>
              <a:rPr lang="en-US" sz="3600" dirty="0">
                <a:ea typeface="Verdana"/>
              </a:rPr>
            </a:br>
            <a:br>
              <a:rPr lang="en-US" sz="2400" dirty="0">
                <a:ea typeface="Verdana"/>
              </a:rPr>
            </a:br>
            <a:br>
              <a:rPr lang="en-US" sz="2400" dirty="0">
                <a:ea typeface="Verdana"/>
              </a:rPr>
            </a:br>
            <a:br>
              <a:rPr lang="en-US" sz="2400" dirty="0">
                <a:ea typeface="Verdana"/>
              </a:rPr>
            </a:br>
            <a:r>
              <a:rPr lang="en-US" sz="2400" dirty="0">
                <a:ea typeface="Verdana"/>
              </a:rPr>
              <a:t>Research Bazaar, 8 July 2024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Dr Victoria Hewitt, Researcher Developer</a:t>
            </a:r>
            <a:br>
              <a:rPr lang="en-US" sz="1600" dirty="0"/>
            </a:br>
            <a:endParaRPr lang="en-US" sz="16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24511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C3C424-71BF-3EE4-63F9-5627412E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4226"/>
            <a:ext cx="12192000" cy="6152074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C660DAC-92D4-06C3-C9D0-777BEF50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8" y="245263"/>
            <a:ext cx="5827712" cy="1177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dirty="0"/>
              <a:t>Capability Pages</a:t>
            </a:r>
          </a:p>
        </p:txBody>
      </p:sp>
    </p:spTree>
    <p:extLst>
      <p:ext uri="{BB962C8B-B14F-4D97-AF65-F5344CB8AC3E}">
        <p14:creationId xmlns:p14="http://schemas.microsoft.com/office/powerpoint/2010/main" val="3742599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822" y="1480279"/>
            <a:ext cx="5672470" cy="4257655"/>
          </a:xfrm>
        </p:spPr>
        <p:txBody>
          <a:bodyPr/>
          <a:lstStyle/>
          <a:p>
            <a:r>
              <a:rPr lang="en-US" dirty="0"/>
              <a:t>Check what resources your institution and professional </a:t>
            </a:r>
            <a:r>
              <a:rPr lang="en-US" dirty="0" err="1"/>
              <a:t>organisations</a:t>
            </a:r>
            <a:r>
              <a:rPr lang="en-US" dirty="0"/>
              <a:t> have available for </a:t>
            </a:r>
            <a:r>
              <a:rPr lang="en-US" dirty="0" err="1"/>
              <a:t>e.g</a:t>
            </a:r>
            <a:r>
              <a:rPr lang="en-US" dirty="0"/>
              <a:t> postgraduate/doctoral students, international students, and for staff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CDES - </a:t>
            </a:r>
            <a:r>
              <a:rPr lang="en-US" dirty="0">
                <a:hlinkClick r:id="rId3"/>
              </a:rPr>
              <a:t>Career Development and Employability Services - The University of Auckland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Capability/professional development </a:t>
            </a:r>
            <a:r>
              <a:rPr lang="en-US" dirty="0" err="1"/>
              <a:t>programmes</a:t>
            </a:r>
            <a:r>
              <a:rPr lang="en-US" dirty="0"/>
              <a:t> </a:t>
            </a:r>
            <a:r>
              <a:rPr lang="en-US" dirty="0" err="1"/>
              <a:t>e.g</a:t>
            </a:r>
            <a:r>
              <a:rPr lang="en-US" dirty="0"/>
              <a:t> Leadership </a:t>
            </a:r>
            <a:r>
              <a:rPr lang="en-US" dirty="0" err="1"/>
              <a:t>programmes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Mentoring </a:t>
            </a:r>
            <a:r>
              <a:rPr lang="en-US" dirty="0" err="1"/>
              <a:t>programmes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Travel funds &amp; Funding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your own!</a:t>
            </a:r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822" y="643684"/>
            <a:ext cx="8589094" cy="1177781"/>
          </a:xfrm>
        </p:spPr>
        <p:txBody>
          <a:bodyPr/>
          <a:lstStyle/>
          <a:p>
            <a:r>
              <a:rPr lang="en-NZ" dirty="0"/>
              <a:t>Resources and 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B99D1-5126-33E1-F037-0B0814D09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401"/>
          <a:stretch/>
        </p:blipFill>
        <p:spPr>
          <a:xfrm>
            <a:off x="8428120" y="1480279"/>
            <a:ext cx="2755231" cy="3125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1E9F5-3782-C84A-1FD7-2C68D2C55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99" r="11941"/>
          <a:stretch/>
        </p:blipFill>
        <p:spPr>
          <a:xfrm>
            <a:off x="7567863" y="4462909"/>
            <a:ext cx="4475747" cy="18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0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Career planning</a:t>
            </a:r>
          </a:p>
        </p:txBody>
      </p:sp>
      <p:graphicFrame>
        <p:nvGraphicFramePr>
          <p:cNvPr id="11" name="Picture Placeholder 10">
            <a:extLst>
              <a:ext uri="{FF2B5EF4-FFF2-40B4-BE49-F238E27FC236}">
                <a16:creationId xmlns:a16="http://schemas.microsoft.com/office/drawing/2014/main" id="{F6849DFD-57CC-92EF-9C0E-E328134304F8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1866623026"/>
              </p:ext>
            </p:extLst>
          </p:nvPr>
        </p:nvGraphicFramePr>
        <p:xfrm>
          <a:off x="8561054" y="1025311"/>
          <a:ext cx="4127500" cy="561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63D58B5-9F74-35E0-3C04-BBB92EBA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820" y="2423044"/>
            <a:ext cx="7468284" cy="3960294"/>
          </a:xfrm>
        </p:spPr>
        <p:txBody>
          <a:bodyPr/>
          <a:lstStyle/>
          <a:p>
            <a:r>
              <a:rPr lang="en-NZ" sz="2000" dirty="0"/>
              <a:t>Know yourself!</a:t>
            </a:r>
          </a:p>
          <a:p>
            <a:br>
              <a:rPr lang="en-NZ" sz="2000" dirty="0"/>
            </a:br>
            <a:r>
              <a:rPr lang="en-NZ" sz="2000" dirty="0"/>
              <a:t>Self-awareness and self-reflection are vital and HARD</a:t>
            </a:r>
          </a:p>
          <a:p>
            <a:endParaRPr lang="en-NZ" sz="2000" dirty="0"/>
          </a:p>
          <a:p>
            <a:r>
              <a:rPr lang="en-NZ" sz="2000" dirty="0"/>
              <a:t>Ask yourself:</a:t>
            </a:r>
          </a:p>
          <a:p>
            <a:endParaRPr lang="en-N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1800" dirty="0"/>
              <a:t>What am I good at? What are my strengths?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1800" dirty="0"/>
              <a:t>What am I passionate about? What motivates me?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1800" dirty="0"/>
              <a:t>What do I value in my work? Helping society? High salary?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1800" dirty="0"/>
              <a:t>What are your lifestyle constraints / opportunities? 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2062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506" y="1793323"/>
            <a:ext cx="5672470" cy="4535288"/>
          </a:xfrm>
        </p:spPr>
        <p:txBody>
          <a:bodyPr/>
          <a:lstStyle/>
          <a:p>
            <a:r>
              <a:rPr lang="en-US" sz="2000" dirty="0"/>
              <a:t>For an academic career</a:t>
            </a:r>
            <a:r>
              <a:rPr lang="en-US" sz="2000" b="1" dirty="0"/>
              <a:t>: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Likely to need to move overseas or to another city if you want to secure your next role and/or a permanent position</a:t>
            </a:r>
          </a:p>
          <a:p>
            <a:endParaRPr lang="en-US" sz="2000" dirty="0"/>
          </a:p>
          <a:p>
            <a:r>
              <a:rPr lang="en-US" sz="2000" dirty="0"/>
              <a:t>Be aware of the requirements for academic </a:t>
            </a:r>
            <a:r>
              <a:rPr lang="en-US" sz="2000" b="1" dirty="0"/>
              <a:t>continuation/tenure and promotions</a:t>
            </a:r>
          </a:p>
          <a:p>
            <a:endParaRPr lang="en-US" sz="2000" dirty="0"/>
          </a:p>
          <a:p>
            <a:r>
              <a:rPr lang="en-US" sz="2000" dirty="0"/>
              <a:t>Networking &amp; establishing collaborations, are really important in NZ! </a:t>
            </a:r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06" y="825003"/>
            <a:ext cx="8998168" cy="1177781"/>
          </a:xfrm>
        </p:spPr>
        <p:txBody>
          <a:bodyPr/>
          <a:lstStyle/>
          <a:p>
            <a:r>
              <a:rPr lang="en-NZ" dirty="0"/>
              <a:t>Career planning in academia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22DB1-0780-9F91-CFD2-6B800FC40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6" r="26563"/>
          <a:stretch/>
        </p:blipFill>
        <p:spPr>
          <a:xfrm>
            <a:off x="7832862" y="1793323"/>
            <a:ext cx="3897624" cy="3021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0F97B-9CBA-86AA-62DC-3F32B7CE4451}"/>
              </a:ext>
            </a:extLst>
          </p:cNvPr>
          <p:cNvSpPr txBox="1"/>
          <p:nvPr/>
        </p:nvSpPr>
        <p:spPr>
          <a:xfrm>
            <a:off x="7832862" y="4954102"/>
            <a:ext cx="4235117" cy="92333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NZ" b="1" dirty="0"/>
              <a:t>Top Tip: </a:t>
            </a:r>
            <a:r>
              <a:rPr lang="en-NZ" dirty="0"/>
              <a:t>Maintain your connections with your home country if you think you might want to come back</a:t>
            </a:r>
          </a:p>
        </p:txBody>
      </p:sp>
    </p:spTree>
    <p:extLst>
      <p:ext uri="{BB962C8B-B14F-4D97-AF65-F5344CB8AC3E}">
        <p14:creationId xmlns:p14="http://schemas.microsoft.com/office/powerpoint/2010/main" val="278924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534" y="1929948"/>
            <a:ext cx="6007117" cy="4044400"/>
          </a:xfrm>
        </p:spPr>
        <p:txBody>
          <a:bodyPr/>
          <a:lstStyle/>
          <a:p>
            <a:r>
              <a:rPr lang="en-US" sz="2000" dirty="0"/>
              <a:t>Stand out in your </a:t>
            </a:r>
            <a:r>
              <a:rPr lang="en-US" sz="2000" b="1" dirty="0"/>
              <a:t>academic CV </a:t>
            </a:r>
            <a:r>
              <a:rPr lang="en-US" sz="2000" dirty="0"/>
              <a:t>by highlighting things like: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Awards, prizes,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Engagement, outreach, impact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 err="1"/>
              <a:t>e.g</a:t>
            </a:r>
            <a:r>
              <a:rPr lang="en-US" sz="1600" dirty="0"/>
              <a:t> news stories, public science article, community talks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Peer review (journals, grants), editorial work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/>
              <a:t> considered an expert in your field internationally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Membership of professional bodies,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Conference posters/talks, invited talks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Supervision, mentoring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Researcher visits, international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IP/patents </a:t>
            </a:r>
          </a:p>
          <a:p>
            <a:endParaRPr lang="en-NZ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8E49EAE-D10F-992F-B1CF-69B59F08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4" y="883652"/>
            <a:ext cx="8770101" cy="1177925"/>
          </a:xfrm>
        </p:spPr>
        <p:txBody>
          <a:bodyPr/>
          <a:lstStyle/>
          <a:p>
            <a:r>
              <a:rPr lang="en-NZ" dirty="0"/>
              <a:t>Career planning in academia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46656-A277-74C6-D528-D6AC1ACC9C6D}"/>
              </a:ext>
            </a:extLst>
          </p:cNvPr>
          <p:cNvSpPr txBox="1"/>
          <p:nvPr/>
        </p:nvSpPr>
        <p:spPr>
          <a:xfrm>
            <a:off x="7533076" y="4923136"/>
            <a:ext cx="4235117" cy="646331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NZ" b="1" dirty="0"/>
              <a:t>Top Tip: </a:t>
            </a:r>
            <a:r>
              <a:rPr lang="en-NZ" dirty="0"/>
              <a:t>Use narrative CV guidelines to think about your skills and achievements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60A0E7-BFCA-49ED-B4E9-686FF75B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51" y="1929949"/>
            <a:ext cx="5120530" cy="286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31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442" y="2645664"/>
            <a:ext cx="6785530" cy="3737674"/>
          </a:xfrm>
        </p:spPr>
        <p:txBody>
          <a:bodyPr/>
          <a:lstStyle/>
          <a:p>
            <a:r>
              <a:rPr lang="en-NZ" sz="1800" dirty="0"/>
              <a:t>Which do you have?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sz="1800" dirty="0"/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Communication – written / oral presentations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Critical thinking - fact/source checking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Problem solving / troubleshooting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Improving efficiencies / methodologies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Literature reviews - find and summarising information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Project management &amp; collaboration</a:t>
            </a:r>
          </a:p>
          <a:p>
            <a:endParaRPr lang="en-NZ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Transferable skills for outside academia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67F07E-3348-9F97-DFE5-9DB736B8F1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480" r="25480"/>
          <a:stretch>
            <a:fillRect/>
          </a:stretch>
        </p:blipFill>
        <p:spPr>
          <a:xfrm>
            <a:off x="7689850" y="1244600"/>
            <a:ext cx="4127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534" y="1774528"/>
            <a:ext cx="6353627" cy="4505955"/>
          </a:xfrm>
        </p:spPr>
        <p:txBody>
          <a:bodyPr vert="horz"/>
          <a:lstStyle/>
          <a:p>
            <a:endParaRPr lang="en-NZ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Ability to present ideas clearly (verbally, written)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Attention to detail/ thoroughness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Identify areas of change/improvement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Learn new software/programs/processes quickly and independently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Time management, meeting deadlines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Collaboration &amp; Stakeholder engagement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Leadership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Project completion – independently and in teams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800" dirty="0"/>
              <a:t>People they are connected to…</a:t>
            </a:r>
          </a:p>
          <a:p>
            <a:endParaRPr lang="en-NZ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4" y="474662"/>
            <a:ext cx="5827200" cy="1177781"/>
          </a:xfrm>
        </p:spPr>
        <p:txBody>
          <a:bodyPr/>
          <a:lstStyle/>
          <a:p>
            <a:r>
              <a:rPr lang="en-NZ" sz="3600" dirty="0"/>
              <a:t>What do employers value/look for?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20E54F-993B-DAFB-E28B-D644F52406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80" r="25480"/>
          <a:stretch>
            <a:fillRect/>
          </a:stretch>
        </p:blipFill>
        <p:spPr>
          <a:xfrm>
            <a:off x="7689850" y="1244600"/>
            <a:ext cx="4127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24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/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009AC7"/>
                </a:solidFill>
                <a:latin typeface="Verdana"/>
              </a:rPr>
              <a:t>Who is in your network?</a:t>
            </a:r>
            <a:endParaRPr sz="3600" b="1" dirty="0">
              <a:solidFill>
                <a:srgbClr val="009AC7"/>
              </a:solidFill>
              <a:latin typeface="Verdana"/>
            </a:endParaRPr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441385" y="2085268"/>
            <a:ext cx="5654615" cy="268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Map out your existing network</a:t>
            </a:r>
            <a:endParaRPr dirty="0"/>
          </a:p>
          <a:p>
            <a:pPr marL="9144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Identify areas where you would like more support</a:t>
            </a:r>
            <a:endParaRPr dirty="0"/>
          </a:p>
          <a:p>
            <a:pPr marL="9144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Appreciate the range of support/mentoring needs</a:t>
            </a:r>
            <a:endParaRPr dirty="0"/>
          </a:p>
          <a:p>
            <a:pPr marL="9144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dirty="0"/>
              <a:t>Plan steps to maintain and build your network</a:t>
            </a:r>
            <a:endParaRPr dirty="0"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18573" t="6626" r="24136" b="26054"/>
          <a:stretch/>
        </p:blipFill>
        <p:spPr>
          <a:xfrm>
            <a:off x="6341166" y="1339159"/>
            <a:ext cx="5409450" cy="45070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9541936" y="5569545"/>
            <a:ext cx="24538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Glessmer et al 2013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009AC7"/>
                </a:solidFill>
                <a:latin typeface="Verdana"/>
              </a:rPr>
              <a:t>How can mentors help?</a:t>
            </a:r>
            <a:endParaRPr sz="3600" b="1" dirty="0">
              <a:solidFill>
                <a:srgbClr val="009AC7"/>
              </a:solidFill>
              <a:latin typeface="Verdana"/>
            </a:endParaRPr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838200" y="158917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TIME!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Subject knowledge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Connections/collaborations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Details oriented/big picture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Teaching/mentoring skills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Easy to talk to/supportive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Shared experience/identities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Different goals/priorities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r="49923"/>
          <a:stretch/>
        </p:blipFill>
        <p:spPr>
          <a:xfrm>
            <a:off x="7029947" y="1748548"/>
            <a:ext cx="4499115" cy="389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 l="68018" t="94486"/>
          <a:stretch/>
        </p:blipFill>
        <p:spPr>
          <a:xfrm>
            <a:off x="8889389" y="5444586"/>
            <a:ext cx="2639673" cy="197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821" y="1965844"/>
            <a:ext cx="5827200" cy="3960293"/>
          </a:xfrm>
        </p:spPr>
        <p:txBody>
          <a:bodyPr vert="horz" lIns="91440" tIns="45720" rIns="91440" bIns="45720" anchor="t"/>
          <a:lstStyle/>
          <a:p>
            <a:endParaRPr lang="en-NZ" sz="2000" dirty="0"/>
          </a:p>
          <a:p>
            <a:endParaRPr lang="en-NZ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2000" dirty="0"/>
              <a:t>Reflect and plan </a:t>
            </a:r>
            <a:endParaRPr lang="en-NZ" sz="2000" dirty="0"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NZ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2000" dirty="0"/>
              <a:t>Review and update </a:t>
            </a:r>
            <a:endParaRPr lang="en-NZ" sz="2000" dirty="0">
              <a:ea typeface="Verdana"/>
            </a:endParaRPr>
          </a:p>
          <a:p>
            <a:endParaRPr lang="en-NZ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2000" dirty="0"/>
              <a:t>Don’t wait for a job opening – let people know you are keen for a particular role</a:t>
            </a:r>
            <a:endParaRPr lang="en-NZ" sz="2000" dirty="0">
              <a:ea typeface="Verdan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NZ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NZ" sz="2000" dirty="0"/>
              <a:t>Network, network, network!</a:t>
            </a:r>
            <a:endParaRPr lang="en-NZ" sz="2000" dirty="0"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600" dirty="0"/>
              <a:t>Get started!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1BD1D-51F3-D6C4-B1BB-3F102CA6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Picture Placeholder 10">
            <a:extLst>
              <a:ext uri="{FF2B5EF4-FFF2-40B4-BE49-F238E27FC236}">
                <a16:creationId xmlns:a16="http://schemas.microsoft.com/office/drawing/2014/main" id="{D9EF5C66-8E57-C2C0-81C5-A2CDBA7272C4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908691602"/>
              </p:ext>
            </p:extLst>
          </p:nvPr>
        </p:nvGraphicFramePr>
        <p:xfrm>
          <a:off x="7689850" y="1244600"/>
          <a:ext cx="4127500" cy="561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785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EA4701-F6B9-B32E-D28C-19E994094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2140117"/>
            <a:ext cx="6267000" cy="44112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NZ" dirty="0"/>
              <a:t>Introduction – Who am I? Why am I here?</a:t>
            </a:r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/>
              <a:t>Researcher Development at </a:t>
            </a:r>
            <a:r>
              <a:rPr lang="en-NZ" dirty="0" err="1"/>
              <a:t>UoA</a:t>
            </a:r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pPr marL="342900" indent="-342900">
              <a:buFont typeface="+mj-lt"/>
              <a:buAutoNum type="arabicPeriod"/>
            </a:pPr>
            <a:r>
              <a:rPr lang="en-NZ" dirty="0" err="1"/>
              <a:t>ResearchHub</a:t>
            </a:r>
            <a:r>
              <a:rPr lang="en-NZ" dirty="0"/>
              <a:t> resources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NZ" sz="1800" dirty="0"/>
              <a:t>Capability pages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NZ" sz="1800" dirty="0"/>
              <a:t>Events Calendar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NZ" sz="1800" dirty="0"/>
              <a:t>Researcher Skills Development Fund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NZ" sz="1800" dirty="0"/>
              <a:t>Induction </a:t>
            </a:r>
            <a:r>
              <a:rPr lang="en-NZ" sz="1800" dirty="0" err="1"/>
              <a:t>SubHub</a:t>
            </a:r>
            <a:endParaRPr lang="en-N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342900" indent="-342900">
              <a:buFont typeface="+mj-lt"/>
              <a:buAutoNum type="arabicPeriod" startAt="4"/>
            </a:pPr>
            <a:r>
              <a:rPr lang="en-NZ" dirty="0"/>
              <a:t>Next steps for Researcher Development</a:t>
            </a:r>
          </a:p>
          <a:p>
            <a:endParaRPr lang="en-NZ" dirty="0"/>
          </a:p>
          <a:p>
            <a:pPr marL="342900" indent="-342900">
              <a:buFont typeface="+mj-lt"/>
              <a:buAutoNum type="arabicPeriod"/>
            </a:pPr>
            <a:endParaRPr lang="en-NZ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839F4D-C851-6B79-E477-84B6DBA7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10" y="958904"/>
            <a:ext cx="10703980" cy="717593"/>
          </a:xfrm>
        </p:spPr>
        <p:txBody>
          <a:bodyPr/>
          <a:lstStyle/>
          <a:p>
            <a:r>
              <a:rPr lang="en-NZ" dirty="0"/>
              <a:t>Today’s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4EC84-4880-C031-0F02-C73248275408}"/>
              </a:ext>
            </a:extLst>
          </p:cNvPr>
          <p:cNvSpPr txBox="1"/>
          <p:nvPr/>
        </p:nvSpPr>
        <p:spPr>
          <a:xfrm flipH="1">
            <a:off x="7356706" y="1636366"/>
            <a:ext cx="4028388" cy="1754326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NZ" sz="3600" dirty="0"/>
              <a:t>Make this useful for you - ask questions at any time!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64977-6760-E34E-9393-B68226FB9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019" y="3929212"/>
            <a:ext cx="6564181" cy="28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02B6A-28FE-F8F9-41DF-7D92F9287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818" y="2281237"/>
            <a:ext cx="10703983" cy="4206190"/>
          </a:xfrm>
        </p:spPr>
        <p:txBody>
          <a:bodyPr/>
          <a:lstStyle/>
          <a:p>
            <a:r>
              <a:rPr lang="en-NZ" sz="2400" dirty="0"/>
              <a:t>Thank you for listening, questions?</a:t>
            </a:r>
          </a:p>
          <a:p>
            <a:endParaRPr lang="en-NZ" sz="2400" dirty="0"/>
          </a:p>
          <a:p>
            <a:r>
              <a:rPr lang="en-NZ" sz="2400" dirty="0"/>
              <a:t>What’s your next step?</a:t>
            </a:r>
            <a:br>
              <a:rPr lang="en-NZ" dirty="0"/>
            </a:br>
            <a:br>
              <a:rPr lang="en-NZ" dirty="0"/>
            </a:br>
            <a:br>
              <a:rPr lang="en-NZ" dirty="0"/>
            </a:br>
            <a:r>
              <a:rPr lang="en-NZ" dirty="0"/>
              <a:t>More on networks and mentors? Academic jobs? Non-academic jobs?</a:t>
            </a:r>
            <a:br>
              <a:rPr lang="en-NZ" dirty="0"/>
            </a:br>
            <a:br>
              <a:rPr lang="en-NZ" dirty="0"/>
            </a:br>
            <a:br>
              <a:rPr lang="en-NZ" dirty="0"/>
            </a:br>
            <a:br>
              <a:rPr lang="en-NZ" dirty="0"/>
            </a:br>
            <a:br>
              <a:rPr lang="en-NZ" dirty="0"/>
            </a:br>
            <a:br>
              <a:rPr lang="en-NZ" dirty="0"/>
            </a:br>
            <a:br>
              <a:rPr lang="en-NZ" dirty="0"/>
            </a:br>
            <a:r>
              <a:rPr lang="en-NZ" dirty="0"/>
              <a:t>Contact:</a:t>
            </a:r>
          </a:p>
          <a:p>
            <a:r>
              <a:rPr lang="en-NZ" dirty="0"/>
              <a:t>Email me at: Victoria.Hewitt@auckland.ac.nz</a:t>
            </a:r>
          </a:p>
          <a:p>
            <a:r>
              <a:rPr lang="en-NZ" dirty="0"/>
              <a:t>Find out more about me in my </a:t>
            </a:r>
            <a:r>
              <a:rPr lang="en-N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discovery profile</a:t>
            </a:r>
            <a:endParaRPr lang="en-NZ" dirty="0"/>
          </a:p>
          <a:p>
            <a:r>
              <a:rPr lang="en-US" dirty="0"/>
              <a:t>Find out more about our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Researcher Development Team</a:t>
            </a:r>
            <a:endParaRPr lang="en-NZ" u="sng" dirty="0"/>
          </a:p>
        </p:txBody>
      </p:sp>
    </p:spTree>
    <p:extLst>
      <p:ext uri="{BB962C8B-B14F-4D97-AF65-F5344CB8AC3E}">
        <p14:creationId xmlns:p14="http://schemas.microsoft.com/office/powerpoint/2010/main" val="312731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59" y="836712"/>
            <a:ext cx="8890000" cy="5672038"/>
          </a:xfrm>
          <a:prstGeom prst="rect">
            <a:avLst/>
          </a:prstGeom>
        </p:spPr>
      </p:pic>
      <p:pic>
        <p:nvPicPr>
          <p:cNvPr id="13" name="Picture 12" descr="Opening Evening 08 0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791" y="5184775"/>
            <a:ext cx="2525210" cy="167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7" descr="Monash_2-RGB">
            <a:extLst>
              <a:ext uri="{FF2B5EF4-FFF2-40B4-BE49-F238E27FC236}">
                <a16:creationId xmlns:a16="http://schemas.microsoft.com/office/drawing/2014/main" id="{1CA7D953-F589-7042-B56A-E2E2957DA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1762" y="4159693"/>
            <a:ext cx="2084135" cy="79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BBF389-753F-1A46-BA8A-355CC5243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843" y="2753088"/>
            <a:ext cx="2742362" cy="135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black and white logo with a red and white logo&#10;&#10;Description automatically generated">
            <a:extLst>
              <a:ext uri="{FF2B5EF4-FFF2-40B4-BE49-F238E27FC236}">
                <a16:creationId xmlns:a16="http://schemas.microsoft.com/office/drawing/2014/main" id="{FDBB1C69-F749-3A20-17EF-40ED01571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355" y="5382611"/>
            <a:ext cx="2228850" cy="150495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EC293AE-C6DB-D0D4-46AE-86DB47312B99}"/>
              </a:ext>
            </a:extLst>
          </p:cNvPr>
          <p:cNvSpPr txBox="1">
            <a:spLocks/>
          </p:cNvSpPr>
          <p:nvPr/>
        </p:nvSpPr>
        <p:spPr>
          <a:xfrm>
            <a:off x="849772" y="64337"/>
            <a:ext cx="10703980" cy="7175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b="1" dirty="0">
                <a:solidFill>
                  <a:srgbClr val="009AC7"/>
                </a:solidFill>
                <a:latin typeface="Verdana"/>
              </a:rPr>
              <a:t>Undergrad to PhD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D5E4F51-CB4C-E7B1-7921-655B013C3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28392" y="2950471"/>
            <a:ext cx="1632625" cy="95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398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75" y="764523"/>
            <a:ext cx="8890000" cy="5672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056" y="2904246"/>
            <a:ext cx="1031402" cy="1031402"/>
          </a:xfrm>
          <a:prstGeom prst="rect">
            <a:avLst/>
          </a:prstGeom>
          <a:solidFill>
            <a:srgbClr val="00B0F0"/>
          </a:solidFill>
        </p:spPr>
      </p:pic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1914479" y="2561395"/>
            <a:ext cx="2313530" cy="1890415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46" y="2633449"/>
            <a:ext cx="972890" cy="107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143" y="3719372"/>
            <a:ext cx="1194565" cy="74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V poster low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16" y="771178"/>
            <a:ext cx="1904371" cy="191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6792BD-3742-E045-8C3A-338C14E0DAB6}"/>
              </a:ext>
            </a:extLst>
          </p:cNvPr>
          <p:cNvCxnSpPr>
            <a:cxnSpLocks/>
          </p:cNvCxnSpPr>
          <p:nvPr/>
        </p:nvCxnSpPr>
        <p:spPr>
          <a:xfrm flipV="1">
            <a:off x="5651399" y="2832935"/>
            <a:ext cx="2491522" cy="2194066"/>
          </a:xfrm>
          <a:prstGeom prst="straightConnector1">
            <a:avLst/>
          </a:prstGeom>
          <a:ln w="889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3B620-7405-6C42-97AA-AF57F9246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53"/>
          <a:stretch/>
        </p:blipFill>
        <p:spPr>
          <a:xfrm>
            <a:off x="5651399" y="2331098"/>
            <a:ext cx="2254148" cy="4143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4472C4"/>
            </a:solidFill>
          </a:ln>
        </p:spPr>
      </p:pic>
      <p:pic>
        <p:nvPicPr>
          <p:cNvPr id="24" name="Picture 23" descr="AussieMit-2014.jpg">
            <a:extLst>
              <a:ext uri="{FF2B5EF4-FFF2-40B4-BE49-F238E27FC236}">
                <a16:creationId xmlns:a16="http://schemas.microsoft.com/office/drawing/2014/main" id="{E73A04F4-1CF7-C543-995D-91A06382A8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146" y="4451809"/>
            <a:ext cx="1758637" cy="184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8FE1D4-5BD7-C345-A75C-877E56BD1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8593" y="1241002"/>
            <a:ext cx="1080572" cy="1080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B130B8-F974-9687-61ED-253DDC449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7441" y="4110564"/>
            <a:ext cx="1931557" cy="697787"/>
          </a:xfrm>
          <a:prstGeom prst="rect">
            <a:avLst/>
          </a:prstGeom>
        </p:spPr>
      </p:pic>
      <p:pic>
        <p:nvPicPr>
          <p:cNvPr id="5" name="Picture 4" descr="asbmb-logo.gif">
            <a:extLst>
              <a:ext uri="{FF2B5EF4-FFF2-40B4-BE49-F238E27FC236}">
                <a16:creationId xmlns:a16="http://schemas.microsoft.com/office/drawing/2014/main" id="{E312974C-3D09-1BAF-03AD-3AC377A503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" r="80910" b="18949"/>
          <a:stretch/>
        </p:blipFill>
        <p:spPr>
          <a:xfrm>
            <a:off x="5651399" y="2904246"/>
            <a:ext cx="1104413" cy="108057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0802AD1-CB73-5C64-5D43-4534AF9BA10F}"/>
              </a:ext>
            </a:extLst>
          </p:cNvPr>
          <p:cNvSpPr txBox="1">
            <a:spLocks/>
          </p:cNvSpPr>
          <p:nvPr/>
        </p:nvSpPr>
        <p:spPr>
          <a:xfrm>
            <a:off x="849772" y="64337"/>
            <a:ext cx="10703980" cy="7175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b="1" dirty="0">
                <a:solidFill>
                  <a:srgbClr val="009AC7"/>
                </a:solidFill>
                <a:latin typeface="Verdana"/>
              </a:rPr>
              <a:t>PhD</a:t>
            </a:r>
          </a:p>
        </p:txBody>
      </p:sp>
    </p:spTree>
    <p:extLst>
      <p:ext uri="{BB962C8B-B14F-4D97-AF65-F5344CB8AC3E}">
        <p14:creationId xmlns:p14="http://schemas.microsoft.com/office/powerpoint/2010/main" val="12548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996103"/>
            <a:ext cx="8890000" cy="5672038"/>
          </a:xfrm>
          <a:prstGeom prst="rect">
            <a:avLst/>
          </a:prstGeom>
        </p:spPr>
      </p:pic>
      <p:pic>
        <p:nvPicPr>
          <p:cNvPr id="4" name="Picture 3" descr="tuoslogo_key_rgb_lo.gif">
            <a:extLst>
              <a:ext uri="{FF2B5EF4-FFF2-40B4-BE49-F238E27FC236}">
                <a16:creationId xmlns:a16="http://schemas.microsoft.com/office/drawing/2014/main" id="{1CA9B7F9-EC5B-012E-EC27-4F6A9481B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5" t="5571" r="22724" b="10168"/>
          <a:stretch/>
        </p:blipFill>
        <p:spPr>
          <a:xfrm>
            <a:off x="208917" y="1299176"/>
            <a:ext cx="1640274" cy="743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D94E6-F475-1BA0-B36F-B544471DB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888" y="1932728"/>
            <a:ext cx="3816797" cy="96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Left Arrow 15">
            <a:extLst>
              <a:ext uri="{FF2B5EF4-FFF2-40B4-BE49-F238E27FC236}">
                <a16:creationId xmlns:a16="http://schemas.microsoft.com/office/drawing/2014/main" id="{48F4C9B6-133C-D36F-F1D8-5FAC48F3CBFB}"/>
              </a:ext>
            </a:extLst>
          </p:cNvPr>
          <p:cNvSpPr/>
          <p:nvPr/>
        </p:nvSpPr>
        <p:spPr>
          <a:xfrm rot="2232992" flipV="1">
            <a:off x="706665" y="3770769"/>
            <a:ext cx="6221246" cy="425779"/>
          </a:xfrm>
          <a:prstGeom prst="leftArrow">
            <a:avLst>
              <a:gd name="adj1" fmla="val 3808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Left Arrow 15">
            <a:extLst>
              <a:ext uri="{FF2B5EF4-FFF2-40B4-BE49-F238E27FC236}">
                <a16:creationId xmlns:a16="http://schemas.microsoft.com/office/drawing/2014/main" id="{C4169B95-1147-0E86-A4E8-C374419D2838}"/>
              </a:ext>
            </a:extLst>
          </p:cNvPr>
          <p:cNvSpPr/>
          <p:nvPr/>
        </p:nvSpPr>
        <p:spPr>
          <a:xfrm rot="13712549" flipV="1">
            <a:off x="1837120" y="1652881"/>
            <a:ext cx="1079897" cy="425779"/>
          </a:xfrm>
          <a:prstGeom prst="leftArrow">
            <a:avLst>
              <a:gd name="adj1" fmla="val 3808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9" name="Picture 8" descr="EMBO_fellow_logo_rgb_black.jpg">
            <a:extLst>
              <a:ext uri="{FF2B5EF4-FFF2-40B4-BE49-F238E27FC236}">
                <a16:creationId xmlns:a16="http://schemas.microsoft.com/office/drawing/2014/main" id="{FA866AD4-6533-0F48-AC7D-4E74EB2A9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29" y="3598343"/>
            <a:ext cx="1746518" cy="770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2F4AA-253A-F86B-718A-9E434A77E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9357" y="4985483"/>
            <a:ext cx="2870200" cy="69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BE4C2-2B9E-B208-B3BD-5115E1744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626" y="2242384"/>
            <a:ext cx="3544671" cy="407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0929A5-68C4-555C-60E8-2C87040EE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3461" y="2805028"/>
            <a:ext cx="3416999" cy="2054188"/>
          </a:xfrm>
          <a:prstGeom prst="rect">
            <a:avLst/>
          </a:prstGeom>
        </p:spPr>
      </p:pic>
      <p:sp>
        <p:nvSpPr>
          <p:cNvPr id="8" name="Left Arrow 15">
            <a:extLst>
              <a:ext uri="{FF2B5EF4-FFF2-40B4-BE49-F238E27FC236}">
                <a16:creationId xmlns:a16="http://schemas.microsoft.com/office/drawing/2014/main" id="{F1916F70-682E-9D42-8388-C47DCEC69697}"/>
              </a:ext>
            </a:extLst>
          </p:cNvPr>
          <p:cNvSpPr/>
          <p:nvPr/>
        </p:nvSpPr>
        <p:spPr>
          <a:xfrm rot="11593409" flipV="1">
            <a:off x="6527639" y="2592139"/>
            <a:ext cx="2545259" cy="425779"/>
          </a:xfrm>
          <a:prstGeom prst="leftArrow">
            <a:avLst>
              <a:gd name="adj1" fmla="val 3808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Left Arrow 15">
            <a:extLst>
              <a:ext uri="{FF2B5EF4-FFF2-40B4-BE49-F238E27FC236}">
                <a16:creationId xmlns:a16="http://schemas.microsoft.com/office/drawing/2014/main" id="{95C77CDD-D6FB-3DB0-CB2A-C85134E361CF}"/>
              </a:ext>
            </a:extLst>
          </p:cNvPr>
          <p:cNvSpPr/>
          <p:nvPr/>
        </p:nvSpPr>
        <p:spPr>
          <a:xfrm rot="19212935" flipV="1">
            <a:off x="6159064" y="4560456"/>
            <a:ext cx="3063508" cy="425779"/>
          </a:xfrm>
          <a:prstGeom prst="leftArrow">
            <a:avLst>
              <a:gd name="adj1" fmla="val 38089"/>
              <a:gd name="adj2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AAA71A0-E25E-7711-E43E-265C839C944E}"/>
              </a:ext>
            </a:extLst>
          </p:cNvPr>
          <p:cNvSpPr txBox="1">
            <a:spLocks/>
          </p:cNvSpPr>
          <p:nvPr/>
        </p:nvSpPr>
        <p:spPr>
          <a:xfrm>
            <a:off x="849772" y="64337"/>
            <a:ext cx="10703980" cy="7175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3600" b="1" dirty="0">
                <a:solidFill>
                  <a:srgbClr val="009AC7"/>
                </a:solidFill>
                <a:latin typeface="Verdana"/>
              </a:rPr>
              <a:t>Postdoc &amp; beyond</a:t>
            </a:r>
          </a:p>
        </p:txBody>
      </p:sp>
    </p:spTree>
    <p:extLst>
      <p:ext uri="{BB962C8B-B14F-4D97-AF65-F5344CB8AC3E}">
        <p14:creationId xmlns:p14="http://schemas.microsoft.com/office/powerpoint/2010/main" val="36469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30924" y="726073"/>
            <a:ext cx="10515600" cy="13255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solidFill>
                  <a:srgbClr val="009AC7"/>
                </a:solidFill>
                <a:latin typeface="Verdana"/>
              </a:rPr>
              <a:t>Reminder: You are a successful scholar!</a:t>
            </a:r>
            <a:endParaRPr sz="3600" b="1" dirty="0">
              <a:solidFill>
                <a:srgbClr val="009AC7"/>
              </a:solidFill>
              <a:latin typeface="Verdana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30924" y="2195411"/>
            <a:ext cx="515112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Your strengths &amp; skills: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Discipline specific knowledge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Creative &amp; persistent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Driven &amp; passionate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Writing &amp; presentation skills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 err="1"/>
              <a:t>Organisation</a:t>
            </a:r>
            <a:r>
              <a:rPr lang="en-US" dirty="0"/>
              <a:t> &amp; time management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108" name="Google Shape;108;p4" descr="NZ Aid students on library steps on the day of gradu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051636"/>
            <a:ext cx="5665076" cy="377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AFDB6-A106-F289-930D-41D4448F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473" y="1862913"/>
            <a:ext cx="5827200" cy="379936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NZ" sz="1600" dirty="0"/>
              <a:t>What do we mean by skills and capabilities?</a:t>
            </a:r>
          </a:p>
          <a:p>
            <a:pPr>
              <a:spcAft>
                <a:spcPts val="600"/>
              </a:spcAft>
            </a:pPr>
            <a:endParaRPr lang="en-NZ" sz="1600" dirty="0"/>
          </a:p>
          <a:p>
            <a:pPr>
              <a:spcAft>
                <a:spcPts val="600"/>
              </a:spcAft>
            </a:pPr>
            <a:r>
              <a:rPr lang="en-NZ" sz="1600" dirty="0"/>
              <a:t>Researcher development goes beyond disciplinary knowledge and technical skills, includes skills like: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/>
              <a:t>teamwork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/>
              <a:t>communication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/>
              <a:t>leadership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/>
              <a:t>project management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NZ" sz="1600" dirty="0"/>
              <a:t>understanding your research environment</a:t>
            </a:r>
          </a:p>
          <a:p>
            <a:pPr>
              <a:spcAft>
                <a:spcPts val="600"/>
              </a:spcAft>
            </a:pPr>
            <a:endParaRPr lang="en-NZ" sz="1600" dirty="0"/>
          </a:p>
          <a:p>
            <a:pPr>
              <a:spcAft>
                <a:spcPts val="600"/>
              </a:spcAft>
            </a:pPr>
            <a:r>
              <a:rPr lang="en-NZ" sz="1600" dirty="0"/>
              <a:t>NB: Can be learnt by training and/or by doing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4C779-7FE8-B48A-16F2-197B68AC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73" y="677696"/>
            <a:ext cx="5827200" cy="1177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dirty="0"/>
              <a:t>Skills and capabilities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7E88B3-0BB3-13BF-72EC-8CDC78E1B2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2029" b="3264"/>
          <a:stretch/>
        </p:blipFill>
        <p:spPr>
          <a:xfrm>
            <a:off x="7103445" y="1245263"/>
            <a:ext cx="4983414" cy="470784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88972-F9F9-BB37-EE26-11C0FE889EA1}"/>
              </a:ext>
            </a:extLst>
          </p:cNvPr>
          <p:cNvSpPr txBox="1"/>
          <p:nvPr/>
        </p:nvSpPr>
        <p:spPr>
          <a:xfrm>
            <a:off x="7851742" y="6229449"/>
            <a:ext cx="4235117" cy="307777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NZ" sz="1400" dirty="0"/>
              <a:t>Vitae, UK based professional development organisation  </a:t>
            </a:r>
          </a:p>
        </p:txBody>
      </p:sp>
    </p:spTree>
    <p:extLst>
      <p:ext uri="{BB962C8B-B14F-4D97-AF65-F5344CB8AC3E}">
        <p14:creationId xmlns:p14="http://schemas.microsoft.com/office/powerpoint/2010/main" val="187916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B91A5-374F-2330-81D1-BDF7BEA1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049"/>
            <a:ext cx="12192000" cy="59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2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25E80C1-2D93-541A-E865-455B82966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3077" y="1773338"/>
            <a:ext cx="6199625" cy="427842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1400" dirty="0"/>
              <a:t>Conducting and managing research </a:t>
            </a:r>
          </a:p>
          <a:p>
            <a:pPr marL="1028700" lvl="1">
              <a:buFontTx/>
              <a:buChar char="-"/>
            </a:pPr>
            <a:r>
              <a:rPr lang="en-US" sz="1400" dirty="0"/>
              <a:t>Project and financial management (including data management, risk assessment and management)</a:t>
            </a:r>
          </a:p>
          <a:p>
            <a:pPr marL="1028700" lvl="1">
              <a:buFontTx/>
              <a:buChar char="-"/>
            </a:pPr>
            <a:r>
              <a:rPr lang="en-US" sz="1400" dirty="0"/>
              <a:t>Research methods and digital skills</a:t>
            </a:r>
          </a:p>
          <a:p>
            <a:pPr marL="342900" indent="-342900">
              <a:buAutoNum type="arabicPeriod"/>
            </a:pPr>
            <a:r>
              <a:rPr lang="en-US" sz="1400" dirty="0"/>
              <a:t>Research Environment and Collaboration</a:t>
            </a:r>
          </a:p>
          <a:p>
            <a:pPr marL="1028700" lvl="1">
              <a:buFontTx/>
              <a:buChar char="-"/>
            </a:pPr>
            <a:r>
              <a:rPr lang="en-US" sz="1400" dirty="0"/>
              <a:t>Responsible conduct of research and research ethics</a:t>
            </a:r>
          </a:p>
          <a:p>
            <a:pPr marL="1028700" lvl="1">
              <a:buFontTx/>
              <a:buChar char="-"/>
            </a:pPr>
            <a:r>
              <a:rPr lang="en-US" sz="1400" dirty="0"/>
              <a:t>Health, Safety, and Wellbeing</a:t>
            </a:r>
          </a:p>
          <a:p>
            <a:pPr marL="1028700" lvl="1">
              <a:buFontTx/>
              <a:buChar char="-"/>
            </a:pPr>
            <a:r>
              <a:rPr lang="en-US" sz="1400" dirty="0"/>
              <a:t>Responsiveness to and engagement with Māori and Pacifika </a:t>
            </a:r>
          </a:p>
          <a:p>
            <a:pPr marL="1028700" lvl="1">
              <a:buFontTx/>
              <a:buChar char="-"/>
            </a:pPr>
            <a:r>
              <a:rPr lang="en-US" sz="1400" dirty="0"/>
              <a:t>Building networks, collaboration, transdisciplinary research</a:t>
            </a:r>
          </a:p>
          <a:p>
            <a:pPr marL="342900" indent="-342900">
              <a:buAutoNum type="arabicPeriod"/>
            </a:pPr>
            <a:r>
              <a:rPr lang="en-US" sz="1400" dirty="0"/>
              <a:t>Communication, engagement, impact</a:t>
            </a:r>
          </a:p>
          <a:p>
            <a:pPr marL="342900" indent="-342900">
              <a:buAutoNum type="arabicPeriod"/>
            </a:pPr>
            <a:r>
              <a:rPr lang="en-US" sz="1400" dirty="0"/>
              <a:t>Leadership and supervision</a:t>
            </a:r>
          </a:p>
          <a:p>
            <a:pPr marL="342900" indent="-342900">
              <a:buAutoNum type="arabicPeriod"/>
            </a:pPr>
            <a:r>
              <a:rPr lang="en-US" sz="1400" dirty="0"/>
              <a:t>Developing your researcher career</a:t>
            </a:r>
          </a:p>
          <a:p>
            <a:pPr marL="342900" indent="-342900">
              <a:buAutoNum type="arabicPeriod"/>
            </a:pPr>
            <a:r>
              <a:rPr lang="en-US" sz="1400" dirty="0"/>
              <a:t>Research funding and commercialization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4CCE14E-1E34-8E9C-5DA4-F7BD1010A387}"/>
              </a:ext>
            </a:extLst>
          </p:cNvPr>
          <p:cNvSpPr txBox="1">
            <a:spLocks/>
          </p:cNvSpPr>
          <p:nvPr/>
        </p:nvSpPr>
        <p:spPr>
          <a:xfrm>
            <a:off x="903821" y="595557"/>
            <a:ext cx="6199624" cy="1177781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9AC7"/>
                </a:solidFill>
                <a:latin typeface="Verdana"/>
                <a:ea typeface="+mj-ea"/>
                <a:cs typeface="Verdana"/>
              </a:defRPr>
            </a:lvl1pPr>
          </a:lstStyle>
          <a:p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D82902-06C3-EC19-2813-EA0C6785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731" y="1360319"/>
            <a:ext cx="4974557" cy="5142094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145EE579-E785-2992-FCBA-5478E1E6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72" y="677696"/>
            <a:ext cx="7903295" cy="1177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NZ" dirty="0"/>
              <a:t>Skills and capabilities at </a:t>
            </a:r>
            <a:r>
              <a:rPr lang="en-NZ" dirty="0" err="1"/>
              <a:t>UoA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050285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A PowerPoint_final.pptx" id="{E3F4A379-E02A-4238-A31E-3887E9BD9713}" vid="{114E59CC-7EDF-4A71-A0B3-B2176D64C63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A PowerPoint_final.pptx" id="{E3F4A379-E02A-4238-A31E-3887E9BD9713}" vid="{114E59CC-7EDF-4A71-A0B3-B2176D64C6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3AC3CF64161429D7E4638AB47060D" ma:contentTypeVersion="18" ma:contentTypeDescription="Create a new document." ma:contentTypeScope="" ma:versionID="75666322187c57d33c01132d3c95641b">
  <xsd:schema xmlns:xsd="http://www.w3.org/2001/XMLSchema" xmlns:xs="http://www.w3.org/2001/XMLSchema" xmlns:p="http://schemas.microsoft.com/office/2006/metadata/properties" xmlns:ns2="9ae8d21e-9f0b-4f8c-af18-737431b916ac" xmlns:ns3="2b020a29-aecd-476b-8002-043cdcfcec60" xmlns:ns4="d800a5cf-5799-495b-9b49-f15f7ad25ed9" targetNamespace="http://schemas.microsoft.com/office/2006/metadata/properties" ma:root="true" ma:fieldsID="3bf830333e75b0d589ced853a979eff9" ns2:_="" ns3:_="" ns4:_="">
    <xsd:import namespace="9ae8d21e-9f0b-4f8c-af18-737431b916ac"/>
    <xsd:import namespace="2b020a29-aecd-476b-8002-043cdcfcec60"/>
    <xsd:import namespace="d800a5cf-5799-495b-9b49-f15f7ad25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8d21e-9f0b-4f8c-af18-737431b916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5e9cd7a-283a-407b-9b45-84d2c2056e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20a29-aecd-476b-8002-043cdcfce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0a5cf-5799-495b-9b49-f15f7ad25ed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ff0129-bcfc-4403-aedf-b1a835cee450}" ma:internalName="TaxCatchAll" ma:showField="CatchAllData" ma:web="2b020a29-aecd-476b-8002-043cdcfcec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00a5cf-5799-495b-9b49-f15f7ad25ed9" xsi:nil="true"/>
    <SharedWithUsers xmlns="2b020a29-aecd-476b-8002-043cdcfcec60">
      <UserInfo>
        <DisplayName>SharingLinks.717f68f9-cbe5-4ba0-b032-21ba6768f773.OrganizationView.81e9a71e-7827-4682-a41b-014ff461d3e0</DisplayName>
        <AccountId>194</AccountId>
        <AccountType/>
      </UserInfo>
      <UserInfo>
        <DisplayName>Sandy Lin</DisplayName>
        <AccountId>198</AccountId>
        <AccountType/>
      </UserInfo>
      <UserInfo>
        <DisplayName>Narissa Lewis</DisplayName>
        <AccountId>36</AccountId>
        <AccountType/>
      </UserInfo>
      <UserInfo>
        <DisplayName>Victoria Hewitt</DisplayName>
        <AccountId>342</AccountId>
        <AccountType/>
      </UserInfo>
      <UserInfo>
        <DisplayName>Danielle Miller-Beland</DisplayName>
        <AccountId>222</AccountId>
        <AccountType/>
      </UserInfo>
    </SharedWithUsers>
    <lcf76f155ced4ddcb4097134ff3c332f xmlns="9ae8d21e-9f0b-4f8c-af18-737431b916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5244C6-6E33-4745-A96A-333438BBBB64}"/>
</file>

<file path=customXml/itemProps2.xml><?xml version="1.0" encoding="utf-8"?>
<ds:datastoreItem xmlns:ds="http://schemas.openxmlformats.org/officeDocument/2006/customXml" ds:itemID="{361E0BAD-6207-459C-BA58-80AC142DD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C6C813-3F21-4625-95BB-F83FED86892A}">
  <ds:schemaRefs>
    <ds:schemaRef ds:uri="d800a5cf-5799-495b-9b49-f15f7ad25ed9"/>
    <ds:schemaRef ds:uri="http://schemas.microsoft.com/office/2006/metadata/properties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4dc8256b-c194-4be8-86c7-dbdaeb056b5d"/>
    <ds:schemaRef ds:uri="http://schemas.microsoft.com/office/infopath/2007/PartnerControls"/>
    <ds:schemaRef ds:uri="http://schemas.openxmlformats.org/package/2006/metadata/core-properties"/>
    <ds:schemaRef ds:uri="149855d7-25a2-4ad8-9e6e-66877a3e2862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d1b36e95-0d50-42e9-958f-b63fa906beaa}" enabled="0" method="" siteId="{d1b36e95-0d50-42e9-958f-b63fa906bea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UoA PowerPoint</Template>
  <TotalTime>28526</TotalTime>
  <Words>1075</Words>
  <Application>Microsoft Office PowerPoint</Application>
  <PresentationFormat>Widescreen</PresentationFormat>
  <Paragraphs>194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Custom Design</vt:lpstr>
      <vt:lpstr>Custom Design</vt:lpstr>
      <vt:lpstr>Researcher skills and career planning for academia and beyond     Research Bazaar, 8 July 2024   Dr Victoria Hewitt, Researcher Developer </vt:lpstr>
      <vt:lpstr>Today’s Plan</vt:lpstr>
      <vt:lpstr>PowerPoint Presentation</vt:lpstr>
      <vt:lpstr>PowerPoint Presentation</vt:lpstr>
      <vt:lpstr>PowerPoint Presentation</vt:lpstr>
      <vt:lpstr>Reminder: You are a successful scholar!</vt:lpstr>
      <vt:lpstr>Skills and capabilities</vt:lpstr>
      <vt:lpstr>PowerPoint Presentation</vt:lpstr>
      <vt:lpstr>Skills and capabilities at UoA</vt:lpstr>
      <vt:lpstr>Capability Pages</vt:lpstr>
      <vt:lpstr>Resources and Opportunities</vt:lpstr>
      <vt:lpstr>Career planning</vt:lpstr>
      <vt:lpstr>Career planning in academia</vt:lpstr>
      <vt:lpstr>Career planning in academia</vt:lpstr>
      <vt:lpstr>Transferable skills for outside academia</vt:lpstr>
      <vt:lpstr>What do employers value/look for?</vt:lpstr>
      <vt:lpstr>Who is in your network?</vt:lpstr>
      <vt:lpstr>How can mentors help?</vt:lpstr>
      <vt:lpstr>Get started!</vt:lpstr>
      <vt:lpstr>PowerPoint Presentation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ESR - Change and Engagement Plan</dc:title>
  <dc:creator>Julie Dunn</dc:creator>
  <cp:lastModifiedBy>Victoria Hewitt</cp:lastModifiedBy>
  <cp:revision>38</cp:revision>
  <cp:lastPrinted>2023-05-08T22:42:59Z</cp:lastPrinted>
  <dcterms:created xsi:type="dcterms:W3CDTF">2018-10-29T03:39:19Z</dcterms:created>
  <dcterms:modified xsi:type="dcterms:W3CDTF">2024-07-15T03:59:33Z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0x01010045B3AC3CF64161429D7E4638AB47060D</vt:lpwstr>
  </property>
  <property fmtid="{D5CDD505-2E9C-101B-9397-08002B2CF9AE}" pid="3" name="MediaServiceImageTags">
    <vt:lpwstr/>
  </property>
</Properties>
</file>