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5143500" cx="9144000"/>
  <p:notesSz cx="6858000" cy="9144000"/>
  <p:embeddedFontLst>
    <p:embeddedFont>
      <p:font typeface="Roboto"/>
      <p:regular r:id="rId77"/>
      <p:bold r:id="rId78"/>
      <p:italic r:id="rId79"/>
      <p:boldItalic r:id="rId80"/>
    </p:embeddedFont>
    <p:embeddedFont>
      <p:font typeface="Lato"/>
      <p:regular r:id="rId81"/>
      <p:bold r:id="rId82"/>
      <p:italic r:id="rId83"/>
      <p:boldItalic r:id="rId84"/>
    </p:embeddedFont>
    <p:embeddedFont>
      <p:font typeface="Roboto Mono"/>
      <p:regular r:id="rId85"/>
      <p:bold r:id="rId86"/>
      <p:italic r:id="rId87"/>
      <p:boldItalic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84" Type="http://schemas.openxmlformats.org/officeDocument/2006/relationships/font" Target="fonts/Lato-boldItalic.fntdata"/><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21" Type="http://schemas.openxmlformats.org/officeDocument/2006/relationships/slide" Target="slides/slide16.xml"/><Relationship Id="rId68" Type="http://schemas.openxmlformats.org/officeDocument/2006/relationships/slide" Target="slides/slide63.xml"/><Relationship Id="rId89" Type="http://schemas.openxmlformats.org/officeDocument/2006/relationships/customXml" Target="../customXml/item1.xml"/><Relationship Id="rId16" Type="http://schemas.openxmlformats.org/officeDocument/2006/relationships/slide" Target="slides/slide11.xml"/><Relationship Id="rId74" Type="http://schemas.openxmlformats.org/officeDocument/2006/relationships/slide" Target="slides/slide69.xml"/><Relationship Id="rId32" Type="http://schemas.openxmlformats.org/officeDocument/2006/relationships/slide" Target="slides/slide27.xml"/><Relationship Id="rId79" Type="http://schemas.openxmlformats.org/officeDocument/2006/relationships/font" Target="fonts/Roboto-italic.fntdata"/><Relationship Id="rId37" Type="http://schemas.openxmlformats.org/officeDocument/2006/relationships/slide" Target="slides/slide32.xml"/><Relationship Id="rId53" Type="http://schemas.openxmlformats.org/officeDocument/2006/relationships/slide" Target="slides/slide48.xml"/><Relationship Id="rId11" Type="http://schemas.openxmlformats.org/officeDocument/2006/relationships/slide" Target="slides/slide6.xml"/><Relationship Id="rId58" Type="http://schemas.openxmlformats.org/officeDocument/2006/relationships/slide" Target="slides/slide53.xml"/><Relationship Id="rId5" Type="http://schemas.openxmlformats.org/officeDocument/2006/relationships/notesMaster" Target="notesMasters/notesMaster1.xml"/><Relationship Id="rId90" Type="http://schemas.openxmlformats.org/officeDocument/2006/relationships/customXml" Target="../customXml/item2.xml"/><Relationship Id="rId43" Type="http://schemas.openxmlformats.org/officeDocument/2006/relationships/slide" Target="slides/slide38.xml"/><Relationship Id="rId48" Type="http://schemas.openxmlformats.org/officeDocument/2006/relationships/slide" Target="slides/slide43.xml"/><Relationship Id="rId30" Type="http://schemas.openxmlformats.org/officeDocument/2006/relationships/slide" Target="slides/slide25.xml"/><Relationship Id="rId77" Type="http://schemas.openxmlformats.org/officeDocument/2006/relationships/font" Target="fonts/Roboto-regular.fntdata"/><Relationship Id="rId35" Type="http://schemas.openxmlformats.org/officeDocument/2006/relationships/slide" Target="slides/slide30.xml"/><Relationship Id="rId64" Type="http://schemas.openxmlformats.org/officeDocument/2006/relationships/slide" Target="slides/slide59.xml"/><Relationship Id="rId22" Type="http://schemas.openxmlformats.org/officeDocument/2006/relationships/slide" Target="slides/slide17.xml"/><Relationship Id="rId69" Type="http://schemas.openxmlformats.org/officeDocument/2006/relationships/slide" Target="slides/slide64.xml"/><Relationship Id="rId27" Type="http://schemas.openxmlformats.org/officeDocument/2006/relationships/slide" Target="slides/slide22.xml"/><Relationship Id="rId56" Type="http://schemas.openxmlformats.org/officeDocument/2006/relationships/slide" Target="slides/slide51.xml"/><Relationship Id="rId14" Type="http://schemas.openxmlformats.org/officeDocument/2006/relationships/slide" Target="slides/slide9.xml"/><Relationship Id="rId85" Type="http://schemas.openxmlformats.org/officeDocument/2006/relationships/font" Target="fonts/RobotoMono-regular.fntdata"/><Relationship Id="rId80" Type="http://schemas.openxmlformats.org/officeDocument/2006/relationships/font" Target="fonts/Roboto-boldItalic.fntdata"/><Relationship Id="rId8" Type="http://schemas.openxmlformats.org/officeDocument/2006/relationships/slide" Target="slides/slide3.xml"/><Relationship Id="rId72" Type="http://schemas.openxmlformats.org/officeDocument/2006/relationships/slide" Target="slides/slide67.xml"/><Relationship Id="rId51" Type="http://schemas.openxmlformats.org/officeDocument/2006/relationships/slide" Target="slides/slide46.xml"/><Relationship Id="rId3" Type="http://schemas.openxmlformats.org/officeDocument/2006/relationships/presProps" Target="presProp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67" Type="http://schemas.openxmlformats.org/officeDocument/2006/relationships/slide" Target="slides/slide62.xml"/><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slide" Target="slides/slide54.xml"/><Relationship Id="rId17" Type="http://schemas.openxmlformats.org/officeDocument/2006/relationships/slide" Target="slides/slide12.xml"/><Relationship Id="rId83" Type="http://schemas.openxmlformats.org/officeDocument/2006/relationships/font" Target="fonts/Lato-italic.fntdata"/><Relationship Id="rId41" Type="http://schemas.openxmlformats.org/officeDocument/2006/relationships/slide" Target="slides/slide36.xml"/><Relationship Id="rId88" Type="http://schemas.openxmlformats.org/officeDocument/2006/relationships/font" Target="fonts/RobotoMono-boldItalic.fntdata"/><Relationship Id="rId75" Type="http://schemas.openxmlformats.org/officeDocument/2006/relationships/slide" Target="slides/slide70.xml"/><Relationship Id="rId70" Type="http://schemas.openxmlformats.org/officeDocument/2006/relationships/slide" Target="slides/slide65.xml"/><Relationship Id="rId62" Type="http://schemas.openxmlformats.org/officeDocument/2006/relationships/slide" Target="slides/slide57.xml"/><Relationship Id="rId20" Type="http://schemas.openxmlformats.org/officeDocument/2006/relationships/slide" Target="slides/slide15.xml"/><Relationship Id="rId54" Type="http://schemas.openxmlformats.org/officeDocument/2006/relationships/slide" Target="slides/slide49.xml"/><Relationship Id="rId91" Type="http://schemas.openxmlformats.org/officeDocument/2006/relationships/customXml" Target="../customXml/item3.xml"/><Relationship Id="rId1" Type="http://schemas.openxmlformats.org/officeDocument/2006/relationships/theme" Target="theme/theme2.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slide" Target="slides/slide52.xml"/><Relationship Id="rId15" Type="http://schemas.openxmlformats.org/officeDocument/2006/relationships/slide" Target="slides/slide10.xml"/><Relationship Id="rId86" Type="http://schemas.openxmlformats.org/officeDocument/2006/relationships/font" Target="fonts/RobotoMono-bold.fntdata"/><Relationship Id="rId44" Type="http://schemas.openxmlformats.org/officeDocument/2006/relationships/slide" Target="slides/slide39.xml"/><Relationship Id="rId81" Type="http://schemas.openxmlformats.org/officeDocument/2006/relationships/font" Target="fonts/Lato-regular.fntdata"/><Relationship Id="rId73" Type="http://schemas.openxmlformats.org/officeDocument/2006/relationships/slide" Target="slides/slide68.xml"/><Relationship Id="rId31" Type="http://schemas.openxmlformats.org/officeDocument/2006/relationships/slide" Target="slides/slide26.xml"/><Relationship Id="rId78" Type="http://schemas.openxmlformats.org/officeDocument/2006/relationships/font" Target="fonts/Roboto-bold.fntdata"/><Relationship Id="rId65" Type="http://schemas.openxmlformats.org/officeDocument/2006/relationships/slide" Target="slides/slide60.xml"/><Relationship Id="rId60" Type="http://schemas.openxmlformats.org/officeDocument/2006/relationships/slide" Target="slides/slide55.xml"/><Relationship Id="rId52" Type="http://schemas.openxmlformats.org/officeDocument/2006/relationships/slide" Target="slides/slide47.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76" Type="http://schemas.openxmlformats.org/officeDocument/2006/relationships/slide" Target="slides/slide7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viewProps" Target="viewProps.xml"/><Relationship Id="rId29" Type="http://schemas.openxmlformats.org/officeDocument/2006/relationships/slide" Target="slides/slide24.xml"/><Relationship Id="rId40" Type="http://schemas.openxmlformats.org/officeDocument/2006/relationships/slide" Target="slides/slide35.xml"/><Relationship Id="rId87" Type="http://schemas.openxmlformats.org/officeDocument/2006/relationships/font" Target="fonts/RobotoMono-italic.fntdata"/><Relationship Id="rId45" Type="http://schemas.openxmlformats.org/officeDocument/2006/relationships/slide" Target="slides/slide40.xml"/><Relationship Id="rId66" Type="http://schemas.openxmlformats.org/officeDocument/2006/relationships/slide" Target="slides/slide61.xml"/><Relationship Id="rId24" Type="http://schemas.openxmlformats.org/officeDocument/2006/relationships/slide" Target="slides/slide19.xml"/><Relationship Id="rId82" Type="http://schemas.openxmlformats.org/officeDocument/2006/relationships/font" Target="fonts/Lato-bold.fntdata"/><Relationship Id="rId61" Type="http://schemas.openxmlformats.org/officeDocument/2006/relationships/slide" Target="slides/slide56.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ckoverflow.com/questions/4492979/error-git-is-not-recognized-as-an-internal-or-external-command"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b3023a7bc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eb3023a7bc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ddff6bad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6ddff6bad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Make sure people can run git with git - - version.</a:t>
            </a:r>
            <a:br>
              <a:rPr lang="en-GB"/>
            </a:br>
            <a:r>
              <a:rPr lang="en-GB"/>
              <a:t>If they can’t:</a:t>
            </a:r>
            <a:br>
              <a:rPr lang="en-GB"/>
            </a:br>
            <a:r>
              <a:rPr lang="en-GB"/>
              <a:t>	</a:t>
            </a:r>
            <a:endParaRPr/>
          </a:p>
          <a:p>
            <a:pPr indent="-298450" lvl="0" marL="457200" rtl="0" algn="l">
              <a:spcBef>
                <a:spcPts val="0"/>
              </a:spcBef>
              <a:spcAft>
                <a:spcPts val="0"/>
              </a:spcAft>
              <a:buSzPts val="1100"/>
              <a:buChar char="●"/>
            </a:pPr>
            <a:r>
              <a:rPr lang="en-GB"/>
              <a:t>Is it installed? (if not follow install instructions)</a:t>
            </a:r>
            <a:endParaRPr/>
          </a:p>
          <a:p>
            <a:pPr indent="-298450" lvl="0" marL="457200" rtl="0" algn="l">
              <a:spcBef>
                <a:spcPts val="0"/>
              </a:spcBef>
              <a:spcAft>
                <a:spcPts val="0"/>
              </a:spcAft>
              <a:buSzPts val="1100"/>
              <a:buChar char="●"/>
            </a:pPr>
            <a:r>
              <a:rPr lang="en-GB"/>
              <a:t>Is it in the path? If not add to the path or use git bash on windows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ddff6bad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ddff6bad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ddff6bad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6ddff6bad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ddff6bad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6ddff6bad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6ddff6badf_5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6ddff6badf_5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6ddff6badf_5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6ddff6badf_5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6ddff6badf_5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6ddff6badf_5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3a472ef5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3a472ef5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b49f801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3b49f801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6dd666fc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6dd666fc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a472ef58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a472ef5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a472ef58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3a472ef58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Is wrong but very close to “git commit </a:t>
            </a:r>
            <a:r>
              <a:rPr b="1" lang="en-GB"/>
              <a:t>-i</a:t>
            </a:r>
            <a:r>
              <a:rPr lang="en-GB"/>
              <a:t> myfile.txt -m “my recent changes”” which is a valid answer</a:t>
            </a:r>
            <a:br>
              <a:rPr lang="en-GB"/>
            </a:b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a472ef58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3a472ef58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6ddff6badf_5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6ddff6badf_5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743375bf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743375bf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e17181b0d_1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6e17181b0d_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6e17181b0d_1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6e17181b0d_1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6e17181b0d_13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6e17181b0d_13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6e17181b0d_13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6e17181b0d_13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6e17181b0d_13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6e17181b0d_13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6ddff6bad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6ddff6bad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6e17181b0d_13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6e17181b0d_13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6e17181b0d_13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6e17181b0d_13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6e17181b0d_13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6e17181b0d_13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e17181b0d_13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6e17181b0d_13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6ddff6badf_5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6ddff6badf_5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6e17181b0d_13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6e17181b0d_13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f4620e557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f4620e557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Maybe hard for people to google the ! operator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6e17181b0d_13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6e17181b0d_13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6e17181b0d_13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6e17181b0d_13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6e17181b0d_13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6e17181b0d_13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8d750127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8d750127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people have git installed but not in their path:</a:t>
            </a:r>
            <a:endParaRPr/>
          </a:p>
          <a:p>
            <a:pPr indent="0" lvl="0" marL="0" rtl="0" algn="l">
              <a:spcBef>
                <a:spcPts val="0"/>
              </a:spcBef>
              <a:spcAft>
                <a:spcPts val="0"/>
              </a:spcAft>
              <a:buNone/>
            </a:pPr>
            <a:r>
              <a:rPr lang="en-GB" u="sng">
                <a:solidFill>
                  <a:schemeClr val="hlink"/>
                </a:solidFill>
                <a:hlinkClick r:id="rId2"/>
              </a:rPr>
              <a:t>https://stackoverflow.com/questions/4492979/error-git-is-not-recognized-as-an-internal-or-external-command</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6e17181b0d_13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6e17181b0d_13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743375bff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743375bff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743375bff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743375bff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743375bff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743375bff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743375bff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743375bff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743375bff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743375bff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743375bff0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743375bff0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6dc6db5ba9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6dc6db5ba9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741ceed41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741ceed41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60d547df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60d547df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67f8f4747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67f8f4747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60d547df2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60d547df2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741ceed41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741ceed41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67f8f4762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67f8f4762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6dc6db5ba9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6dc6db5ba9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741ceed418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741ceed418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741ceed418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741ceed418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End on this slide, wait for everyone to catch up if we have time progress to conflicts or swap roles for collaboration.</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741ceed41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741ceed41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60d547df2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60d547df2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60d547df2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60d547df2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60d547df2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60d547df2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67f8f4747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67f8f4747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6dc6db5ba9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6dc6db5ba9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745a8dba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745a8dba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741ceed418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741ceed418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741ceed418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741ceed418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3a472ef583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13a472ef583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3a472ef583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3a472ef583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3a472ef583_6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13a472ef583_6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3a472ef583_6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13a472ef583_6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3a472ef583_6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13a472ef583_6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6e17181b0d_9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26e17181b0d_9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67f8f4747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67f8f4747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13a472ef583_6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13a472ef583_6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6dd666fc5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6dd666fc5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67f8f4747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67f8f4747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ddff6bad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6ddff6bad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uoa-eresearch.github.io/git-novice/#installing-git" TargetMode="External"/><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2.png"/><Relationship Id="rId5" Type="http://schemas.openxmlformats.org/officeDocument/2006/relationships/image" Target="../media/image36.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cbea.ms/git-commit/"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4.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0.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tinyurl.com/5x75v69k"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mailto:git@github.com" TargetMode="Externa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github.com/AnthonyDShaw/recipe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journals.plos.org/plosone/article?id=10.1371/journal.pone.0000308" TargetMode="External"/><Relationship Id="rId4" Type="http://schemas.openxmlformats.org/officeDocument/2006/relationships/hyperlink" Target="http://auckland.figshare.com" TargetMode="External"/><Relationship Id="rId5" Type="http://schemas.openxmlformats.org/officeDocument/2006/relationships/hyperlink" Target="http://zenodo.or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choosealicense.com/" TargetMode="External"/><Relationship Id="rId4" Type="http://schemas.openxmlformats.org/officeDocument/2006/relationships/image" Target="../media/image19.jpg"/><Relationship Id="rId5" Type="http://schemas.openxmlformats.org/officeDocument/2006/relationships/image" Target="../media/image28.jpg"/><Relationship Id="rId6" Type="http://schemas.openxmlformats.org/officeDocument/2006/relationships/image" Target="../media/image3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docs.github.com/en/repositories/managing-your-repositorys-settings-and-features/customizing-your-repository/about-citation-files" TargetMode="External"/><Relationship Id="rId4" Type="http://schemas.openxmlformats.org/officeDocument/2006/relationships/hyperlink" Target="https://swcarpentry.github.io/git-novice/12-citation/index.html" TargetMode="External"/><Relationship Id="rId5" Type="http://schemas.openxmlformats.org/officeDocument/2006/relationships/image" Target="../media/image2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0.jpg"/><Relationship Id="rId4" Type="http://schemas.openxmlformats.org/officeDocument/2006/relationships/image" Target="../media/image2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26.jpg"/><Relationship Id="rId4" Type="http://schemas.openxmlformats.org/officeDocument/2006/relationships/image" Target="../media/image23.jpg"/><Relationship Id="rId5" Type="http://schemas.openxmlformats.org/officeDocument/2006/relationships/image" Target="../media/image3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3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9144000" cy="611700"/>
          </a:xfrm>
          <a:prstGeom prst="rect">
            <a:avLst/>
          </a:prstGeom>
          <a:solidFill>
            <a:srgbClr val="0711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283800" y="713738"/>
            <a:ext cx="8576400" cy="20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rgbClr val="071159"/>
                </a:solidFill>
                <a:latin typeface="Lato"/>
                <a:ea typeface="Lato"/>
                <a:cs typeface="Lato"/>
                <a:sym typeface="Lato"/>
              </a:rPr>
              <a:t>Introduction </a:t>
            </a:r>
            <a:endParaRPr b="1" sz="3800">
              <a:solidFill>
                <a:srgbClr val="071159"/>
              </a:solidFill>
              <a:latin typeface="Lato"/>
              <a:ea typeface="Lato"/>
              <a:cs typeface="Lato"/>
              <a:sym typeface="Lato"/>
            </a:endParaRPr>
          </a:p>
          <a:p>
            <a:pPr indent="0" lvl="0" marL="0" rtl="0" algn="l">
              <a:spcBef>
                <a:spcPts val="0"/>
              </a:spcBef>
              <a:spcAft>
                <a:spcPts val="0"/>
              </a:spcAft>
              <a:buNone/>
            </a:pPr>
            <a:r>
              <a:rPr b="1" lang="en-GB" sz="3800">
                <a:solidFill>
                  <a:srgbClr val="071159"/>
                </a:solidFill>
                <a:latin typeface="Lato"/>
                <a:ea typeface="Lato"/>
                <a:cs typeface="Lato"/>
                <a:sym typeface="Lato"/>
              </a:rPr>
              <a:t>to Version Control using Git</a:t>
            </a:r>
            <a:endParaRPr sz="3100">
              <a:solidFill>
                <a:schemeClr val="dk2"/>
              </a:solidFill>
              <a:latin typeface="Lato"/>
              <a:ea typeface="Lato"/>
              <a:cs typeface="Lato"/>
              <a:sym typeface="Lato"/>
            </a:endParaRPr>
          </a:p>
        </p:txBody>
      </p:sp>
      <p:sp>
        <p:nvSpPr>
          <p:cNvPr id="56" name="Google Shape;56;p13"/>
          <p:cNvSpPr txBox="1"/>
          <p:nvPr/>
        </p:nvSpPr>
        <p:spPr>
          <a:xfrm>
            <a:off x="283800" y="2265900"/>
            <a:ext cx="8389200" cy="6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chemeClr val="dk2"/>
              </a:solidFill>
              <a:latin typeface="Lato"/>
              <a:ea typeface="Lato"/>
              <a:cs typeface="Lato"/>
              <a:sym typeface="Lato"/>
            </a:endParaRPr>
          </a:p>
          <a:p>
            <a:pPr indent="0" lvl="0" marL="0" rtl="0" algn="l">
              <a:spcBef>
                <a:spcPts val="0"/>
              </a:spcBef>
              <a:spcAft>
                <a:spcPts val="0"/>
              </a:spcAft>
              <a:buNone/>
            </a:pPr>
            <a:r>
              <a:rPr lang="en-GB" sz="2200">
                <a:solidFill>
                  <a:schemeClr val="dk2"/>
                </a:solidFill>
                <a:latin typeface="Lato"/>
                <a:ea typeface="Lato"/>
                <a:cs typeface="Lato"/>
                <a:sym typeface="Lato"/>
              </a:rPr>
              <a:t>Noel Zeng, James Love and Shamim Shadfar</a:t>
            </a:r>
            <a:endParaRPr sz="2200">
              <a:solidFill>
                <a:schemeClr val="dk2"/>
              </a:solidFill>
              <a:latin typeface="Lato"/>
              <a:ea typeface="Lato"/>
              <a:cs typeface="Lato"/>
              <a:sym typeface="Lato"/>
            </a:endParaRPr>
          </a:p>
          <a:p>
            <a:pPr indent="0" lvl="0" marL="0" rtl="0" algn="l">
              <a:spcBef>
                <a:spcPts val="0"/>
              </a:spcBef>
              <a:spcAft>
                <a:spcPts val="0"/>
              </a:spcAft>
              <a:buNone/>
            </a:pPr>
            <a:r>
              <a:rPr lang="en-GB" sz="2200">
                <a:solidFill>
                  <a:schemeClr val="dk2"/>
                </a:solidFill>
                <a:latin typeface="Lato"/>
                <a:ea typeface="Lato"/>
                <a:cs typeface="Lato"/>
                <a:sym typeface="Lato"/>
              </a:rPr>
              <a:t>Setup Instructions: </a:t>
            </a:r>
            <a:r>
              <a:rPr b="1" lang="en-GB" sz="2200" u="sng">
                <a:solidFill>
                  <a:schemeClr val="hlink"/>
                </a:solidFill>
                <a:latin typeface="Lato"/>
                <a:ea typeface="Lato"/>
                <a:cs typeface="Lato"/>
                <a:sym typeface="Lato"/>
                <a:hlinkClick r:id="rId3"/>
              </a:rPr>
              <a:t>https://uoa-eresearch.github.io/git-novice/#installing-git</a:t>
            </a:r>
            <a:endParaRPr b="1" sz="2200">
              <a:solidFill>
                <a:schemeClr val="dk2"/>
              </a:solidFill>
              <a:latin typeface="Lato"/>
              <a:ea typeface="Lato"/>
              <a:cs typeface="Lato"/>
              <a:sym typeface="Lato"/>
            </a:endParaRPr>
          </a:p>
          <a:p>
            <a:pPr indent="0" lvl="0" marL="0" rtl="0" algn="l">
              <a:spcBef>
                <a:spcPts val="0"/>
              </a:spcBef>
              <a:spcAft>
                <a:spcPts val="0"/>
              </a:spcAft>
              <a:buNone/>
            </a:pPr>
            <a:r>
              <a:rPr lang="en-GB" sz="2200">
                <a:solidFill>
                  <a:schemeClr val="dk2"/>
                </a:solidFill>
                <a:latin typeface="Lato"/>
                <a:ea typeface="Lato"/>
                <a:cs typeface="Lato"/>
                <a:sym typeface="Lato"/>
              </a:rPr>
              <a:t>Ask questions in the chat at any time</a:t>
            </a:r>
            <a:endParaRPr sz="2200">
              <a:solidFill>
                <a:schemeClr val="dk2"/>
              </a:solidFill>
              <a:latin typeface="Lato"/>
              <a:ea typeface="Lato"/>
              <a:cs typeface="Lato"/>
              <a:sym typeface="Lato"/>
            </a:endParaRPr>
          </a:p>
          <a:p>
            <a:pPr indent="0" lvl="0" marL="0" rtl="0" algn="l">
              <a:spcBef>
                <a:spcPts val="0"/>
              </a:spcBef>
              <a:spcAft>
                <a:spcPts val="0"/>
              </a:spcAft>
              <a:buNone/>
            </a:pPr>
            <a:r>
              <a:rPr lang="en-GB" sz="2200">
                <a:solidFill>
                  <a:schemeClr val="dk2"/>
                </a:solidFill>
                <a:latin typeface="Lato"/>
                <a:ea typeface="Lato"/>
                <a:cs typeface="Lato"/>
                <a:sym typeface="Lato"/>
              </a:rPr>
              <a:t>Use ‘Raise Hand’ when asked for verbal responses </a:t>
            </a:r>
            <a:endParaRPr sz="2200">
              <a:solidFill>
                <a:schemeClr val="dk2"/>
              </a:solidFill>
              <a:latin typeface="Lato"/>
              <a:ea typeface="Lato"/>
              <a:cs typeface="Lato"/>
              <a:sym typeface="Lato"/>
            </a:endParaRPr>
          </a:p>
          <a:p>
            <a:pPr indent="0" lvl="0" marL="0" rtl="0" algn="l">
              <a:spcBef>
                <a:spcPts val="0"/>
              </a:spcBef>
              <a:spcAft>
                <a:spcPts val="0"/>
              </a:spcAft>
              <a:buNone/>
            </a:pPr>
            <a:r>
              <a:rPr lang="en-GB" sz="2200">
                <a:solidFill>
                  <a:schemeClr val="dk2"/>
                </a:solidFill>
                <a:latin typeface="Lato"/>
                <a:ea typeface="Lato"/>
                <a:cs typeface="Lato"/>
                <a:sym typeface="Lato"/>
              </a:rPr>
              <a:t>Use ‘Yes’ &amp; ‘No’ reactions to indicate status</a:t>
            </a:r>
            <a:endParaRPr sz="2200">
              <a:solidFill>
                <a:schemeClr val="dk2"/>
              </a:solidFill>
              <a:latin typeface="Lato"/>
              <a:ea typeface="Lato"/>
              <a:cs typeface="Lato"/>
              <a:sym typeface="Lato"/>
            </a:endParaRPr>
          </a:p>
          <a:p>
            <a:pPr indent="0" lvl="0" marL="0" rtl="0" algn="l">
              <a:spcBef>
                <a:spcPts val="0"/>
              </a:spcBef>
              <a:spcAft>
                <a:spcPts val="0"/>
              </a:spcAft>
              <a:buNone/>
            </a:pPr>
            <a:r>
              <a:rPr lang="en-GB" sz="2200">
                <a:solidFill>
                  <a:schemeClr val="dk2"/>
                </a:solidFill>
                <a:latin typeface="Lato"/>
                <a:ea typeface="Lato"/>
                <a:cs typeface="Lato"/>
                <a:sym typeface="Lato"/>
              </a:rPr>
              <a:t>When you are ready to begin select ‘Yes’</a:t>
            </a:r>
            <a:endParaRPr sz="2200">
              <a:solidFill>
                <a:schemeClr val="dk2"/>
              </a:solidFill>
              <a:latin typeface="Lato"/>
              <a:ea typeface="Lato"/>
              <a:cs typeface="Lato"/>
              <a:sym typeface="Lato"/>
            </a:endParaRPr>
          </a:p>
          <a:p>
            <a:pPr indent="0" lvl="0" marL="0" rtl="0" algn="l">
              <a:spcBef>
                <a:spcPts val="0"/>
              </a:spcBef>
              <a:spcAft>
                <a:spcPts val="0"/>
              </a:spcAft>
              <a:buNone/>
            </a:pPr>
            <a:r>
              <a:t/>
            </a:r>
            <a:endParaRPr sz="2200">
              <a:solidFill>
                <a:schemeClr val="dk2"/>
              </a:solidFill>
              <a:latin typeface="Lato"/>
              <a:ea typeface="Lato"/>
              <a:cs typeface="Lato"/>
              <a:sym typeface="Lato"/>
            </a:endParaRPr>
          </a:p>
          <a:p>
            <a:pPr indent="0" lvl="0" marL="0" rtl="0" algn="l">
              <a:spcBef>
                <a:spcPts val="0"/>
              </a:spcBef>
              <a:spcAft>
                <a:spcPts val="0"/>
              </a:spcAft>
              <a:buNone/>
            </a:pPr>
            <a:r>
              <a:t/>
            </a:r>
            <a:endParaRPr sz="2200">
              <a:solidFill>
                <a:schemeClr val="dk2"/>
              </a:solidFill>
              <a:latin typeface="Lato"/>
              <a:ea typeface="Lato"/>
              <a:cs typeface="Lato"/>
              <a:sym typeface="Lato"/>
            </a:endParaRPr>
          </a:p>
        </p:txBody>
      </p:sp>
      <p:pic>
        <p:nvPicPr>
          <p:cNvPr id="57" name="Google Shape;57;p13"/>
          <p:cNvPicPr preferRelativeResize="0"/>
          <p:nvPr/>
        </p:nvPicPr>
        <p:blipFill>
          <a:blip r:embed="rId4">
            <a:alphaModFix/>
          </a:blip>
          <a:stretch>
            <a:fillRect/>
          </a:stretch>
        </p:blipFill>
        <p:spPr>
          <a:xfrm>
            <a:off x="7682035" y="969740"/>
            <a:ext cx="772736" cy="792820"/>
          </a:xfrm>
          <a:prstGeom prst="rect">
            <a:avLst/>
          </a:prstGeom>
          <a:noFill/>
          <a:ln>
            <a:noFill/>
          </a:ln>
        </p:spPr>
      </p:pic>
      <p:pic>
        <p:nvPicPr>
          <p:cNvPr id="58" name="Google Shape;58;p13"/>
          <p:cNvPicPr preferRelativeResize="0"/>
          <p:nvPr/>
        </p:nvPicPr>
        <p:blipFill>
          <a:blip r:embed="rId5">
            <a:alphaModFix/>
          </a:blip>
          <a:stretch>
            <a:fillRect/>
          </a:stretch>
        </p:blipFill>
        <p:spPr>
          <a:xfrm rot="10800000">
            <a:off x="7276600" y="1796702"/>
            <a:ext cx="1583600" cy="1187844"/>
          </a:xfrm>
          <a:prstGeom prst="rect">
            <a:avLst/>
          </a:prstGeom>
          <a:noFill/>
          <a:ln>
            <a:noFill/>
          </a:ln>
        </p:spPr>
      </p:pic>
      <p:pic>
        <p:nvPicPr>
          <p:cNvPr id="59" name="Google Shape;59;p13"/>
          <p:cNvPicPr preferRelativeResize="0"/>
          <p:nvPr/>
        </p:nvPicPr>
        <p:blipFill>
          <a:blip r:embed="rId6">
            <a:alphaModFix/>
          </a:blip>
          <a:stretch>
            <a:fillRect/>
          </a:stretch>
        </p:blipFill>
        <p:spPr>
          <a:xfrm>
            <a:off x="6760088" y="3999800"/>
            <a:ext cx="2290575" cy="1033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jump into the Unix shell!</a:t>
            </a:r>
            <a:endParaRPr/>
          </a:p>
        </p:txBody>
      </p:sp>
      <p:pic>
        <p:nvPicPr>
          <p:cNvPr descr="How to copy and move files through Terminal | Macworld" id="122" name="Google Shape;122;p22"/>
          <p:cNvPicPr preferRelativeResize="0"/>
          <p:nvPr/>
        </p:nvPicPr>
        <p:blipFill>
          <a:blip r:embed="rId3">
            <a:alphaModFix/>
          </a:blip>
          <a:stretch>
            <a:fillRect/>
          </a:stretch>
        </p:blipFill>
        <p:spPr>
          <a:xfrm>
            <a:off x="3596150" y="2196088"/>
            <a:ext cx="2123225" cy="1410250"/>
          </a:xfrm>
          <a:prstGeom prst="rect">
            <a:avLst/>
          </a:prstGeom>
          <a:noFill/>
          <a:ln>
            <a:noFill/>
          </a:ln>
        </p:spPr>
      </p:pic>
      <p:pic>
        <p:nvPicPr>
          <p:cNvPr descr="Command Prompt Icon - Windows 8 Metro Icons - SoftIcons.com" id="123" name="Google Shape;123;p22"/>
          <p:cNvPicPr preferRelativeResize="0"/>
          <p:nvPr/>
        </p:nvPicPr>
        <p:blipFill>
          <a:blip r:embed="rId4">
            <a:alphaModFix/>
          </a:blip>
          <a:stretch>
            <a:fillRect/>
          </a:stretch>
        </p:blipFill>
        <p:spPr>
          <a:xfrm>
            <a:off x="1281225" y="2213000"/>
            <a:ext cx="1262675" cy="1262675"/>
          </a:xfrm>
          <a:prstGeom prst="rect">
            <a:avLst/>
          </a:prstGeom>
          <a:noFill/>
          <a:ln>
            <a:noFill/>
          </a:ln>
        </p:spPr>
      </p:pic>
      <p:pic>
        <p:nvPicPr>
          <p:cNvPr descr="Image result for gnome terminal icon" id="124" name="Google Shape;124;p22"/>
          <p:cNvPicPr preferRelativeResize="0"/>
          <p:nvPr/>
        </p:nvPicPr>
        <p:blipFill>
          <a:blip r:embed="rId5">
            <a:alphaModFix/>
          </a:blip>
          <a:stretch>
            <a:fillRect/>
          </a:stretch>
        </p:blipFill>
        <p:spPr>
          <a:xfrm>
            <a:off x="6703250" y="2139213"/>
            <a:ext cx="1524000" cy="1524000"/>
          </a:xfrm>
          <a:prstGeom prst="rect">
            <a:avLst/>
          </a:prstGeom>
          <a:noFill/>
          <a:ln>
            <a:noFill/>
          </a:ln>
        </p:spPr>
      </p:pic>
      <p:sp>
        <p:nvSpPr>
          <p:cNvPr id="125" name="Google Shape;125;p22"/>
          <p:cNvSpPr txBox="1"/>
          <p:nvPr/>
        </p:nvSpPr>
        <p:spPr>
          <a:xfrm>
            <a:off x="303272" y="3726100"/>
            <a:ext cx="3001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Windows</a:t>
            </a:r>
            <a:br>
              <a:rPr lang="en-GB">
                <a:latin typeface="Lato"/>
                <a:ea typeface="Lato"/>
                <a:cs typeface="Lato"/>
                <a:sym typeface="Lato"/>
              </a:rPr>
            </a:br>
            <a:r>
              <a:rPr lang="en-GB">
                <a:latin typeface="Lato"/>
                <a:ea typeface="Lato"/>
                <a:cs typeface="Lato"/>
                <a:sym typeface="Lato"/>
              </a:rPr>
              <a:t>Start Menu &gt; Git &gt; </a:t>
            </a:r>
            <a:br>
              <a:rPr lang="en-GB">
                <a:latin typeface="Lato"/>
                <a:ea typeface="Lato"/>
                <a:cs typeface="Lato"/>
                <a:sym typeface="Lato"/>
              </a:rPr>
            </a:br>
            <a:r>
              <a:rPr lang="en-GB">
                <a:latin typeface="Lato"/>
                <a:ea typeface="Lato"/>
                <a:cs typeface="Lato"/>
                <a:sym typeface="Lato"/>
              </a:rPr>
              <a:t>Git Bash </a:t>
            </a:r>
            <a:endParaRPr>
              <a:latin typeface="Lato"/>
              <a:ea typeface="Lato"/>
              <a:cs typeface="Lato"/>
              <a:sym typeface="Lato"/>
            </a:endParaRPr>
          </a:p>
        </p:txBody>
      </p:sp>
      <p:sp>
        <p:nvSpPr>
          <p:cNvPr id="126" name="Google Shape;126;p22"/>
          <p:cNvSpPr txBox="1"/>
          <p:nvPr/>
        </p:nvSpPr>
        <p:spPr>
          <a:xfrm>
            <a:off x="3181397" y="3726100"/>
            <a:ext cx="28533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macOS</a:t>
            </a:r>
            <a:br>
              <a:rPr lang="en-GB">
                <a:latin typeface="Lato"/>
                <a:ea typeface="Lato"/>
                <a:cs typeface="Lato"/>
                <a:sym typeface="Lato"/>
              </a:rPr>
            </a:br>
            <a:r>
              <a:rPr lang="en-GB">
                <a:latin typeface="Lato"/>
                <a:ea typeface="Lato"/>
                <a:cs typeface="Lato"/>
                <a:sym typeface="Lato"/>
              </a:rPr>
              <a:t>Dock &gt; Terminal</a:t>
            </a:r>
            <a:br>
              <a:rPr lang="en-GB">
                <a:latin typeface="Lato"/>
                <a:ea typeface="Lato"/>
                <a:cs typeface="Lato"/>
                <a:sym typeface="Lato"/>
              </a:rPr>
            </a:br>
            <a:r>
              <a:rPr lang="en-GB">
                <a:latin typeface="Lato"/>
                <a:ea typeface="Lato"/>
                <a:cs typeface="Lato"/>
                <a:sym typeface="Lato"/>
              </a:rPr>
              <a:t>or</a:t>
            </a:r>
            <a:br>
              <a:rPr lang="en-GB">
                <a:latin typeface="Lato"/>
                <a:ea typeface="Lato"/>
                <a:cs typeface="Lato"/>
                <a:sym typeface="Lato"/>
              </a:rPr>
            </a:br>
            <a:r>
              <a:rPr lang="en-GB">
                <a:latin typeface="Lato"/>
                <a:ea typeface="Lato"/>
                <a:cs typeface="Lato"/>
                <a:sym typeface="Lato"/>
              </a:rPr>
              <a:t>Finder &gt; Applications &gt; Utilities &gt; Terminal</a:t>
            </a:r>
            <a:br>
              <a:rPr lang="en-GB">
                <a:latin typeface="Lato"/>
                <a:ea typeface="Lato"/>
                <a:cs typeface="Lato"/>
                <a:sym typeface="Lato"/>
              </a:rPr>
            </a:br>
            <a:r>
              <a:rPr lang="en-GB">
                <a:latin typeface="Lato"/>
                <a:ea typeface="Lato"/>
                <a:cs typeface="Lato"/>
                <a:sym typeface="Lato"/>
              </a:rPr>
              <a:t>Then, type </a:t>
            </a:r>
            <a:r>
              <a:rPr lang="en-GB">
                <a:highlight>
                  <a:srgbClr val="F3F3F3"/>
                </a:highlight>
                <a:latin typeface="Roboto Mono"/>
                <a:ea typeface="Roboto Mono"/>
                <a:cs typeface="Roboto Mono"/>
                <a:sym typeface="Roboto Mono"/>
              </a:rPr>
              <a:t>bash</a:t>
            </a:r>
            <a:r>
              <a:rPr lang="en-GB">
                <a:latin typeface="Lato"/>
                <a:ea typeface="Lato"/>
                <a:cs typeface="Lato"/>
                <a:sym typeface="Lato"/>
              </a:rPr>
              <a:t> and press Enter</a:t>
            </a:r>
            <a:endParaRPr>
              <a:latin typeface="Lato"/>
              <a:ea typeface="Lato"/>
              <a:cs typeface="Lato"/>
              <a:sym typeface="Lato"/>
            </a:endParaRPr>
          </a:p>
        </p:txBody>
      </p:sp>
      <p:sp>
        <p:nvSpPr>
          <p:cNvPr id="127" name="Google Shape;127;p22"/>
          <p:cNvSpPr txBox="1"/>
          <p:nvPr/>
        </p:nvSpPr>
        <p:spPr>
          <a:xfrm>
            <a:off x="6100522" y="3726100"/>
            <a:ext cx="28533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Linux</a:t>
            </a:r>
            <a:br>
              <a:rPr lang="en-GB">
                <a:latin typeface="Lato"/>
                <a:ea typeface="Lato"/>
                <a:cs typeface="Lato"/>
                <a:sym typeface="Lato"/>
              </a:rPr>
            </a:br>
            <a:r>
              <a:rPr lang="en-GB">
                <a:latin typeface="Lato"/>
                <a:ea typeface="Lato"/>
                <a:cs typeface="Lato"/>
                <a:sym typeface="Lato"/>
              </a:rPr>
              <a:t>Activities &gt; </a:t>
            </a:r>
            <a:r>
              <a:rPr i="1" lang="en-GB">
                <a:latin typeface="Lato"/>
                <a:ea typeface="Lato"/>
                <a:cs typeface="Lato"/>
                <a:sym typeface="Lato"/>
              </a:rPr>
              <a:t>type</a:t>
            </a:r>
            <a:r>
              <a:rPr lang="en-GB">
                <a:latin typeface="Lato"/>
                <a:ea typeface="Lato"/>
                <a:cs typeface="Lato"/>
                <a:sym typeface="Lato"/>
              </a:rPr>
              <a:t> Terminal</a:t>
            </a:r>
            <a:br>
              <a:rPr lang="en-GB">
                <a:latin typeface="Lato"/>
                <a:ea typeface="Lato"/>
                <a:cs typeface="Lato"/>
                <a:sym typeface="Lato"/>
              </a:rPr>
            </a:br>
            <a:r>
              <a:rPr lang="en-GB">
                <a:latin typeface="Lato"/>
                <a:ea typeface="Lato"/>
                <a:cs typeface="Lato"/>
                <a:sym typeface="Lato"/>
              </a:rPr>
              <a:t>or</a:t>
            </a:r>
            <a:br>
              <a:rPr lang="en-GB">
                <a:latin typeface="Lato"/>
                <a:ea typeface="Lato"/>
                <a:cs typeface="Lato"/>
                <a:sym typeface="Lato"/>
              </a:rPr>
            </a:br>
            <a:r>
              <a:rPr lang="en-GB">
                <a:latin typeface="Lato"/>
                <a:ea typeface="Lato"/>
                <a:cs typeface="Lato"/>
                <a:sym typeface="Lato"/>
              </a:rPr>
              <a:t>Sidebar &gt; Terminal</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a:t>
            </a:r>
            <a:r>
              <a:rPr lang="en-GB"/>
              <a:t>g</a:t>
            </a:r>
            <a:r>
              <a:rPr lang="en-GB"/>
              <a:t>it command(s)</a:t>
            </a:r>
            <a:endParaRPr/>
          </a:p>
        </p:txBody>
      </p:sp>
      <p:sp>
        <p:nvSpPr>
          <p:cNvPr id="133" name="Google Shape;133;p23"/>
          <p:cNvSpPr txBox="1"/>
          <p:nvPr>
            <p:ph idx="1" type="body"/>
          </p:nvPr>
        </p:nvSpPr>
        <p:spPr>
          <a:xfrm>
            <a:off x="0" y="2096475"/>
            <a:ext cx="9144000" cy="971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GB" sz="4000">
                <a:solidFill>
                  <a:srgbClr val="000000"/>
                </a:solidFill>
                <a:latin typeface="Roboto Mono"/>
                <a:ea typeface="Roboto Mono"/>
                <a:cs typeface="Roboto Mono"/>
                <a:sym typeface="Roboto Mono"/>
              </a:rPr>
              <a:t>$</a:t>
            </a:r>
            <a:r>
              <a:rPr lang="en-GB" sz="4000">
                <a:latin typeface="Roboto Mono"/>
                <a:ea typeface="Roboto Mono"/>
                <a:cs typeface="Roboto Mono"/>
                <a:sym typeface="Roboto Mono"/>
              </a:rPr>
              <a:t> git </a:t>
            </a:r>
            <a:r>
              <a:rPr i="1" lang="en-GB" sz="4000">
                <a:solidFill>
                  <a:srgbClr val="1C4587"/>
                </a:solidFill>
                <a:latin typeface="Roboto Mono"/>
                <a:ea typeface="Roboto Mono"/>
                <a:cs typeface="Roboto Mono"/>
                <a:sym typeface="Roboto Mono"/>
              </a:rPr>
              <a:t>verb</a:t>
            </a:r>
            <a:r>
              <a:rPr lang="en-GB" sz="4000">
                <a:latin typeface="Roboto Mono"/>
                <a:ea typeface="Roboto Mono"/>
                <a:cs typeface="Roboto Mono"/>
                <a:sym typeface="Roboto Mono"/>
              </a:rPr>
              <a:t> </a:t>
            </a:r>
            <a:r>
              <a:rPr i="1" lang="en-GB" sz="4000">
                <a:solidFill>
                  <a:srgbClr val="0C343D"/>
                </a:solidFill>
                <a:latin typeface="Roboto Mono"/>
                <a:ea typeface="Roboto Mono"/>
                <a:cs typeface="Roboto Mono"/>
                <a:sym typeface="Roboto Mono"/>
              </a:rPr>
              <a:t>options</a:t>
            </a:r>
            <a:endParaRPr i="1" sz="4000">
              <a:solidFill>
                <a:srgbClr val="0C343D"/>
              </a:solidFill>
              <a:latin typeface="Roboto Mono"/>
              <a:ea typeface="Roboto Mono"/>
              <a:cs typeface="Roboto Mono"/>
              <a:sym typeface="Roboto Mono"/>
            </a:endParaRPr>
          </a:p>
        </p:txBody>
      </p:sp>
      <p:pic>
        <p:nvPicPr>
          <p:cNvPr descr="Image result for gnome terminal icon" id="134" name="Google Shape;134;p23"/>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I set up SSH authentication?</a:t>
            </a:r>
            <a:endParaRPr/>
          </a:p>
        </p:txBody>
      </p:sp>
      <p:pic>
        <p:nvPicPr>
          <p:cNvPr descr="Image result for gnome terminal icon" id="140" name="Google Shape;140;p24"/>
          <p:cNvPicPr preferRelativeResize="0"/>
          <p:nvPr/>
        </p:nvPicPr>
        <p:blipFill>
          <a:blip r:embed="rId3">
            <a:alphaModFix/>
          </a:blip>
          <a:stretch>
            <a:fillRect/>
          </a:stretch>
        </p:blipFill>
        <p:spPr>
          <a:xfrm>
            <a:off x="8722675" y="4772790"/>
            <a:ext cx="362800" cy="362800"/>
          </a:xfrm>
          <a:prstGeom prst="rect">
            <a:avLst/>
          </a:prstGeom>
          <a:noFill/>
          <a:ln>
            <a:noFill/>
          </a:ln>
        </p:spPr>
      </p:pic>
      <p:pic>
        <p:nvPicPr>
          <p:cNvPr descr="computer Icon 5959235" id="141" name="Google Shape;141;p24"/>
          <p:cNvPicPr preferRelativeResize="0"/>
          <p:nvPr/>
        </p:nvPicPr>
        <p:blipFill>
          <a:blip r:embed="rId4">
            <a:alphaModFix/>
          </a:blip>
          <a:stretch>
            <a:fillRect/>
          </a:stretch>
        </p:blipFill>
        <p:spPr>
          <a:xfrm>
            <a:off x="1136225" y="1983475"/>
            <a:ext cx="1052375" cy="1052375"/>
          </a:xfrm>
          <a:prstGeom prst="rect">
            <a:avLst/>
          </a:prstGeom>
          <a:noFill/>
          <a:ln>
            <a:noFill/>
          </a:ln>
        </p:spPr>
      </p:pic>
      <p:pic>
        <p:nvPicPr>
          <p:cNvPr descr="https://logos-world.net/wp-content/uploads/2020/11/GitHub-Logo.png" id="142" name="Google Shape;142;p24"/>
          <p:cNvPicPr preferRelativeResize="0"/>
          <p:nvPr/>
        </p:nvPicPr>
        <p:blipFill>
          <a:blip r:embed="rId5">
            <a:alphaModFix/>
          </a:blip>
          <a:stretch>
            <a:fillRect/>
          </a:stretch>
        </p:blipFill>
        <p:spPr>
          <a:xfrm>
            <a:off x="5905050" y="1809200"/>
            <a:ext cx="2351950" cy="1322974"/>
          </a:xfrm>
          <a:prstGeom prst="rect">
            <a:avLst/>
          </a:prstGeom>
          <a:noFill/>
          <a:ln>
            <a:noFill/>
          </a:ln>
        </p:spPr>
      </p:pic>
      <p:grpSp>
        <p:nvGrpSpPr>
          <p:cNvPr id="143" name="Google Shape;143;p24"/>
          <p:cNvGrpSpPr/>
          <p:nvPr/>
        </p:nvGrpSpPr>
        <p:grpSpPr>
          <a:xfrm>
            <a:off x="359700" y="3303575"/>
            <a:ext cx="1270200" cy="1250625"/>
            <a:chOff x="435900" y="3455975"/>
            <a:chExt cx="1270200" cy="1250625"/>
          </a:xfrm>
        </p:grpSpPr>
        <p:grpSp>
          <p:nvGrpSpPr>
            <p:cNvPr id="144" name="Google Shape;144;p24"/>
            <p:cNvGrpSpPr/>
            <p:nvPr/>
          </p:nvGrpSpPr>
          <p:grpSpPr>
            <a:xfrm>
              <a:off x="650675" y="3455975"/>
              <a:ext cx="840650" cy="840650"/>
              <a:chOff x="541725" y="3455975"/>
              <a:chExt cx="840650" cy="840650"/>
            </a:xfrm>
          </p:grpSpPr>
          <p:pic>
            <p:nvPicPr>
              <p:cNvPr descr="file Icon 5949602" id="145" name="Google Shape;145;p24"/>
              <p:cNvPicPr preferRelativeResize="0"/>
              <p:nvPr/>
            </p:nvPicPr>
            <p:blipFill>
              <a:blip r:embed="rId6">
                <a:alphaModFix/>
              </a:blip>
              <a:stretch>
                <a:fillRect/>
              </a:stretch>
            </p:blipFill>
            <p:spPr>
              <a:xfrm>
                <a:off x="541725" y="3455975"/>
                <a:ext cx="840650" cy="840650"/>
              </a:xfrm>
              <a:prstGeom prst="rect">
                <a:avLst/>
              </a:prstGeom>
              <a:noFill/>
              <a:ln>
                <a:noFill/>
              </a:ln>
            </p:spPr>
          </p:pic>
          <p:pic>
            <p:nvPicPr>
              <p:cNvPr descr="key Icon 4465603" id="146" name="Google Shape;146;p24"/>
              <p:cNvPicPr preferRelativeResize="0"/>
              <p:nvPr/>
            </p:nvPicPr>
            <p:blipFill>
              <a:blip r:embed="rId7">
                <a:alphaModFix/>
              </a:blip>
              <a:stretch>
                <a:fillRect/>
              </a:stretch>
            </p:blipFill>
            <p:spPr>
              <a:xfrm>
                <a:off x="780650" y="3694912"/>
                <a:ext cx="362800" cy="362780"/>
              </a:xfrm>
              <a:prstGeom prst="rect">
                <a:avLst/>
              </a:prstGeom>
              <a:noFill/>
              <a:ln>
                <a:noFill/>
              </a:ln>
            </p:spPr>
          </p:pic>
        </p:grpSp>
        <p:sp>
          <p:nvSpPr>
            <p:cNvPr id="147" name="Google Shape;147;p24"/>
            <p:cNvSpPr txBox="1"/>
            <p:nvPr/>
          </p:nvSpPr>
          <p:spPr>
            <a:xfrm>
              <a:off x="435900" y="4306400"/>
              <a:ext cx="127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Roboto Mono"/>
                  <a:ea typeface="Roboto Mono"/>
                  <a:cs typeface="Roboto Mono"/>
                  <a:sym typeface="Roboto Mono"/>
                </a:rPr>
                <a:t>id_</a:t>
              </a:r>
              <a:r>
                <a:rPr lang="en-GB">
                  <a:latin typeface="Roboto Mono"/>
                  <a:ea typeface="Roboto Mono"/>
                  <a:cs typeface="Roboto Mono"/>
                  <a:sym typeface="Roboto Mono"/>
                </a:rPr>
                <a:t>ed25519</a:t>
              </a:r>
              <a:endParaRPr>
                <a:latin typeface="Roboto Mono"/>
                <a:ea typeface="Roboto Mono"/>
                <a:cs typeface="Roboto Mono"/>
                <a:sym typeface="Roboto Mono"/>
              </a:endParaRPr>
            </a:p>
          </p:txBody>
        </p:sp>
      </p:grpSp>
      <p:grpSp>
        <p:nvGrpSpPr>
          <p:cNvPr id="148" name="Google Shape;148;p24"/>
          <p:cNvGrpSpPr/>
          <p:nvPr/>
        </p:nvGrpSpPr>
        <p:grpSpPr>
          <a:xfrm>
            <a:off x="1755825" y="3303575"/>
            <a:ext cx="1270200" cy="1466025"/>
            <a:chOff x="1740300" y="3455975"/>
            <a:chExt cx="1270200" cy="1466025"/>
          </a:xfrm>
        </p:grpSpPr>
        <p:grpSp>
          <p:nvGrpSpPr>
            <p:cNvPr id="149" name="Google Shape;149;p24"/>
            <p:cNvGrpSpPr/>
            <p:nvPr/>
          </p:nvGrpSpPr>
          <p:grpSpPr>
            <a:xfrm>
              <a:off x="1955075" y="3455975"/>
              <a:ext cx="840650" cy="840650"/>
              <a:chOff x="1382375" y="3455975"/>
              <a:chExt cx="840650" cy="840650"/>
            </a:xfrm>
          </p:grpSpPr>
          <p:pic>
            <p:nvPicPr>
              <p:cNvPr descr="file Icon 5949602" id="150" name="Google Shape;150;p24"/>
              <p:cNvPicPr preferRelativeResize="0"/>
              <p:nvPr/>
            </p:nvPicPr>
            <p:blipFill>
              <a:blip r:embed="rId6">
                <a:alphaModFix/>
              </a:blip>
              <a:stretch>
                <a:fillRect/>
              </a:stretch>
            </p:blipFill>
            <p:spPr>
              <a:xfrm>
                <a:off x="1382375" y="3455975"/>
                <a:ext cx="840650" cy="840650"/>
              </a:xfrm>
              <a:prstGeom prst="rect">
                <a:avLst/>
              </a:prstGeom>
              <a:noFill/>
              <a:ln>
                <a:noFill/>
              </a:ln>
            </p:spPr>
          </p:pic>
          <p:pic>
            <p:nvPicPr>
              <p:cNvPr descr="lock Icon 5959146" id="151" name="Google Shape;151;p24"/>
              <p:cNvPicPr preferRelativeResize="0"/>
              <p:nvPr/>
            </p:nvPicPr>
            <p:blipFill>
              <a:blip r:embed="rId8">
                <a:alphaModFix/>
              </a:blip>
              <a:stretch>
                <a:fillRect/>
              </a:stretch>
            </p:blipFill>
            <p:spPr>
              <a:xfrm>
                <a:off x="1621300" y="3694900"/>
                <a:ext cx="362800" cy="362800"/>
              </a:xfrm>
              <a:prstGeom prst="rect">
                <a:avLst/>
              </a:prstGeom>
              <a:noFill/>
              <a:ln>
                <a:noFill/>
              </a:ln>
            </p:spPr>
          </p:pic>
        </p:grpSp>
        <p:sp>
          <p:nvSpPr>
            <p:cNvPr id="152" name="Google Shape;152;p24"/>
            <p:cNvSpPr txBox="1"/>
            <p:nvPr/>
          </p:nvSpPr>
          <p:spPr>
            <a:xfrm>
              <a:off x="1740300" y="4306400"/>
              <a:ext cx="1270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Roboto Mono"/>
                  <a:ea typeface="Roboto Mono"/>
                  <a:cs typeface="Roboto Mono"/>
                  <a:sym typeface="Roboto Mono"/>
                </a:rPr>
                <a:t>id_ed25519.pub</a:t>
              </a:r>
              <a:endParaRPr>
                <a:latin typeface="Roboto Mono"/>
                <a:ea typeface="Roboto Mono"/>
                <a:cs typeface="Roboto Mono"/>
                <a:sym typeface="Roboto Mono"/>
              </a:endParaRPr>
            </a:p>
          </p:txBody>
        </p:sp>
      </p:grpSp>
      <p:grpSp>
        <p:nvGrpSpPr>
          <p:cNvPr id="153" name="Google Shape;153;p24"/>
          <p:cNvGrpSpPr/>
          <p:nvPr/>
        </p:nvGrpSpPr>
        <p:grpSpPr>
          <a:xfrm>
            <a:off x="6485800" y="3348275"/>
            <a:ext cx="1270200" cy="1466025"/>
            <a:chOff x="1740300" y="3455975"/>
            <a:chExt cx="1270200" cy="1466025"/>
          </a:xfrm>
        </p:grpSpPr>
        <p:grpSp>
          <p:nvGrpSpPr>
            <p:cNvPr id="154" name="Google Shape;154;p24"/>
            <p:cNvGrpSpPr/>
            <p:nvPr/>
          </p:nvGrpSpPr>
          <p:grpSpPr>
            <a:xfrm>
              <a:off x="1955075" y="3455975"/>
              <a:ext cx="840650" cy="840650"/>
              <a:chOff x="1382375" y="3455975"/>
              <a:chExt cx="840650" cy="840650"/>
            </a:xfrm>
          </p:grpSpPr>
          <p:pic>
            <p:nvPicPr>
              <p:cNvPr descr="file Icon 5949602" id="155" name="Google Shape;155;p24"/>
              <p:cNvPicPr preferRelativeResize="0"/>
              <p:nvPr/>
            </p:nvPicPr>
            <p:blipFill>
              <a:blip r:embed="rId6">
                <a:alphaModFix/>
              </a:blip>
              <a:stretch>
                <a:fillRect/>
              </a:stretch>
            </p:blipFill>
            <p:spPr>
              <a:xfrm>
                <a:off x="1382375" y="3455975"/>
                <a:ext cx="840650" cy="840650"/>
              </a:xfrm>
              <a:prstGeom prst="rect">
                <a:avLst/>
              </a:prstGeom>
              <a:noFill/>
              <a:ln>
                <a:noFill/>
              </a:ln>
            </p:spPr>
          </p:pic>
          <p:pic>
            <p:nvPicPr>
              <p:cNvPr descr="lock Icon 5959146" id="156" name="Google Shape;156;p24"/>
              <p:cNvPicPr preferRelativeResize="0"/>
              <p:nvPr/>
            </p:nvPicPr>
            <p:blipFill>
              <a:blip r:embed="rId8">
                <a:alphaModFix/>
              </a:blip>
              <a:stretch>
                <a:fillRect/>
              </a:stretch>
            </p:blipFill>
            <p:spPr>
              <a:xfrm>
                <a:off x="1621300" y="3694900"/>
                <a:ext cx="362800" cy="362800"/>
              </a:xfrm>
              <a:prstGeom prst="rect">
                <a:avLst/>
              </a:prstGeom>
              <a:noFill/>
              <a:ln>
                <a:noFill/>
              </a:ln>
            </p:spPr>
          </p:pic>
        </p:grpSp>
        <p:sp>
          <p:nvSpPr>
            <p:cNvPr id="157" name="Google Shape;157;p24"/>
            <p:cNvSpPr txBox="1"/>
            <p:nvPr/>
          </p:nvSpPr>
          <p:spPr>
            <a:xfrm>
              <a:off x="1740300" y="4306400"/>
              <a:ext cx="1270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Roboto Mono"/>
                  <a:ea typeface="Roboto Mono"/>
                  <a:cs typeface="Roboto Mono"/>
                  <a:sym typeface="Roboto Mono"/>
                </a:rPr>
                <a:t>id_ed25519.pub</a:t>
              </a:r>
              <a:endParaRPr>
                <a:latin typeface="Roboto Mono"/>
                <a:ea typeface="Roboto Mono"/>
                <a:cs typeface="Roboto Mono"/>
                <a:sym typeface="Roboto Mono"/>
              </a:endParaRPr>
            </a:p>
          </p:txBody>
        </p:sp>
      </p:grpSp>
      <p:cxnSp>
        <p:nvCxnSpPr>
          <p:cNvPr id="158" name="Google Shape;158;p24"/>
          <p:cNvCxnSpPr/>
          <p:nvPr/>
        </p:nvCxnSpPr>
        <p:spPr>
          <a:xfrm>
            <a:off x="2810613" y="2258675"/>
            <a:ext cx="3223800" cy="0"/>
          </a:xfrm>
          <a:prstGeom prst="straightConnector1">
            <a:avLst/>
          </a:prstGeom>
          <a:noFill/>
          <a:ln cap="flat" cmpd="sng" w="9525">
            <a:solidFill>
              <a:srgbClr val="6AA84F"/>
            </a:solidFill>
            <a:prstDash val="solid"/>
            <a:round/>
            <a:headEnd len="med" w="med" type="none"/>
            <a:tailEnd len="med" w="med" type="triangle"/>
          </a:ln>
        </p:spPr>
      </p:cxnSp>
      <p:cxnSp>
        <p:nvCxnSpPr>
          <p:cNvPr id="159" name="Google Shape;159;p24"/>
          <p:cNvCxnSpPr/>
          <p:nvPr/>
        </p:nvCxnSpPr>
        <p:spPr>
          <a:xfrm rot="10800000">
            <a:off x="2810600" y="2571750"/>
            <a:ext cx="3223800" cy="0"/>
          </a:xfrm>
          <a:prstGeom prst="straightConnector1">
            <a:avLst/>
          </a:prstGeom>
          <a:noFill/>
          <a:ln cap="flat" cmpd="sng" w="9525">
            <a:solidFill>
              <a:srgbClr val="6AA84F"/>
            </a:solidFill>
            <a:prstDash val="solid"/>
            <a:round/>
            <a:headEnd len="med" w="med" type="none"/>
            <a:tailEnd len="med" w="med" type="triangle"/>
          </a:ln>
        </p:spPr>
      </p:cxnSp>
      <p:pic>
        <p:nvPicPr>
          <p:cNvPr descr="repository Icon 1544046" id="160" name="Google Shape;160;p24"/>
          <p:cNvPicPr preferRelativeResize="0"/>
          <p:nvPr/>
        </p:nvPicPr>
        <p:blipFill>
          <a:blip r:embed="rId9">
            <a:alphaModFix/>
          </a:blip>
          <a:stretch>
            <a:fillRect/>
          </a:stretch>
        </p:blipFill>
        <p:spPr>
          <a:xfrm>
            <a:off x="4147588" y="1608725"/>
            <a:ext cx="549825" cy="549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2500"/>
                                        <p:tgtEl>
                                          <p:spTgt spid="15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 cheatsheet</a:t>
            </a:r>
            <a:endParaRPr/>
          </a:p>
        </p:txBody>
      </p:sp>
      <p:sp>
        <p:nvSpPr>
          <p:cNvPr id="166" name="Google Shape;16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Mono"/>
              <a:buChar char="●"/>
            </a:pPr>
            <a:r>
              <a:rPr lang="en-GB">
                <a:latin typeface="Roboto Mono"/>
                <a:ea typeface="Roboto Mono"/>
                <a:cs typeface="Roboto Mono"/>
                <a:sym typeface="Roboto Mono"/>
              </a:rPr>
              <a:t>g</a:t>
            </a:r>
            <a:r>
              <a:rPr lang="en-GB">
                <a:latin typeface="Roboto Mono"/>
                <a:ea typeface="Roboto Mono"/>
                <a:cs typeface="Roboto Mono"/>
                <a:sym typeface="Roboto Mono"/>
              </a:rPr>
              <a:t>it config </a:t>
            </a:r>
            <a:r>
              <a:rPr lang="en-GB">
                <a:solidFill>
                  <a:srgbClr val="999999"/>
                </a:solidFill>
              </a:rPr>
              <a:t># Change</a:t>
            </a:r>
            <a:r>
              <a:rPr lang="en-GB">
                <a:solidFill>
                  <a:srgbClr val="999999"/>
                </a:solidFill>
              </a:rPr>
              <a:t> per-repository and per-device </a:t>
            </a:r>
            <a:r>
              <a:rPr lang="en-GB">
                <a:solidFill>
                  <a:srgbClr val="999999"/>
                </a:solidFill>
              </a:rPr>
              <a:t>settings.</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ssh-keygen</a:t>
            </a:r>
            <a:r>
              <a:rPr lang="en-GB"/>
              <a:t> </a:t>
            </a:r>
            <a:r>
              <a:rPr lang="en-GB">
                <a:solidFill>
                  <a:srgbClr val="999999"/>
                </a:solidFill>
              </a:rPr>
              <a:t># Create new SSH key pair files, needed for each new device.</a:t>
            </a:r>
            <a:endParaRPr>
              <a:solidFill>
                <a:srgbClr val="999999"/>
              </a:solidFill>
            </a:endParaRPr>
          </a:p>
        </p:txBody>
      </p:sp>
      <p:pic>
        <p:nvPicPr>
          <p:cNvPr id="167" name="Google Shape;167;p25"/>
          <p:cNvPicPr preferRelativeResize="0"/>
          <p:nvPr/>
        </p:nvPicPr>
        <p:blipFill>
          <a:blip r:embed="rId3">
            <a:alphaModFix/>
          </a:blip>
          <a:stretch>
            <a:fillRect/>
          </a:stretch>
        </p:blipFill>
        <p:spPr>
          <a:xfrm>
            <a:off x="7706899" y="250175"/>
            <a:ext cx="1069075" cy="83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a:t>
            </a:r>
            <a:endParaRPr/>
          </a:p>
        </p:txBody>
      </p:sp>
      <p:sp>
        <p:nvSpPr>
          <p:cNvPr id="173" name="Google Shape;173;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Introduction to Automated Version Control</a:t>
            </a:r>
            <a:endParaRPr/>
          </a:p>
          <a:p>
            <a:pPr indent="-342900" lvl="0" marL="457200" rtl="0" algn="l">
              <a:lnSpc>
                <a:spcPct val="115000"/>
              </a:lnSpc>
              <a:spcBef>
                <a:spcPts val="0"/>
              </a:spcBef>
              <a:spcAft>
                <a:spcPts val="0"/>
              </a:spcAft>
              <a:buSzPts val="1800"/>
              <a:buChar char="●"/>
            </a:pPr>
            <a:r>
              <a:rPr lang="en-GB"/>
              <a:t>Setting up Git</a:t>
            </a:r>
            <a:endParaRPr/>
          </a:p>
          <a:p>
            <a:pPr indent="-342900" lvl="0" marL="457200" rtl="0" algn="l">
              <a:lnSpc>
                <a:spcPct val="115000"/>
              </a:lnSpc>
              <a:spcBef>
                <a:spcPts val="0"/>
              </a:spcBef>
              <a:spcAft>
                <a:spcPts val="0"/>
              </a:spcAft>
              <a:buSzPts val="1800"/>
              <a:buChar char="●"/>
            </a:pPr>
            <a:r>
              <a:rPr b="1" lang="en-GB"/>
              <a:t>Creating a Repository</a:t>
            </a:r>
            <a:endParaRPr b="1"/>
          </a:p>
          <a:p>
            <a:pPr indent="-342900" lvl="0" marL="457200" rtl="0" algn="l">
              <a:lnSpc>
                <a:spcPct val="115000"/>
              </a:lnSpc>
              <a:spcBef>
                <a:spcPts val="0"/>
              </a:spcBef>
              <a:spcAft>
                <a:spcPts val="0"/>
              </a:spcAft>
              <a:buSzPts val="1800"/>
              <a:buChar char="●"/>
            </a:pPr>
            <a:r>
              <a:rPr lang="en-GB"/>
              <a:t>Tracking Changes</a:t>
            </a:r>
            <a:endParaRPr/>
          </a:p>
          <a:p>
            <a:pPr indent="-342900" lvl="0" marL="457200" rtl="0" algn="l">
              <a:lnSpc>
                <a:spcPct val="115000"/>
              </a:lnSpc>
              <a:spcBef>
                <a:spcPts val="0"/>
              </a:spcBef>
              <a:spcAft>
                <a:spcPts val="0"/>
              </a:spcAft>
              <a:buSzPts val="1800"/>
              <a:buChar char="●"/>
            </a:pPr>
            <a:r>
              <a:rPr lang="en-GB"/>
              <a:t>Exploring History</a:t>
            </a:r>
            <a:endParaRPr/>
          </a:p>
          <a:p>
            <a:pPr indent="-342900" lvl="0" marL="457200" rtl="0" algn="l">
              <a:lnSpc>
                <a:spcPct val="115000"/>
              </a:lnSpc>
              <a:spcBef>
                <a:spcPts val="0"/>
              </a:spcBef>
              <a:spcAft>
                <a:spcPts val="0"/>
              </a:spcAft>
              <a:buSzPts val="1800"/>
              <a:buChar char="●"/>
            </a:pPr>
            <a:r>
              <a:rPr lang="en-GB"/>
              <a:t>Ignoring Things</a:t>
            </a:r>
            <a:endParaRPr/>
          </a:p>
          <a:p>
            <a:pPr indent="-342900" lvl="0" marL="457200" rtl="0" algn="l">
              <a:lnSpc>
                <a:spcPct val="115000"/>
              </a:lnSpc>
              <a:spcBef>
                <a:spcPts val="0"/>
              </a:spcBef>
              <a:spcAft>
                <a:spcPts val="0"/>
              </a:spcAft>
              <a:buSzPts val="1800"/>
              <a:buChar char="●"/>
            </a:pPr>
            <a:r>
              <a:rPr lang="en-GB"/>
              <a:t>Remotes in GitHub</a:t>
            </a:r>
            <a:endParaRPr/>
          </a:p>
          <a:p>
            <a:pPr indent="-342900" lvl="0" marL="457200" rtl="0" algn="l">
              <a:lnSpc>
                <a:spcPct val="115000"/>
              </a:lnSpc>
              <a:spcBef>
                <a:spcPts val="0"/>
              </a:spcBef>
              <a:spcAft>
                <a:spcPts val="0"/>
              </a:spcAft>
              <a:buSzPts val="1800"/>
              <a:buChar char="●"/>
            </a:pPr>
            <a:r>
              <a:rPr lang="en-GB"/>
              <a:t>Collaboration</a:t>
            </a:r>
            <a:endParaRPr/>
          </a:p>
          <a:p>
            <a:pPr indent="-342900" lvl="0" marL="457200" rtl="0" algn="l">
              <a:lnSpc>
                <a:spcPct val="115000"/>
              </a:lnSpc>
              <a:spcBef>
                <a:spcPts val="0"/>
              </a:spcBef>
              <a:spcAft>
                <a:spcPts val="0"/>
              </a:spcAft>
              <a:buSzPts val="1800"/>
              <a:buChar char="●"/>
            </a:pPr>
            <a:r>
              <a:rPr lang="en-GB"/>
              <a:t>Conflicts</a:t>
            </a:r>
            <a:endParaRPr/>
          </a:p>
          <a:p>
            <a:pPr indent="-342900" lvl="0" marL="457200" rtl="0" algn="l">
              <a:lnSpc>
                <a:spcPct val="115000"/>
              </a:lnSpc>
              <a:spcBef>
                <a:spcPts val="0"/>
              </a:spcBef>
              <a:spcAft>
                <a:spcPts val="0"/>
              </a:spcAft>
              <a:buSzPts val="1800"/>
              <a:buChar char="●"/>
            </a:pPr>
            <a:r>
              <a:rPr lang="en-GB"/>
              <a:t>Open Research, Licensing, Citation and Other Hosting Options</a:t>
            </a:r>
            <a:endParaRPr/>
          </a:p>
        </p:txBody>
      </p:sp>
      <p:pic>
        <p:nvPicPr>
          <p:cNvPr descr="Image result for gnome terminal icon" id="174" name="Google Shape;174;p26"/>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 cheatsheet</a:t>
            </a:r>
            <a:endParaRPr/>
          </a:p>
        </p:txBody>
      </p:sp>
      <p:sp>
        <p:nvSpPr>
          <p:cNvPr id="180" name="Google Shape;180;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Mono"/>
              <a:buChar char="●"/>
            </a:pPr>
            <a:r>
              <a:rPr lang="en-GB">
                <a:latin typeface="Roboto Mono"/>
                <a:ea typeface="Roboto Mono"/>
                <a:cs typeface="Roboto Mono"/>
                <a:sym typeface="Roboto Mono"/>
              </a:rPr>
              <a:t>git config </a:t>
            </a:r>
            <a:r>
              <a:rPr lang="en-GB"/>
              <a:t># Change per-repository and per-device settings.</a:t>
            </a:r>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ssh-keygen</a:t>
            </a:r>
            <a:r>
              <a:rPr lang="en-GB"/>
              <a:t> # Create new SSH key pair files, needed for each new device.</a:t>
            </a:r>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init</a:t>
            </a:r>
            <a:r>
              <a:rPr lang="en-GB"/>
              <a:t> # Initialise the directory into a repository</a:t>
            </a:r>
            <a:endParaRPr/>
          </a:p>
        </p:txBody>
      </p:sp>
      <p:pic>
        <p:nvPicPr>
          <p:cNvPr id="181" name="Google Shape;181;p27"/>
          <p:cNvPicPr preferRelativeResize="0"/>
          <p:nvPr/>
        </p:nvPicPr>
        <p:blipFill>
          <a:blip r:embed="rId3">
            <a:alphaModFix/>
          </a:blip>
          <a:stretch>
            <a:fillRect/>
          </a:stretch>
        </p:blipFill>
        <p:spPr>
          <a:xfrm>
            <a:off x="7706899" y="250175"/>
            <a:ext cx="1069075" cy="835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a:t>
            </a:r>
            <a:endParaRPr/>
          </a:p>
        </p:txBody>
      </p:sp>
      <p:sp>
        <p:nvSpPr>
          <p:cNvPr id="187" name="Google Shape;18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Introduction to Automated Version Control</a:t>
            </a:r>
            <a:endParaRPr/>
          </a:p>
          <a:p>
            <a:pPr indent="-342900" lvl="0" marL="457200" rtl="0" algn="l">
              <a:lnSpc>
                <a:spcPct val="115000"/>
              </a:lnSpc>
              <a:spcBef>
                <a:spcPts val="0"/>
              </a:spcBef>
              <a:spcAft>
                <a:spcPts val="0"/>
              </a:spcAft>
              <a:buSzPts val="1800"/>
              <a:buChar char="●"/>
            </a:pPr>
            <a:r>
              <a:rPr lang="en-GB"/>
              <a:t>Setting up Git</a:t>
            </a:r>
            <a:endParaRPr/>
          </a:p>
          <a:p>
            <a:pPr indent="-342900" lvl="0" marL="457200" rtl="0" algn="l">
              <a:lnSpc>
                <a:spcPct val="115000"/>
              </a:lnSpc>
              <a:spcBef>
                <a:spcPts val="0"/>
              </a:spcBef>
              <a:spcAft>
                <a:spcPts val="0"/>
              </a:spcAft>
              <a:buSzPts val="1800"/>
              <a:buChar char="●"/>
            </a:pPr>
            <a:r>
              <a:rPr lang="en-GB"/>
              <a:t>Creating a Repository</a:t>
            </a:r>
            <a:endParaRPr/>
          </a:p>
          <a:p>
            <a:pPr indent="-342900" lvl="0" marL="457200" rtl="0" algn="l">
              <a:lnSpc>
                <a:spcPct val="115000"/>
              </a:lnSpc>
              <a:spcBef>
                <a:spcPts val="0"/>
              </a:spcBef>
              <a:spcAft>
                <a:spcPts val="0"/>
              </a:spcAft>
              <a:buSzPts val="1800"/>
              <a:buChar char="●"/>
            </a:pPr>
            <a:r>
              <a:rPr b="1" lang="en-GB"/>
              <a:t>Tracking Changes</a:t>
            </a:r>
            <a:endParaRPr b="1"/>
          </a:p>
          <a:p>
            <a:pPr indent="-342900" lvl="0" marL="457200" rtl="0" algn="l">
              <a:lnSpc>
                <a:spcPct val="115000"/>
              </a:lnSpc>
              <a:spcBef>
                <a:spcPts val="0"/>
              </a:spcBef>
              <a:spcAft>
                <a:spcPts val="0"/>
              </a:spcAft>
              <a:buSzPts val="1800"/>
              <a:buChar char="●"/>
            </a:pPr>
            <a:r>
              <a:rPr lang="en-GB"/>
              <a:t>Exploring History</a:t>
            </a:r>
            <a:endParaRPr/>
          </a:p>
          <a:p>
            <a:pPr indent="-342900" lvl="0" marL="457200" rtl="0" algn="l">
              <a:lnSpc>
                <a:spcPct val="115000"/>
              </a:lnSpc>
              <a:spcBef>
                <a:spcPts val="0"/>
              </a:spcBef>
              <a:spcAft>
                <a:spcPts val="0"/>
              </a:spcAft>
              <a:buSzPts val="1800"/>
              <a:buChar char="●"/>
            </a:pPr>
            <a:r>
              <a:rPr lang="en-GB"/>
              <a:t>Ignoring Things</a:t>
            </a:r>
            <a:endParaRPr/>
          </a:p>
          <a:p>
            <a:pPr indent="-342900" lvl="0" marL="457200" rtl="0" algn="l">
              <a:lnSpc>
                <a:spcPct val="115000"/>
              </a:lnSpc>
              <a:spcBef>
                <a:spcPts val="0"/>
              </a:spcBef>
              <a:spcAft>
                <a:spcPts val="0"/>
              </a:spcAft>
              <a:buSzPts val="1800"/>
              <a:buChar char="●"/>
            </a:pPr>
            <a:r>
              <a:rPr lang="en-GB"/>
              <a:t>Remotes in GitHub</a:t>
            </a:r>
            <a:endParaRPr/>
          </a:p>
          <a:p>
            <a:pPr indent="-342900" lvl="0" marL="457200" rtl="0" algn="l">
              <a:lnSpc>
                <a:spcPct val="115000"/>
              </a:lnSpc>
              <a:spcBef>
                <a:spcPts val="0"/>
              </a:spcBef>
              <a:spcAft>
                <a:spcPts val="0"/>
              </a:spcAft>
              <a:buSzPts val="1800"/>
              <a:buChar char="●"/>
            </a:pPr>
            <a:r>
              <a:rPr lang="en-GB"/>
              <a:t>Collaboration</a:t>
            </a:r>
            <a:endParaRPr/>
          </a:p>
          <a:p>
            <a:pPr indent="-342900" lvl="0" marL="457200" rtl="0" algn="l">
              <a:lnSpc>
                <a:spcPct val="115000"/>
              </a:lnSpc>
              <a:spcBef>
                <a:spcPts val="0"/>
              </a:spcBef>
              <a:spcAft>
                <a:spcPts val="0"/>
              </a:spcAft>
              <a:buSzPts val="1800"/>
              <a:buChar char="●"/>
            </a:pPr>
            <a:r>
              <a:rPr lang="en-GB"/>
              <a:t>Conflicts</a:t>
            </a:r>
            <a:endParaRPr/>
          </a:p>
          <a:p>
            <a:pPr indent="-342900" lvl="0" marL="457200" rtl="0" algn="l">
              <a:lnSpc>
                <a:spcPct val="115000"/>
              </a:lnSpc>
              <a:spcBef>
                <a:spcPts val="0"/>
              </a:spcBef>
              <a:spcAft>
                <a:spcPts val="0"/>
              </a:spcAft>
              <a:buSzPts val="1800"/>
              <a:buChar char="●"/>
            </a:pPr>
            <a:r>
              <a:rPr lang="en-GB"/>
              <a:t>Open Research, Licensing, Citation and Other Hosting Options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our first guacamole recipe using nano</a:t>
            </a:r>
            <a:endParaRPr/>
          </a:p>
        </p:txBody>
      </p:sp>
      <p:pic>
        <p:nvPicPr>
          <p:cNvPr id="193" name="Google Shape;193;p29"/>
          <p:cNvPicPr preferRelativeResize="0"/>
          <p:nvPr/>
        </p:nvPicPr>
        <p:blipFill>
          <a:blip r:embed="rId3">
            <a:alphaModFix/>
          </a:blip>
          <a:stretch>
            <a:fillRect/>
          </a:stretch>
        </p:blipFill>
        <p:spPr>
          <a:xfrm>
            <a:off x="3694500" y="1185225"/>
            <a:ext cx="2295794" cy="3445375"/>
          </a:xfrm>
          <a:prstGeom prst="rect">
            <a:avLst/>
          </a:prstGeom>
          <a:noFill/>
          <a:ln>
            <a:noFill/>
          </a:ln>
        </p:spPr>
      </p:pic>
      <p:sp>
        <p:nvSpPr>
          <p:cNvPr id="194" name="Google Shape;194;p29"/>
          <p:cNvSpPr txBox="1"/>
          <p:nvPr/>
        </p:nvSpPr>
        <p:spPr>
          <a:xfrm>
            <a:off x="3618300" y="4566700"/>
            <a:ext cx="2420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t>yakshi virmani </a:t>
            </a:r>
            <a:r>
              <a:rPr lang="en-GB" sz="700"/>
              <a:t>on Unsplash</a:t>
            </a:r>
            <a:endParaRPr sz="700"/>
          </a:p>
        </p:txBody>
      </p:sp>
      <p:pic>
        <p:nvPicPr>
          <p:cNvPr descr="Image result for gnome terminal icon" id="195" name="Google Shape;195;p29"/>
          <p:cNvPicPr preferRelativeResize="0"/>
          <p:nvPr/>
        </p:nvPicPr>
        <p:blipFill>
          <a:blip r:embed="rId4">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staging area</a:t>
            </a:r>
            <a:endParaRPr/>
          </a:p>
        </p:txBody>
      </p:sp>
      <p:pic>
        <p:nvPicPr>
          <p:cNvPr id="201" name="Google Shape;201;p30"/>
          <p:cNvPicPr preferRelativeResize="0"/>
          <p:nvPr/>
        </p:nvPicPr>
        <p:blipFill>
          <a:blip r:embed="rId3">
            <a:alphaModFix/>
          </a:blip>
          <a:stretch>
            <a:fillRect/>
          </a:stretch>
        </p:blipFill>
        <p:spPr>
          <a:xfrm>
            <a:off x="1930250" y="1206300"/>
            <a:ext cx="5215500" cy="1827950"/>
          </a:xfrm>
          <a:prstGeom prst="rect">
            <a:avLst/>
          </a:prstGeom>
          <a:noFill/>
          <a:ln>
            <a:noFill/>
          </a:ln>
        </p:spPr>
      </p:pic>
      <p:pic>
        <p:nvPicPr>
          <p:cNvPr descr="Image result for gnome terminal icon" id="202" name="Google Shape;202;p30"/>
          <p:cNvPicPr preferRelativeResize="0"/>
          <p:nvPr/>
        </p:nvPicPr>
        <p:blipFill>
          <a:blip r:embed="rId4">
            <a:alphaModFix/>
          </a:blip>
          <a:stretch>
            <a:fillRect/>
          </a:stretch>
        </p:blipFill>
        <p:spPr>
          <a:xfrm>
            <a:off x="8722675" y="4772790"/>
            <a:ext cx="362800" cy="362800"/>
          </a:xfrm>
          <a:prstGeom prst="rect">
            <a:avLst/>
          </a:prstGeom>
          <a:noFill/>
          <a:ln>
            <a:noFill/>
          </a:ln>
        </p:spPr>
      </p:pic>
      <p:sp>
        <p:nvSpPr>
          <p:cNvPr id="203" name="Google Shape;203;p30"/>
          <p:cNvSpPr txBox="1"/>
          <p:nvPr>
            <p:ph idx="1" type="body"/>
          </p:nvPr>
        </p:nvSpPr>
        <p:spPr>
          <a:xfrm>
            <a:off x="311700" y="3118150"/>
            <a:ext cx="8520600" cy="1450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latin typeface="Roboto Mono"/>
                <a:ea typeface="Roboto Mono"/>
                <a:cs typeface="Roboto Mono"/>
                <a:sym typeface="Roboto Mono"/>
              </a:rPr>
              <a:t>git add</a:t>
            </a:r>
            <a:r>
              <a:rPr lang="en-GB"/>
              <a:t> specifies what will go into a snapshot, </a:t>
            </a:r>
            <a:r>
              <a:rPr lang="en-GB">
                <a:latin typeface="Roboto Mono"/>
                <a:ea typeface="Roboto Mono"/>
                <a:cs typeface="Roboto Mono"/>
                <a:sym typeface="Roboto Mono"/>
              </a:rPr>
              <a:t>git commit</a:t>
            </a:r>
            <a:r>
              <a:rPr lang="en-GB"/>
              <a:t> </a:t>
            </a:r>
            <a:r>
              <a:rPr i="1" lang="en-GB"/>
              <a:t>actually </a:t>
            </a:r>
            <a:r>
              <a:rPr lang="en-GB"/>
              <a:t>takes a snapshot and creates a permanent record.</a:t>
            </a:r>
            <a:endParaRPr/>
          </a:p>
          <a:p>
            <a:pPr indent="-342900" lvl="0" marL="457200" rtl="0" algn="l">
              <a:spcBef>
                <a:spcPts val="0"/>
              </a:spcBef>
              <a:spcAft>
                <a:spcPts val="0"/>
              </a:spcAft>
              <a:buSzPts val="1800"/>
              <a:buChar char="●"/>
            </a:pPr>
            <a:r>
              <a:rPr lang="en-GB"/>
              <a:t>Multiple files can go into the staging area before a commit - allows you to create logical portions, rather than single file changes or a big mixed batch.</a:t>
            </a:r>
            <a:endParaRPr/>
          </a:p>
          <a:p>
            <a:pPr indent="-342900" lvl="0" marL="457200" rtl="0" algn="l">
              <a:spcBef>
                <a:spcPts val="0"/>
              </a:spcBef>
              <a:spcAft>
                <a:spcPts val="0"/>
              </a:spcAft>
              <a:buSzPts val="1800"/>
              <a:buChar char="●"/>
            </a:pPr>
            <a:r>
              <a:rPr lang="en-GB"/>
              <a:t>You can add </a:t>
            </a:r>
            <a:r>
              <a:rPr i="1" lang="en-GB"/>
              <a:t>all </a:t>
            </a:r>
            <a:r>
              <a:rPr lang="en-GB"/>
              <a:t>changed files to the staging area (</a:t>
            </a:r>
            <a:r>
              <a:rPr lang="en-GB">
                <a:latin typeface="Roboto Mono"/>
                <a:ea typeface="Roboto Mono"/>
                <a:cs typeface="Roboto Mono"/>
                <a:sym typeface="Roboto Mono"/>
              </a:rPr>
              <a:t>git add -a</a:t>
            </a:r>
            <a:r>
              <a:rPr lang="en-GB"/>
              <a:t>), but it’s better to go one-by-one to select only the changes you do want to keep.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good commit message</a:t>
            </a:r>
            <a:r>
              <a:rPr lang="en-GB"/>
              <a:t>...</a:t>
            </a:r>
            <a:endParaRPr/>
          </a:p>
        </p:txBody>
      </p:sp>
      <p:sp>
        <p:nvSpPr>
          <p:cNvPr id="209" name="Google Shape;209;p31"/>
          <p:cNvSpPr txBox="1"/>
          <p:nvPr>
            <p:ph idx="1" type="body"/>
          </p:nvPr>
        </p:nvSpPr>
        <p:spPr>
          <a:xfrm>
            <a:off x="311700" y="1017725"/>
            <a:ext cx="8520600" cy="317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&lt;50 characters</a:t>
            </a:r>
            <a:endParaRPr/>
          </a:p>
          <a:p>
            <a:pPr indent="-342900" lvl="0" marL="457200" rtl="0" algn="l">
              <a:spcBef>
                <a:spcPts val="0"/>
              </a:spcBef>
              <a:spcAft>
                <a:spcPts val="0"/>
              </a:spcAft>
              <a:buSzPts val="1800"/>
              <a:buChar char="●"/>
            </a:pPr>
            <a:r>
              <a:rPr lang="en-GB"/>
              <a:t>Describes what you did and why</a:t>
            </a:r>
            <a:endParaRPr/>
          </a:p>
          <a:p>
            <a:pPr indent="-342900" lvl="0" marL="457200" rtl="0" algn="l">
              <a:spcBef>
                <a:spcPts val="0"/>
              </a:spcBef>
              <a:spcAft>
                <a:spcPts val="0"/>
              </a:spcAft>
              <a:buSzPts val="1800"/>
              <a:buChar char="●"/>
            </a:pPr>
            <a:r>
              <a:rPr lang="en-GB"/>
              <a:t>Completes the sentence “If applied, this commit will…”</a:t>
            </a:r>
            <a:endParaRPr/>
          </a:p>
          <a:p>
            <a:pPr indent="-342900" lvl="0" marL="457200" rtl="0" algn="l">
              <a:spcBef>
                <a:spcPts val="0"/>
              </a:spcBef>
              <a:spcAft>
                <a:spcPts val="0"/>
              </a:spcAft>
              <a:buSzPts val="1800"/>
              <a:buChar char="●"/>
            </a:pPr>
            <a:r>
              <a:rPr lang="en-GB"/>
              <a:t>If you need to put in more details, add blank line between summary and additional notes.</a:t>
            </a:r>
            <a:endParaRPr/>
          </a:p>
        </p:txBody>
      </p:sp>
      <p:sp>
        <p:nvSpPr>
          <p:cNvPr id="210" name="Google Shape;210;p31"/>
          <p:cNvSpPr txBox="1"/>
          <p:nvPr/>
        </p:nvSpPr>
        <p:spPr>
          <a:xfrm>
            <a:off x="229250" y="3488750"/>
            <a:ext cx="4643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700"/>
              <a:t>“Fix bug with incorrect calculations</a:t>
            </a:r>
            <a:r>
              <a:rPr lang="en-GB" sz="1700"/>
              <a:t>”</a:t>
            </a:r>
            <a:endParaRPr sz="1700"/>
          </a:p>
        </p:txBody>
      </p:sp>
      <p:sp>
        <p:nvSpPr>
          <p:cNvPr id="211" name="Google Shape;211;p31"/>
          <p:cNvSpPr txBox="1"/>
          <p:nvPr/>
        </p:nvSpPr>
        <p:spPr>
          <a:xfrm>
            <a:off x="6604875" y="3421275"/>
            <a:ext cx="834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t>“asdf</a:t>
            </a:r>
            <a:r>
              <a:rPr lang="en-GB" sz="1700"/>
              <a:t>”</a:t>
            </a:r>
            <a:endParaRPr sz="1700"/>
          </a:p>
        </p:txBody>
      </p:sp>
      <p:sp>
        <p:nvSpPr>
          <p:cNvPr id="212" name="Google Shape;212;p31"/>
          <p:cNvSpPr txBox="1"/>
          <p:nvPr/>
        </p:nvSpPr>
        <p:spPr>
          <a:xfrm>
            <a:off x="318300" y="3000475"/>
            <a:ext cx="4643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700"/>
              <a:t>“Improve recipe with more vegetables”</a:t>
            </a:r>
            <a:endParaRPr sz="1700"/>
          </a:p>
        </p:txBody>
      </p:sp>
      <p:sp>
        <p:nvSpPr>
          <p:cNvPr id="213" name="Google Shape;213;p31"/>
          <p:cNvSpPr txBox="1"/>
          <p:nvPr/>
        </p:nvSpPr>
        <p:spPr>
          <a:xfrm>
            <a:off x="4572000" y="3000475"/>
            <a:ext cx="4643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700"/>
              <a:t>“Add capsicum in soup”</a:t>
            </a:r>
            <a:endParaRPr sz="1700"/>
          </a:p>
        </p:txBody>
      </p:sp>
      <p:sp>
        <p:nvSpPr>
          <p:cNvPr id="214" name="Google Shape;214;p31"/>
          <p:cNvSpPr txBox="1"/>
          <p:nvPr/>
        </p:nvSpPr>
        <p:spPr>
          <a:xfrm>
            <a:off x="2338950" y="3867675"/>
            <a:ext cx="602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400"/>
              <a:t>✅</a:t>
            </a:r>
            <a:endParaRPr sz="3400"/>
          </a:p>
        </p:txBody>
      </p:sp>
      <p:sp>
        <p:nvSpPr>
          <p:cNvPr id="215" name="Google Shape;215;p31"/>
          <p:cNvSpPr txBox="1"/>
          <p:nvPr/>
        </p:nvSpPr>
        <p:spPr>
          <a:xfrm>
            <a:off x="6721125" y="3867675"/>
            <a:ext cx="602400" cy="70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b="1" lang="en-GB" sz="3400">
                <a:solidFill>
                  <a:schemeClr val="dk1"/>
                </a:solidFill>
              </a:rPr>
              <a:t>❌</a:t>
            </a:r>
            <a:endParaRPr sz="3700"/>
          </a:p>
        </p:txBody>
      </p:sp>
      <p:sp>
        <p:nvSpPr>
          <p:cNvPr id="216" name="Google Shape;216;p31"/>
          <p:cNvSpPr txBox="1"/>
          <p:nvPr/>
        </p:nvSpPr>
        <p:spPr>
          <a:xfrm>
            <a:off x="3175750" y="4640450"/>
            <a:ext cx="3000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u="sng">
                <a:solidFill>
                  <a:schemeClr val="hlink"/>
                </a:solidFill>
                <a:hlinkClick r:id="rId3"/>
              </a:rPr>
              <a:t>https://cbea.ms/git-commit/</a:t>
            </a:r>
            <a:endParaRPr sz="1700"/>
          </a:p>
        </p:txBody>
      </p:sp>
      <p:pic>
        <p:nvPicPr>
          <p:cNvPr descr="Image result for gnome terminal icon" id="217" name="Google Shape;217;p31"/>
          <p:cNvPicPr preferRelativeResize="0"/>
          <p:nvPr/>
        </p:nvPicPr>
        <p:blipFill>
          <a:blip r:embed="rId4">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 karakia </a:t>
            </a:r>
            <a:r>
              <a:rPr lang="en-GB"/>
              <a:t>- </a:t>
            </a:r>
            <a:r>
              <a:rPr i="1" lang="en-GB"/>
              <a:t>Tūtawa</a:t>
            </a:r>
            <a:r>
              <a:rPr lang="en-GB"/>
              <a:t> by </a:t>
            </a:r>
            <a:r>
              <a:rPr lang="en-GB"/>
              <a:t>Professor Scotty Morrison</a:t>
            </a:r>
            <a:endParaRPr/>
          </a:p>
        </p:txBody>
      </p:sp>
      <p:sp>
        <p:nvSpPr>
          <p:cNvPr id="65" name="Google Shape;65;p14"/>
          <p:cNvSpPr txBox="1"/>
          <p:nvPr>
            <p:ph idx="1" type="body"/>
          </p:nvPr>
        </p:nvSpPr>
        <p:spPr>
          <a:xfrm>
            <a:off x="311700" y="1017725"/>
            <a:ext cx="3645300" cy="4831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en-GB" sz="1500"/>
              <a:t>Tūtawa mai i runga</a:t>
            </a:r>
            <a:endParaRPr sz="1500"/>
          </a:p>
          <a:p>
            <a:pPr indent="0" lvl="0" marL="0" rtl="0" algn="l">
              <a:lnSpc>
                <a:spcPct val="100000"/>
              </a:lnSpc>
              <a:spcBef>
                <a:spcPts val="1200"/>
              </a:spcBef>
              <a:spcAft>
                <a:spcPts val="0"/>
              </a:spcAft>
              <a:buClr>
                <a:schemeClr val="dk1"/>
              </a:buClr>
              <a:buSzPts val="1100"/>
              <a:buFont typeface="Arial"/>
              <a:buNone/>
            </a:pPr>
            <a:r>
              <a:rPr lang="en-GB" sz="1500"/>
              <a:t>T</a:t>
            </a:r>
            <a:r>
              <a:rPr lang="en-GB" sz="1500"/>
              <a:t>ūtawa mai i raro</a:t>
            </a:r>
            <a:endParaRPr sz="1500"/>
          </a:p>
          <a:p>
            <a:pPr indent="0" lvl="0" marL="0" rtl="0" algn="l">
              <a:lnSpc>
                <a:spcPct val="100000"/>
              </a:lnSpc>
              <a:spcBef>
                <a:spcPts val="1200"/>
              </a:spcBef>
              <a:spcAft>
                <a:spcPts val="0"/>
              </a:spcAft>
              <a:buClr>
                <a:schemeClr val="dk1"/>
              </a:buClr>
              <a:buSzPts val="1100"/>
              <a:buFont typeface="Arial"/>
              <a:buNone/>
            </a:pPr>
            <a:r>
              <a:rPr lang="en-GB" sz="1500"/>
              <a:t>T</a:t>
            </a:r>
            <a:r>
              <a:rPr lang="en-GB" sz="1500"/>
              <a:t>ūtawa mai i roto</a:t>
            </a:r>
            <a:endParaRPr sz="1500"/>
          </a:p>
          <a:p>
            <a:pPr indent="0" lvl="0" marL="0" rtl="0" algn="l">
              <a:lnSpc>
                <a:spcPct val="100000"/>
              </a:lnSpc>
              <a:spcBef>
                <a:spcPts val="1200"/>
              </a:spcBef>
              <a:spcAft>
                <a:spcPts val="0"/>
              </a:spcAft>
              <a:buClr>
                <a:schemeClr val="dk1"/>
              </a:buClr>
              <a:buSzPts val="1100"/>
              <a:buFont typeface="Arial"/>
              <a:buNone/>
            </a:pPr>
            <a:r>
              <a:rPr lang="en-GB" sz="1500"/>
              <a:t>T</a:t>
            </a:r>
            <a:r>
              <a:rPr lang="en-GB" sz="1500"/>
              <a:t>ūtawa mai i waho</a:t>
            </a:r>
            <a:endParaRPr sz="1500"/>
          </a:p>
          <a:p>
            <a:pPr indent="0" lvl="0" marL="0" rtl="0" algn="l">
              <a:lnSpc>
                <a:spcPct val="100000"/>
              </a:lnSpc>
              <a:spcBef>
                <a:spcPts val="1200"/>
              </a:spcBef>
              <a:spcAft>
                <a:spcPts val="0"/>
              </a:spcAft>
              <a:buClr>
                <a:schemeClr val="dk1"/>
              </a:buClr>
              <a:buSzPts val="1100"/>
              <a:buFont typeface="Arial"/>
              <a:buNone/>
            </a:pPr>
            <a:r>
              <a:rPr lang="en-GB" sz="1500"/>
              <a:t>K</a:t>
            </a:r>
            <a:r>
              <a:rPr lang="en-GB" sz="1500"/>
              <a:t>ia tau ai</a:t>
            </a:r>
            <a:endParaRPr sz="1500"/>
          </a:p>
          <a:p>
            <a:pPr indent="0" lvl="0" marL="0" rtl="0" algn="l">
              <a:lnSpc>
                <a:spcPct val="100000"/>
              </a:lnSpc>
              <a:spcBef>
                <a:spcPts val="1200"/>
              </a:spcBef>
              <a:spcAft>
                <a:spcPts val="0"/>
              </a:spcAft>
              <a:buClr>
                <a:schemeClr val="dk1"/>
              </a:buClr>
              <a:buSzPts val="1100"/>
              <a:buFont typeface="Arial"/>
              <a:buNone/>
            </a:pPr>
            <a:r>
              <a:rPr lang="en-GB" sz="1500"/>
              <a:t>Te mauri tū</a:t>
            </a:r>
            <a:endParaRPr sz="1500"/>
          </a:p>
          <a:p>
            <a:pPr indent="0" lvl="0" marL="0" rtl="0" algn="l">
              <a:lnSpc>
                <a:spcPct val="100000"/>
              </a:lnSpc>
              <a:spcBef>
                <a:spcPts val="1200"/>
              </a:spcBef>
              <a:spcAft>
                <a:spcPts val="0"/>
              </a:spcAft>
              <a:buClr>
                <a:schemeClr val="dk1"/>
              </a:buClr>
              <a:buSzPts val="1100"/>
              <a:buFont typeface="Arial"/>
              <a:buNone/>
            </a:pPr>
            <a:r>
              <a:rPr lang="en-GB" sz="1500"/>
              <a:t>Te mauri ora</a:t>
            </a:r>
            <a:endParaRPr sz="1500"/>
          </a:p>
          <a:p>
            <a:pPr indent="0" lvl="0" marL="0" rtl="0" algn="l">
              <a:lnSpc>
                <a:spcPct val="100000"/>
              </a:lnSpc>
              <a:spcBef>
                <a:spcPts val="1200"/>
              </a:spcBef>
              <a:spcAft>
                <a:spcPts val="0"/>
              </a:spcAft>
              <a:buClr>
                <a:schemeClr val="dk1"/>
              </a:buClr>
              <a:buSzPts val="1100"/>
              <a:buFont typeface="Arial"/>
              <a:buNone/>
            </a:pPr>
            <a:r>
              <a:rPr lang="en-GB" sz="1500"/>
              <a:t>Ki te katoa</a:t>
            </a:r>
            <a:endParaRPr sz="1500"/>
          </a:p>
          <a:p>
            <a:pPr indent="0" lvl="0" marL="0" rtl="0" algn="l">
              <a:lnSpc>
                <a:spcPct val="100000"/>
              </a:lnSpc>
              <a:spcBef>
                <a:spcPts val="1200"/>
              </a:spcBef>
              <a:spcAft>
                <a:spcPts val="0"/>
              </a:spcAft>
              <a:buClr>
                <a:schemeClr val="dk1"/>
              </a:buClr>
              <a:buSzPts val="1100"/>
              <a:buFont typeface="Arial"/>
              <a:buNone/>
            </a:pPr>
            <a:r>
              <a:rPr lang="en-GB" sz="1500"/>
              <a:t>Haumi ē! Hui ē!</a:t>
            </a:r>
            <a:endParaRPr sz="1500"/>
          </a:p>
          <a:p>
            <a:pPr indent="0" lvl="0" marL="0" rtl="0" algn="l">
              <a:lnSpc>
                <a:spcPct val="100000"/>
              </a:lnSpc>
              <a:spcBef>
                <a:spcPts val="1200"/>
              </a:spcBef>
              <a:spcAft>
                <a:spcPts val="0"/>
              </a:spcAft>
              <a:buClr>
                <a:schemeClr val="dk1"/>
              </a:buClr>
              <a:buSzPts val="1100"/>
              <a:buFont typeface="Arial"/>
              <a:buNone/>
            </a:pPr>
            <a:r>
              <a:rPr lang="en-GB" sz="1500"/>
              <a:t>Taiki ē!</a:t>
            </a:r>
            <a:endParaRPr sz="1500"/>
          </a:p>
          <a:p>
            <a:pPr indent="0" lvl="0" marL="0" rtl="0" algn="l">
              <a:lnSpc>
                <a:spcPct val="100000"/>
              </a:lnSpc>
              <a:spcBef>
                <a:spcPts val="1200"/>
              </a:spcBef>
              <a:spcAft>
                <a:spcPts val="1600"/>
              </a:spcAft>
              <a:buNone/>
            </a:pPr>
            <a:r>
              <a:t/>
            </a:r>
            <a:endParaRPr sz="1500"/>
          </a:p>
        </p:txBody>
      </p:sp>
      <p:sp>
        <p:nvSpPr>
          <p:cNvPr id="66" name="Google Shape;66;p14"/>
          <p:cNvSpPr txBox="1"/>
          <p:nvPr>
            <p:ph idx="1" type="body"/>
          </p:nvPr>
        </p:nvSpPr>
        <p:spPr>
          <a:xfrm>
            <a:off x="4729175" y="1040250"/>
            <a:ext cx="3645300" cy="38631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i="1" lang="en-GB" sz="1500"/>
              <a:t>Come forth from above,</a:t>
            </a:r>
            <a:endParaRPr i="1" sz="1500"/>
          </a:p>
          <a:p>
            <a:pPr indent="0" lvl="0" marL="0" rtl="0" algn="l">
              <a:lnSpc>
                <a:spcPct val="100000"/>
              </a:lnSpc>
              <a:spcBef>
                <a:spcPts val="1200"/>
              </a:spcBef>
              <a:spcAft>
                <a:spcPts val="0"/>
              </a:spcAft>
              <a:buNone/>
            </a:pPr>
            <a:r>
              <a:rPr i="1" lang="en-GB" sz="1500"/>
              <a:t>below,</a:t>
            </a:r>
            <a:endParaRPr i="1" sz="1500"/>
          </a:p>
          <a:p>
            <a:pPr indent="0" lvl="0" marL="0" rtl="0" algn="l">
              <a:lnSpc>
                <a:spcPct val="100000"/>
              </a:lnSpc>
              <a:spcBef>
                <a:spcPts val="1200"/>
              </a:spcBef>
              <a:spcAft>
                <a:spcPts val="0"/>
              </a:spcAft>
              <a:buNone/>
            </a:pPr>
            <a:r>
              <a:rPr i="1" lang="en-GB" sz="1500"/>
              <a:t>within,</a:t>
            </a:r>
            <a:endParaRPr i="1" sz="1500"/>
          </a:p>
          <a:p>
            <a:pPr indent="0" lvl="0" marL="0" rtl="0" algn="l">
              <a:lnSpc>
                <a:spcPct val="100000"/>
              </a:lnSpc>
              <a:spcBef>
                <a:spcPts val="1200"/>
              </a:spcBef>
              <a:spcAft>
                <a:spcPts val="0"/>
              </a:spcAft>
              <a:buNone/>
            </a:pPr>
            <a:r>
              <a:rPr i="1" lang="en-GB" sz="1500"/>
              <a:t>and from the environment</a:t>
            </a:r>
            <a:endParaRPr i="1" sz="1500"/>
          </a:p>
          <a:p>
            <a:pPr indent="0" lvl="0" marL="0" rtl="0" algn="l">
              <a:lnSpc>
                <a:spcPct val="100000"/>
              </a:lnSpc>
              <a:spcBef>
                <a:spcPts val="1200"/>
              </a:spcBef>
              <a:spcAft>
                <a:spcPts val="0"/>
              </a:spcAft>
              <a:buNone/>
            </a:pPr>
            <a:r>
              <a:rPr i="1" lang="en-GB" sz="1500"/>
              <a:t>vitality</a:t>
            </a:r>
            <a:endParaRPr i="1" sz="1500"/>
          </a:p>
          <a:p>
            <a:pPr indent="0" lvl="0" marL="0" rtl="0" algn="l">
              <a:lnSpc>
                <a:spcPct val="100000"/>
              </a:lnSpc>
              <a:spcBef>
                <a:spcPts val="1200"/>
              </a:spcBef>
              <a:spcAft>
                <a:spcPts val="0"/>
              </a:spcAft>
              <a:buNone/>
            </a:pPr>
            <a:r>
              <a:rPr i="1" lang="en-GB" sz="1500"/>
              <a:t>and well being,</a:t>
            </a:r>
            <a:endParaRPr i="1" sz="1500"/>
          </a:p>
          <a:p>
            <a:pPr indent="0" lvl="0" marL="0" rtl="0" algn="l">
              <a:lnSpc>
                <a:spcPct val="100000"/>
              </a:lnSpc>
              <a:spcBef>
                <a:spcPts val="1200"/>
              </a:spcBef>
              <a:spcAft>
                <a:spcPts val="1200"/>
              </a:spcAft>
              <a:buNone/>
            </a:pPr>
            <a:r>
              <a:rPr i="1" lang="en-GB" sz="1500"/>
              <a:t>for all.</a:t>
            </a:r>
            <a:br>
              <a:rPr i="1" lang="en-GB" sz="1500"/>
            </a:br>
            <a:br>
              <a:rPr i="1" lang="en-GB" sz="1500"/>
            </a:br>
            <a:r>
              <a:rPr i="1" lang="en-GB" sz="1500"/>
              <a:t>Strengthened in unity.</a:t>
            </a:r>
            <a:endParaRPr i="1"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Exercise: </a:t>
            </a:r>
            <a:r>
              <a:rPr lang="en-GB"/>
              <a:t>Choosing a Commit Message</a:t>
            </a:r>
            <a:endParaRPr/>
          </a:p>
        </p:txBody>
      </p:sp>
      <p:sp>
        <p:nvSpPr>
          <p:cNvPr id="223" name="Google Shape;223;p32"/>
          <p:cNvSpPr txBox="1"/>
          <p:nvPr>
            <p:ph idx="1" type="body"/>
          </p:nvPr>
        </p:nvSpPr>
        <p:spPr>
          <a:xfrm>
            <a:off x="311700" y="1152475"/>
            <a:ext cx="8520600" cy="2207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GB"/>
              <a:t>Which of the following commit messages would be most appropriate for the last commit made to mars.txt? </a:t>
            </a:r>
            <a:r>
              <a:rPr b="1" lang="en-GB"/>
              <a:t>Why do you think it is?</a:t>
            </a:r>
            <a:endParaRPr b="1"/>
          </a:p>
          <a:p>
            <a:pPr indent="-342900" lvl="0" marL="457200" rtl="0" algn="l">
              <a:spcBef>
                <a:spcPts val="1200"/>
              </a:spcBef>
              <a:spcAft>
                <a:spcPts val="0"/>
              </a:spcAft>
              <a:buSzPts val="1800"/>
              <a:buAutoNum type="arabicPeriod"/>
            </a:pPr>
            <a:r>
              <a:rPr lang="en-GB"/>
              <a:t>“Changes”</a:t>
            </a:r>
            <a:endParaRPr/>
          </a:p>
          <a:p>
            <a:pPr indent="-342900" lvl="0" marL="457200" rtl="0" algn="l">
              <a:spcBef>
                <a:spcPts val="0"/>
              </a:spcBef>
              <a:spcAft>
                <a:spcPts val="0"/>
              </a:spcAft>
              <a:buSzPts val="1800"/>
              <a:buAutoNum type="arabicPeriod"/>
            </a:pPr>
            <a:r>
              <a:rPr lang="en-GB"/>
              <a:t>“Changed lemon to lime”</a:t>
            </a:r>
            <a:endParaRPr/>
          </a:p>
          <a:p>
            <a:pPr indent="-342900" lvl="0" marL="457200" rtl="0" algn="l">
              <a:spcBef>
                <a:spcPts val="0"/>
              </a:spcBef>
              <a:spcAft>
                <a:spcPts val="0"/>
              </a:spcAft>
              <a:buSzPts val="1800"/>
              <a:buAutoNum type="arabicPeriod"/>
            </a:pPr>
            <a:r>
              <a:rPr lang="en-GB"/>
              <a:t>“Guacamole modified to the traditional recipe”</a:t>
            </a:r>
            <a:endParaRPr/>
          </a:p>
          <a:p>
            <a:pPr indent="0" lvl="0" marL="0" rtl="0" algn="l">
              <a:spcBef>
                <a:spcPts val="12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Exercise: </a:t>
            </a:r>
            <a:r>
              <a:rPr lang="en-GB"/>
              <a:t>Committing Changes to Git</a:t>
            </a:r>
            <a:endParaRPr/>
          </a:p>
        </p:txBody>
      </p:sp>
      <p:sp>
        <p:nvSpPr>
          <p:cNvPr id="229" name="Google Shape;229;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GB"/>
              <a:t>Which command(s) below would save the changes of myfile.txt to my local Git re</a:t>
            </a:r>
            <a:r>
              <a:rPr lang="en-GB">
                <a:highlight>
                  <a:schemeClr val="lt1"/>
                </a:highlight>
              </a:rPr>
              <a:t>pository?</a:t>
            </a:r>
            <a:endParaRPr>
              <a:highlight>
                <a:schemeClr val="lt1"/>
              </a:highlight>
            </a:endParaRPr>
          </a:p>
          <a:p>
            <a:pPr indent="-342900" lvl="0" marL="457200" rtl="0" algn="l">
              <a:spcBef>
                <a:spcPts val="1200"/>
              </a:spcBef>
              <a:spcAft>
                <a:spcPts val="0"/>
              </a:spcAft>
              <a:buSzPts val="1800"/>
              <a:buFont typeface="Roboto Mono"/>
              <a:buAutoNum type="arabicPeriod"/>
            </a:pPr>
            <a:r>
              <a:rPr lang="en-GB">
                <a:highlight>
                  <a:schemeClr val="lt2"/>
                </a:highlight>
                <a:latin typeface="Roboto Mono"/>
                <a:ea typeface="Roboto Mono"/>
                <a:cs typeface="Roboto Mono"/>
                <a:sym typeface="Roboto Mono"/>
              </a:rPr>
              <a:t>$ git commit -m "my recent changes"</a:t>
            </a:r>
            <a:br>
              <a:rPr lang="en-GB">
                <a:highlight>
                  <a:schemeClr val="lt1"/>
                </a:highlight>
                <a:latin typeface="Roboto Mono"/>
                <a:ea typeface="Roboto Mono"/>
                <a:cs typeface="Roboto Mono"/>
                <a:sym typeface="Roboto Mono"/>
              </a:rPr>
            </a:br>
            <a:endParaRPr>
              <a:highlight>
                <a:schemeClr val="lt1"/>
              </a:highlight>
              <a:latin typeface="Roboto Mono"/>
              <a:ea typeface="Roboto Mono"/>
              <a:cs typeface="Roboto Mono"/>
              <a:sym typeface="Roboto Mono"/>
            </a:endParaRPr>
          </a:p>
          <a:p>
            <a:pPr indent="-342900" lvl="0" marL="457200" rtl="0" algn="l">
              <a:spcBef>
                <a:spcPts val="0"/>
              </a:spcBef>
              <a:spcAft>
                <a:spcPts val="0"/>
              </a:spcAft>
              <a:buSzPts val="1800"/>
              <a:buFont typeface="Roboto Mono"/>
              <a:buAutoNum type="arabicPeriod"/>
            </a:pPr>
            <a:r>
              <a:rPr lang="en-GB">
                <a:highlight>
                  <a:schemeClr val="lt2"/>
                </a:highlight>
                <a:latin typeface="Roboto Mono"/>
                <a:ea typeface="Roboto Mono"/>
                <a:cs typeface="Roboto Mono"/>
                <a:sym typeface="Roboto Mono"/>
              </a:rPr>
              <a:t>$ git init myfile.txt</a:t>
            </a:r>
            <a:br>
              <a:rPr lang="en-GB">
                <a:highlight>
                  <a:schemeClr val="lt2"/>
                </a:highlight>
                <a:latin typeface="Roboto Mono"/>
                <a:ea typeface="Roboto Mono"/>
                <a:cs typeface="Roboto Mono"/>
                <a:sym typeface="Roboto Mono"/>
              </a:rPr>
            </a:br>
            <a:r>
              <a:rPr lang="en-GB">
                <a:highlight>
                  <a:schemeClr val="lt2"/>
                </a:highlight>
                <a:latin typeface="Roboto Mono"/>
                <a:ea typeface="Roboto Mono"/>
                <a:cs typeface="Roboto Mono"/>
                <a:sym typeface="Roboto Mono"/>
              </a:rPr>
              <a:t>$ git commit -m "my recent changes"</a:t>
            </a:r>
            <a:br>
              <a:rPr lang="en-GB">
                <a:highlight>
                  <a:schemeClr val="lt1"/>
                </a:highlight>
                <a:latin typeface="Roboto Mono"/>
                <a:ea typeface="Roboto Mono"/>
                <a:cs typeface="Roboto Mono"/>
                <a:sym typeface="Roboto Mono"/>
              </a:rPr>
            </a:br>
            <a:endParaRPr>
              <a:highlight>
                <a:schemeClr val="lt1"/>
              </a:highlight>
              <a:latin typeface="Roboto Mono"/>
              <a:ea typeface="Roboto Mono"/>
              <a:cs typeface="Roboto Mono"/>
              <a:sym typeface="Roboto Mono"/>
            </a:endParaRPr>
          </a:p>
          <a:p>
            <a:pPr indent="-342900" lvl="0" marL="457200" rtl="0" algn="l">
              <a:spcBef>
                <a:spcPts val="0"/>
              </a:spcBef>
              <a:spcAft>
                <a:spcPts val="0"/>
              </a:spcAft>
              <a:buSzPts val="1800"/>
              <a:buFont typeface="Roboto Mono"/>
              <a:buAutoNum type="arabicPeriod"/>
            </a:pPr>
            <a:r>
              <a:rPr lang="en-GB">
                <a:highlight>
                  <a:schemeClr val="lt2"/>
                </a:highlight>
                <a:latin typeface="Roboto Mono"/>
                <a:ea typeface="Roboto Mono"/>
                <a:cs typeface="Roboto Mono"/>
                <a:sym typeface="Roboto Mono"/>
              </a:rPr>
              <a:t>$ git add myfile.txt</a:t>
            </a:r>
            <a:br>
              <a:rPr lang="en-GB">
                <a:highlight>
                  <a:schemeClr val="lt2"/>
                </a:highlight>
                <a:latin typeface="Roboto Mono"/>
                <a:ea typeface="Roboto Mono"/>
                <a:cs typeface="Roboto Mono"/>
                <a:sym typeface="Roboto Mono"/>
              </a:rPr>
            </a:br>
            <a:r>
              <a:rPr lang="en-GB">
                <a:highlight>
                  <a:schemeClr val="lt2"/>
                </a:highlight>
                <a:latin typeface="Roboto Mono"/>
                <a:ea typeface="Roboto Mono"/>
                <a:cs typeface="Roboto Mono"/>
                <a:sym typeface="Roboto Mono"/>
              </a:rPr>
              <a:t>$ git commit -m "my recent changes"</a:t>
            </a:r>
            <a:br>
              <a:rPr lang="en-GB">
                <a:highlight>
                  <a:schemeClr val="lt1"/>
                </a:highlight>
                <a:latin typeface="Roboto Mono"/>
                <a:ea typeface="Roboto Mono"/>
                <a:cs typeface="Roboto Mono"/>
                <a:sym typeface="Roboto Mono"/>
              </a:rPr>
            </a:br>
            <a:endParaRPr>
              <a:highlight>
                <a:schemeClr val="lt1"/>
              </a:highlight>
              <a:latin typeface="Roboto Mono"/>
              <a:ea typeface="Roboto Mono"/>
              <a:cs typeface="Roboto Mono"/>
              <a:sym typeface="Roboto Mono"/>
            </a:endParaRPr>
          </a:p>
          <a:p>
            <a:pPr indent="-342900" lvl="0" marL="457200" rtl="0" algn="l">
              <a:spcBef>
                <a:spcPts val="0"/>
              </a:spcBef>
              <a:spcAft>
                <a:spcPts val="0"/>
              </a:spcAft>
              <a:buSzPts val="1800"/>
              <a:buFont typeface="Roboto Mono"/>
              <a:buAutoNum type="arabicPeriod"/>
            </a:pPr>
            <a:r>
              <a:rPr lang="en-GB">
                <a:highlight>
                  <a:schemeClr val="lt2"/>
                </a:highlight>
                <a:latin typeface="Roboto Mono"/>
                <a:ea typeface="Roboto Mono"/>
                <a:cs typeface="Roboto Mono"/>
                <a:sym typeface="Roboto Mono"/>
              </a:rPr>
              <a:t>$ git commit -m myfile.txt "my recent changes"</a:t>
            </a:r>
            <a:endParaRPr>
              <a:highlight>
                <a:schemeClr val="lt2"/>
              </a:highlight>
              <a:latin typeface="Roboto Mono"/>
              <a:ea typeface="Roboto Mono"/>
              <a:cs typeface="Roboto Mono"/>
              <a:sym typeface="Roboto Mono"/>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Challenge: A new repository</a:t>
            </a:r>
            <a:endParaRPr/>
          </a:p>
        </p:txBody>
      </p:sp>
      <p:sp>
        <p:nvSpPr>
          <p:cNvPr id="235" name="Google Shape;235;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Clr>
                <a:schemeClr val="dk1"/>
              </a:buClr>
              <a:buSzPts val="1100"/>
              <a:buChar char="●"/>
            </a:pPr>
            <a:r>
              <a:rPr lang="en-GB"/>
              <a:t>Create a new Git repository on your computer called bio (outside the recipes repository)</a:t>
            </a:r>
            <a:endParaRPr/>
          </a:p>
          <a:p>
            <a:pPr indent="-298450" lvl="0" marL="457200" rtl="0" algn="l">
              <a:spcBef>
                <a:spcPts val="0"/>
              </a:spcBef>
              <a:spcAft>
                <a:spcPts val="0"/>
              </a:spcAft>
              <a:buClr>
                <a:schemeClr val="dk1"/>
              </a:buClr>
              <a:buSzPts val="1100"/>
              <a:buChar char="●"/>
            </a:pPr>
            <a:r>
              <a:rPr lang="en-GB"/>
              <a:t>Write three facts about yourself in a file called `me.txt`, commit your changes</a:t>
            </a:r>
            <a:endParaRPr/>
          </a:p>
          <a:p>
            <a:pPr indent="-298450" lvl="0" marL="457200" rtl="0" algn="l">
              <a:spcBef>
                <a:spcPts val="0"/>
              </a:spcBef>
              <a:spcAft>
                <a:spcPts val="0"/>
              </a:spcAft>
              <a:buClr>
                <a:schemeClr val="dk1"/>
              </a:buClr>
              <a:buSzPts val="1100"/>
              <a:buChar char="●"/>
            </a:pPr>
            <a:r>
              <a:rPr lang="en-GB"/>
              <a:t>Modify one of the facts, add a fourth fact </a:t>
            </a:r>
            <a:endParaRPr/>
          </a:p>
          <a:p>
            <a:pPr indent="-298450" lvl="0" marL="457200" rtl="0" algn="l">
              <a:spcBef>
                <a:spcPts val="0"/>
              </a:spcBef>
              <a:spcAft>
                <a:spcPts val="0"/>
              </a:spcAft>
              <a:buClr>
                <a:schemeClr val="dk1"/>
              </a:buClr>
              <a:buSzPts val="1100"/>
              <a:buChar char="●"/>
            </a:pPr>
            <a:r>
              <a:rPr lang="en-GB"/>
              <a:t>Display the differences between its updated state and its original state.</a:t>
            </a:r>
            <a:endParaRPr/>
          </a:p>
          <a:p>
            <a:pPr indent="0" lvl="0" marL="0" rtl="0" algn="l">
              <a:spcBef>
                <a:spcPts val="1200"/>
              </a:spcBef>
              <a:spcAft>
                <a:spcPts val="0"/>
              </a:spcAft>
              <a:buNone/>
            </a:pPr>
            <a:r>
              <a:rPr i="1" lang="en-GB"/>
              <a:t>Hint: Here are some commands we’ve learned so far. Not all are relevant.</a:t>
            </a:r>
            <a:endParaRPr i="1"/>
          </a:p>
          <a:p>
            <a:pPr indent="0" lvl="0" marL="0" rtl="0" algn="l">
              <a:spcBef>
                <a:spcPts val="1600"/>
              </a:spcBef>
              <a:spcAft>
                <a:spcPts val="1600"/>
              </a:spcAft>
              <a:buNone/>
            </a:pPr>
            <a:r>
              <a:t/>
            </a:r>
            <a:endParaRPr/>
          </a:p>
        </p:txBody>
      </p:sp>
      <p:pic>
        <p:nvPicPr>
          <p:cNvPr descr="Image result for gnome terminal icon" id="236" name="Google Shape;236;p34"/>
          <p:cNvPicPr preferRelativeResize="0"/>
          <p:nvPr/>
        </p:nvPicPr>
        <p:blipFill>
          <a:blip r:embed="rId3">
            <a:alphaModFix/>
          </a:blip>
          <a:stretch>
            <a:fillRect/>
          </a:stretch>
        </p:blipFill>
        <p:spPr>
          <a:xfrm>
            <a:off x="8722675" y="4772790"/>
            <a:ext cx="362800" cy="362800"/>
          </a:xfrm>
          <a:prstGeom prst="rect">
            <a:avLst/>
          </a:prstGeom>
          <a:noFill/>
          <a:ln>
            <a:noFill/>
          </a:ln>
        </p:spPr>
      </p:pic>
      <p:sp>
        <p:nvSpPr>
          <p:cNvPr id="237" name="Google Shape;237;p34"/>
          <p:cNvSpPr txBox="1"/>
          <p:nvPr/>
        </p:nvSpPr>
        <p:spPr>
          <a:xfrm>
            <a:off x="413925" y="3562450"/>
            <a:ext cx="39084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Clr>
                <a:srgbClr val="000000"/>
              </a:buClr>
              <a:buSzPts val="1100"/>
              <a:buFont typeface="Arial"/>
              <a:buNone/>
            </a:pPr>
            <a:r>
              <a:rPr lang="en-GB">
                <a:solidFill>
                  <a:schemeClr val="dk2"/>
                </a:solidFill>
                <a:highlight>
                  <a:srgbClr val="F3F3F3"/>
                </a:highlight>
                <a:latin typeface="Roboto Mono"/>
                <a:ea typeface="Roboto Mono"/>
                <a:cs typeface="Roboto Mono"/>
                <a:sym typeface="Roboto Mono"/>
              </a:rPr>
              <a:t>$ git diff</a:t>
            </a:r>
            <a:br>
              <a:rPr lang="en-GB">
                <a:solidFill>
                  <a:schemeClr val="dk2"/>
                </a:solidFill>
                <a:highlight>
                  <a:srgbClr val="F3F3F3"/>
                </a:highlight>
                <a:latin typeface="Roboto Mono"/>
                <a:ea typeface="Roboto Mono"/>
                <a:cs typeface="Roboto Mono"/>
                <a:sym typeface="Roboto Mono"/>
              </a:rPr>
            </a:br>
            <a:r>
              <a:rPr lang="en-GB">
                <a:solidFill>
                  <a:schemeClr val="dk2"/>
                </a:solidFill>
                <a:highlight>
                  <a:srgbClr val="F3F3F3"/>
                </a:highlight>
                <a:latin typeface="Roboto Mono"/>
                <a:ea typeface="Roboto Mono"/>
                <a:cs typeface="Roboto Mono"/>
                <a:sym typeface="Roboto Mono"/>
              </a:rPr>
              <a:t>$ git log </a:t>
            </a:r>
            <a:br>
              <a:rPr lang="en-GB">
                <a:solidFill>
                  <a:schemeClr val="dk2"/>
                </a:solidFill>
                <a:highlight>
                  <a:srgbClr val="F3F3F3"/>
                </a:highlight>
                <a:latin typeface="Roboto Mono"/>
                <a:ea typeface="Roboto Mono"/>
                <a:cs typeface="Roboto Mono"/>
                <a:sym typeface="Roboto Mono"/>
              </a:rPr>
            </a:br>
            <a:r>
              <a:rPr lang="en-GB">
                <a:solidFill>
                  <a:schemeClr val="dk2"/>
                </a:solidFill>
                <a:highlight>
                  <a:srgbClr val="F3F3F3"/>
                </a:highlight>
                <a:latin typeface="Roboto Mono"/>
                <a:ea typeface="Roboto Mono"/>
                <a:cs typeface="Roboto Mono"/>
                <a:sym typeface="Roboto Mono"/>
              </a:rPr>
              <a:t>$ git commit -m “[message]” </a:t>
            </a:r>
            <a:br>
              <a:rPr lang="en-GB">
                <a:solidFill>
                  <a:schemeClr val="dk2"/>
                </a:solidFill>
                <a:highlight>
                  <a:srgbClr val="F3F3F3"/>
                </a:highlight>
                <a:latin typeface="Roboto Mono"/>
                <a:ea typeface="Roboto Mono"/>
                <a:cs typeface="Roboto Mono"/>
                <a:sym typeface="Roboto Mono"/>
              </a:rPr>
            </a:br>
            <a:r>
              <a:rPr lang="en-GB">
                <a:solidFill>
                  <a:schemeClr val="dk2"/>
                </a:solidFill>
                <a:highlight>
                  <a:srgbClr val="F3F3F3"/>
                </a:highlight>
                <a:latin typeface="Roboto Mono"/>
                <a:ea typeface="Roboto Mono"/>
                <a:cs typeface="Roboto Mono"/>
                <a:sym typeface="Roboto Mono"/>
              </a:rPr>
              <a:t>$ git init</a:t>
            </a:r>
            <a:br>
              <a:rPr lang="en-GB">
                <a:solidFill>
                  <a:schemeClr val="dk2"/>
                </a:solidFill>
                <a:highlight>
                  <a:srgbClr val="F3F3F3"/>
                </a:highlight>
                <a:latin typeface="Roboto Mono"/>
                <a:ea typeface="Roboto Mono"/>
                <a:cs typeface="Roboto Mono"/>
                <a:sym typeface="Roboto Mono"/>
              </a:rPr>
            </a:br>
            <a:r>
              <a:rPr lang="en-GB">
                <a:solidFill>
                  <a:schemeClr val="dk2"/>
                </a:solidFill>
                <a:highlight>
                  <a:srgbClr val="F3F3F3"/>
                </a:highlight>
                <a:latin typeface="Roboto Mono"/>
                <a:ea typeface="Roboto Mono"/>
                <a:cs typeface="Roboto Mono"/>
                <a:sym typeface="Roboto Mono"/>
              </a:rPr>
              <a:t>$ git add [file path] </a:t>
            </a:r>
            <a:endParaRPr>
              <a:solidFill>
                <a:schemeClr val="dk2"/>
              </a:solidFill>
              <a:highlight>
                <a:srgbClr val="F3F3F3"/>
              </a:highlight>
              <a:latin typeface="Roboto Mono"/>
              <a:ea typeface="Roboto Mono"/>
              <a:cs typeface="Roboto Mono"/>
              <a:sym typeface="Roboto Mono"/>
            </a:endParaRPr>
          </a:p>
        </p:txBody>
      </p:sp>
      <p:sp>
        <p:nvSpPr>
          <p:cNvPr id="238" name="Google Shape;238;p34"/>
          <p:cNvSpPr txBox="1"/>
          <p:nvPr/>
        </p:nvSpPr>
        <p:spPr>
          <a:xfrm>
            <a:off x="3809850" y="3524850"/>
            <a:ext cx="39084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GB">
                <a:solidFill>
                  <a:schemeClr val="dk2"/>
                </a:solidFill>
                <a:highlight>
                  <a:srgbClr val="F3F3F3"/>
                </a:highlight>
                <a:latin typeface="Roboto Mono"/>
                <a:ea typeface="Roboto Mono"/>
                <a:cs typeface="Roboto Mono"/>
                <a:sym typeface="Roboto Mono"/>
              </a:rPr>
              <a:t>$ mv [source] [destination]</a:t>
            </a:r>
            <a:br>
              <a:rPr lang="en-GB">
                <a:solidFill>
                  <a:schemeClr val="dk2"/>
                </a:solidFill>
                <a:highlight>
                  <a:srgbClr val="F3F3F3"/>
                </a:highlight>
                <a:latin typeface="Roboto Mono"/>
                <a:ea typeface="Roboto Mono"/>
                <a:cs typeface="Roboto Mono"/>
                <a:sym typeface="Roboto Mono"/>
              </a:rPr>
            </a:br>
            <a:r>
              <a:rPr lang="en-GB">
                <a:solidFill>
                  <a:schemeClr val="dk2"/>
                </a:solidFill>
                <a:highlight>
                  <a:srgbClr val="F3F3F3"/>
                </a:highlight>
                <a:latin typeface="Roboto Mono"/>
                <a:ea typeface="Roboto Mono"/>
                <a:cs typeface="Roboto Mono"/>
                <a:sym typeface="Roboto Mono"/>
              </a:rPr>
              <a:t>$ mkdir [directory name]</a:t>
            </a:r>
            <a:br>
              <a:rPr lang="en-GB">
                <a:solidFill>
                  <a:schemeClr val="dk2"/>
                </a:solidFill>
                <a:highlight>
                  <a:srgbClr val="F3F3F3"/>
                </a:highlight>
                <a:latin typeface="Roboto Mono"/>
                <a:ea typeface="Roboto Mono"/>
                <a:cs typeface="Roboto Mono"/>
                <a:sym typeface="Roboto Mono"/>
              </a:rPr>
            </a:br>
            <a:r>
              <a:rPr lang="en-GB">
                <a:solidFill>
                  <a:schemeClr val="dk2"/>
                </a:solidFill>
                <a:highlight>
                  <a:srgbClr val="F3F3F3"/>
                </a:highlight>
                <a:latin typeface="Roboto Mono"/>
                <a:ea typeface="Roboto Mono"/>
                <a:cs typeface="Roboto Mono"/>
                <a:sym typeface="Roboto Mono"/>
              </a:rPr>
              <a:t>$ nano [file name] </a:t>
            </a:r>
            <a:br>
              <a:rPr lang="en-GB">
                <a:solidFill>
                  <a:schemeClr val="dk2"/>
                </a:solidFill>
                <a:highlight>
                  <a:srgbClr val="F3F3F3"/>
                </a:highlight>
                <a:latin typeface="Roboto Mono"/>
                <a:ea typeface="Roboto Mono"/>
                <a:cs typeface="Roboto Mono"/>
                <a:sym typeface="Roboto Mono"/>
              </a:rPr>
            </a:br>
            <a:r>
              <a:rPr lang="en-GB">
                <a:solidFill>
                  <a:schemeClr val="dk2"/>
                </a:solidFill>
                <a:highlight>
                  <a:srgbClr val="F3F3F3"/>
                </a:highlight>
                <a:latin typeface="Roboto Mono"/>
                <a:ea typeface="Roboto Mono"/>
                <a:cs typeface="Roboto Mono"/>
                <a:sym typeface="Roboto Mono"/>
              </a:rPr>
              <a:t>$ ls [directory name]</a:t>
            </a:r>
            <a:br>
              <a:rPr lang="en-GB">
                <a:solidFill>
                  <a:schemeClr val="dk2"/>
                </a:solidFill>
                <a:highlight>
                  <a:srgbClr val="F3F3F3"/>
                </a:highlight>
                <a:latin typeface="Roboto Mono"/>
                <a:ea typeface="Roboto Mono"/>
                <a:cs typeface="Roboto Mono"/>
                <a:sym typeface="Roboto Mono"/>
              </a:rPr>
            </a:br>
            <a:r>
              <a:rPr lang="en-GB">
                <a:solidFill>
                  <a:schemeClr val="dk2"/>
                </a:solidFill>
                <a:highlight>
                  <a:srgbClr val="F3F3F3"/>
                </a:highlight>
                <a:latin typeface="Roboto Mono"/>
                <a:ea typeface="Roboto Mono"/>
                <a:cs typeface="Roboto Mono"/>
                <a:sym typeface="Roboto Mono"/>
              </a:rPr>
              <a:t>$ cd [directory path]</a:t>
            </a:r>
            <a:endParaRPr>
              <a:solidFill>
                <a:schemeClr val="dk2"/>
              </a:solidFill>
              <a:highlight>
                <a:srgbClr val="F3F3F3"/>
              </a:highlight>
              <a:latin typeface="Roboto Mono"/>
              <a:ea typeface="Roboto Mono"/>
              <a:cs typeface="Roboto Mono"/>
              <a:sym typeface="Roboto Mon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 cheatsheet</a:t>
            </a:r>
            <a:endParaRPr/>
          </a:p>
        </p:txBody>
      </p:sp>
      <p:sp>
        <p:nvSpPr>
          <p:cNvPr id="244" name="Google Shape;244;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Mono"/>
              <a:buChar char="●"/>
            </a:pPr>
            <a:r>
              <a:rPr lang="en-GB">
                <a:latin typeface="Roboto Mono"/>
                <a:ea typeface="Roboto Mono"/>
                <a:cs typeface="Roboto Mono"/>
                <a:sym typeface="Roboto Mono"/>
              </a:rPr>
              <a:t>git config </a:t>
            </a:r>
            <a:r>
              <a:rPr lang="en-GB">
                <a:solidFill>
                  <a:srgbClr val="999999"/>
                </a:solidFill>
              </a:rPr>
              <a:t># Change per-repository and per-device settings.</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ssh-keygen</a:t>
            </a:r>
            <a:r>
              <a:rPr lang="en-GB"/>
              <a:t> </a:t>
            </a:r>
            <a:r>
              <a:rPr lang="en-GB">
                <a:solidFill>
                  <a:srgbClr val="999999"/>
                </a:solidFill>
              </a:rPr>
              <a:t># Create new SSH key pair files, needed for each new device.</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init</a:t>
            </a:r>
            <a:r>
              <a:rPr lang="en-GB"/>
              <a:t> </a:t>
            </a:r>
            <a:r>
              <a:rPr lang="en-GB">
                <a:solidFill>
                  <a:srgbClr val="999999"/>
                </a:solidFill>
              </a:rPr>
              <a:t># Initialise the directory into a repository</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a:t>
            </a:r>
            <a:r>
              <a:rPr lang="en-GB">
                <a:latin typeface="Roboto Mono"/>
                <a:ea typeface="Roboto Mono"/>
                <a:cs typeface="Roboto Mono"/>
                <a:sym typeface="Roboto Mono"/>
              </a:rPr>
              <a:t>it add</a:t>
            </a:r>
            <a:r>
              <a:rPr lang="en-GB"/>
              <a:t> </a:t>
            </a:r>
            <a:r>
              <a:rPr lang="en-GB">
                <a:solidFill>
                  <a:srgbClr val="999999"/>
                </a:solidFill>
              </a:rPr>
              <a:t># Adds changes to staging area</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commit -m “message”</a:t>
            </a:r>
            <a:r>
              <a:rPr lang="en-GB"/>
              <a:t> </a:t>
            </a:r>
            <a:r>
              <a:rPr lang="en-GB">
                <a:solidFill>
                  <a:srgbClr val="999999"/>
                </a:solidFill>
              </a:rPr>
              <a:t># Creates a new commit with changes in staging area</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log</a:t>
            </a:r>
            <a:r>
              <a:rPr lang="en-GB"/>
              <a:t> </a:t>
            </a:r>
            <a:r>
              <a:rPr lang="en-GB">
                <a:solidFill>
                  <a:srgbClr val="999999"/>
                </a:solidFill>
              </a:rPr>
              <a:t># Show a log of past commits</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a:t>
            </a:r>
            <a:r>
              <a:rPr lang="en-GB">
                <a:latin typeface="Roboto Mono"/>
                <a:ea typeface="Roboto Mono"/>
                <a:cs typeface="Roboto Mono"/>
                <a:sym typeface="Roboto Mono"/>
              </a:rPr>
              <a:t>it diff</a:t>
            </a:r>
            <a:r>
              <a:rPr lang="en-GB"/>
              <a:t> </a:t>
            </a:r>
            <a:r>
              <a:rPr lang="en-GB">
                <a:solidFill>
                  <a:srgbClr val="999999"/>
                </a:solidFill>
              </a:rPr>
              <a:t># Show difference between commits</a:t>
            </a:r>
            <a:endParaRPr>
              <a:solidFill>
                <a:srgbClr val="999999"/>
              </a:solidFill>
            </a:endParaRPr>
          </a:p>
        </p:txBody>
      </p:sp>
      <p:pic>
        <p:nvPicPr>
          <p:cNvPr id="245" name="Google Shape;245;p35"/>
          <p:cNvPicPr preferRelativeResize="0"/>
          <p:nvPr/>
        </p:nvPicPr>
        <p:blipFill>
          <a:blip r:embed="rId3">
            <a:alphaModFix/>
          </a:blip>
          <a:stretch>
            <a:fillRect/>
          </a:stretch>
        </p:blipFill>
        <p:spPr>
          <a:xfrm>
            <a:off x="7706899" y="250175"/>
            <a:ext cx="1069075" cy="835200"/>
          </a:xfrm>
          <a:prstGeom prst="rect">
            <a:avLst/>
          </a:prstGeom>
          <a:noFill/>
          <a:ln>
            <a:noFill/>
          </a:ln>
        </p:spPr>
      </p:pic>
      <p:sp>
        <p:nvSpPr>
          <p:cNvPr id="246" name="Google Shape;246;p35"/>
          <p:cNvSpPr txBox="1"/>
          <p:nvPr/>
        </p:nvSpPr>
        <p:spPr>
          <a:xfrm>
            <a:off x="8775975" y="4743300"/>
            <a:ext cx="36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a:t>
            </a:r>
            <a:endParaRPr/>
          </a:p>
        </p:txBody>
      </p:sp>
      <p:sp>
        <p:nvSpPr>
          <p:cNvPr id="252" name="Google Shape;252;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Introduction to Automated Version Control</a:t>
            </a:r>
            <a:endParaRPr/>
          </a:p>
          <a:p>
            <a:pPr indent="-342900" lvl="0" marL="457200" rtl="0" algn="l">
              <a:lnSpc>
                <a:spcPct val="115000"/>
              </a:lnSpc>
              <a:spcBef>
                <a:spcPts val="0"/>
              </a:spcBef>
              <a:spcAft>
                <a:spcPts val="0"/>
              </a:spcAft>
              <a:buSzPts val="1800"/>
              <a:buChar char="●"/>
            </a:pPr>
            <a:r>
              <a:rPr lang="en-GB"/>
              <a:t>Setting up Git</a:t>
            </a:r>
            <a:endParaRPr/>
          </a:p>
          <a:p>
            <a:pPr indent="-342900" lvl="0" marL="457200" rtl="0" algn="l">
              <a:lnSpc>
                <a:spcPct val="115000"/>
              </a:lnSpc>
              <a:spcBef>
                <a:spcPts val="0"/>
              </a:spcBef>
              <a:spcAft>
                <a:spcPts val="0"/>
              </a:spcAft>
              <a:buSzPts val="1800"/>
              <a:buChar char="●"/>
            </a:pPr>
            <a:r>
              <a:rPr lang="en-GB"/>
              <a:t>Creating a Repository</a:t>
            </a:r>
            <a:endParaRPr/>
          </a:p>
          <a:p>
            <a:pPr indent="-342900" lvl="0" marL="457200" rtl="0" algn="l">
              <a:lnSpc>
                <a:spcPct val="115000"/>
              </a:lnSpc>
              <a:spcBef>
                <a:spcPts val="0"/>
              </a:spcBef>
              <a:spcAft>
                <a:spcPts val="0"/>
              </a:spcAft>
              <a:buSzPts val="1800"/>
              <a:buChar char="●"/>
            </a:pPr>
            <a:r>
              <a:rPr lang="en-GB"/>
              <a:t>Tracking Changes</a:t>
            </a:r>
            <a:endParaRPr/>
          </a:p>
          <a:p>
            <a:pPr indent="-342900" lvl="0" marL="457200" rtl="0" algn="l">
              <a:lnSpc>
                <a:spcPct val="115000"/>
              </a:lnSpc>
              <a:spcBef>
                <a:spcPts val="0"/>
              </a:spcBef>
              <a:spcAft>
                <a:spcPts val="0"/>
              </a:spcAft>
              <a:buSzPts val="1800"/>
              <a:buChar char="●"/>
            </a:pPr>
            <a:r>
              <a:rPr b="1" lang="en-GB"/>
              <a:t>Exploring History</a:t>
            </a:r>
            <a:endParaRPr b="1"/>
          </a:p>
          <a:p>
            <a:pPr indent="-342900" lvl="0" marL="457200" rtl="0" algn="l">
              <a:lnSpc>
                <a:spcPct val="115000"/>
              </a:lnSpc>
              <a:spcBef>
                <a:spcPts val="0"/>
              </a:spcBef>
              <a:spcAft>
                <a:spcPts val="0"/>
              </a:spcAft>
              <a:buSzPts val="1800"/>
              <a:buChar char="●"/>
            </a:pPr>
            <a:r>
              <a:rPr lang="en-GB"/>
              <a:t>Ignoring Things</a:t>
            </a:r>
            <a:endParaRPr/>
          </a:p>
          <a:p>
            <a:pPr indent="-342900" lvl="0" marL="457200" rtl="0" algn="l">
              <a:lnSpc>
                <a:spcPct val="115000"/>
              </a:lnSpc>
              <a:spcBef>
                <a:spcPts val="0"/>
              </a:spcBef>
              <a:spcAft>
                <a:spcPts val="0"/>
              </a:spcAft>
              <a:buSzPts val="1800"/>
              <a:buChar char="●"/>
            </a:pPr>
            <a:r>
              <a:rPr lang="en-GB"/>
              <a:t>Remotes in GitHub</a:t>
            </a:r>
            <a:endParaRPr/>
          </a:p>
          <a:p>
            <a:pPr indent="-342900" lvl="0" marL="457200" rtl="0" algn="l">
              <a:lnSpc>
                <a:spcPct val="115000"/>
              </a:lnSpc>
              <a:spcBef>
                <a:spcPts val="0"/>
              </a:spcBef>
              <a:spcAft>
                <a:spcPts val="0"/>
              </a:spcAft>
              <a:buSzPts val="1800"/>
              <a:buChar char="●"/>
            </a:pPr>
            <a:r>
              <a:rPr lang="en-GB"/>
              <a:t>Collaboration</a:t>
            </a:r>
            <a:endParaRPr/>
          </a:p>
          <a:p>
            <a:pPr indent="-342900" lvl="0" marL="457200" rtl="0" algn="l">
              <a:lnSpc>
                <a:spcPct val="115000"/>
              </a:lnSpc>
              <a:spcBef>
                <a:spcPts val="0"/>
              </a:spcBef>
              <a:spcAft>
                <a:spcPts val="0"/>
              </a:spcAft>
              <a:buSzPts val="1800"/>
              <a:buChar char="●"/>
            </a:pPr>
            <a:r>
              <a:rPr lang="en-GB"/>
              <a:t>Conflicts</a:t>
            </a:r>
            <a:endParaRPr/>
          </a:p>
          <a:p>
            <a:pPr indent="-342900" lvl="0" marL="457200" rtl="0" algn="l">
              <a:lnSpc>
                <a:spcPct val="115000"/>
              </a:lnSpc>
              <a:spcBef>
                <a:spcPts val="0"/>
              </a:spcBef>
              <a:spcAft>
                <a:spcPts val="0"/>
              </a:spcAft>
              <a:buSzPts val="1800"/>
              <a:buChar char="●"/>
            </a:pPr>
            <a:r>
              <a:rPr lang="en-GB"/>
              <a:t>Open Research, Licensing, Citation and Other Hosting Options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we refer to our past commits in git?</a:t>
            </a:r>
            <a:endParaRPr/>
          </a:p>
        </p:txBody>
      </p:sp>
      <p:pic>
        <p:nvPicPr>
          <p:cNvPr id="258" name="Google Shape;258;p37"/>
          <p:cNvPicPr preferRelativeResize="0"/>
          <p:nvPr/>
        </p:nvPicPr>
        <p:blipFill>
          <a:blip r:embed="rId3">
            <a:alphaModFix/>
          </a:blip>
          <a:stretch>
            <a:fillRect/>
          </a:stretch>
        </p:blipFill>
        <p:spPr>
          <a:xfrm>
            <a:off x="146875" y="1820575"/>
            <a:ext cx="5924550" cy="2076450"/>
          </a:xfrm>
          <a:prstGeom prst="rect">
            <a:avLst/>
          </a:prstGeom>
          <a:noFill/>
          <a:ln>
            <a:noFill/>
          </a:ln>
        </p:spPr>
      </p:pic>
      <p:grpSp>
        <p:nvGrpSpPr>
          <p:cNvPr id="259" name="Google Shape;259;p37"/>
          <p:cNvGrpSpPr/>
          <p:nvPr/>
        </p:nvGrpSpPr>
        <p:grpSpPr>
          <a:xfrm>
            <a:off x="5910725" y="2114488"/>
            <a:ext cx="1414500" cy="461700"/>
            <a:chOff x="6800950" y="2171550"/>
            <a:chExt cx="1414500" cy="461700"/>
          </a:xfrm>
        </p:grpSpPr>
        <p:sp>
          <p:nvSpPr>
            <p:cNvPr id="260" name="Google Shape;260;p37"/>
            <p:cNvSpPr txBox="1"/>
            <p:nvPr/>
          </p:nvSpPr>
          <p:spPr>
            <a:xfrm>
              <a:off x="7042150" y="2171550"/>
              <a:ext cx="1173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980000"/>
                  </a:solidFill>
                </a:rPr>
                <a:t>HEAD</a:t>
              </a:r>
              <a:endParaRPr sz="1800">
                <a:solidFill>
                  <a:srgbClr val="980000"/>
                </a:solidFill>
              </a:endParaRPr>
            </a:p>
          </p:txBody>
        </p:sp>
        <p:cxnSp>
          <p:nvCxnSpPr>
            <p:cNvPr id="261" name="Google Shape;261;p37"/>
            <p:cNvCxnSpPr>
              <a:stCxn id="260" idx="1"/>
            </p:cNvCxnSpPr>
            <p:nvPr/>
          </p:nvCxnSpPr>
          <p:spPr>
            <a:xfrm rot="10800000">
              <a:off x="6800950" y="2402400"/>
              <a:ext cx="241200" cy="0"/>
            </a:xfrm>
            <a:prstGeom prst="straightConnector1">
              <a:avLst/>
            </a:prstGeom>
            <a:noFill/>
            <a:ln cap="flat" cmpd="sng" w="9525">
              <a:solidFill>
                <a:srgbClr val="980000"/>
              </a:solidFill>
              <a:prstDash val="solid"/>
              <a:round/>
              <a:headEnd len="med" w="med" type="none"/>
              <a:tailEnd len="med" w="med" type="triangle"/>
            </a:ln>
          </p:spPr>
        </p:cxnSp>
      </p:grpSp>
      <p:sp>
        <p:nvSpPr>
          <p:cNvPr id="262" name="Google Shape;262;p37"/>
          <p:cNvSpPr/>
          <p:nvPr/>
        </p:nvSpPr>
        <p:spPr>
          <a:xfrm>
            <a:off x="-337750" y="1509400"/>
            <a:ext cx="4921200" cy="26988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 name="Google Shape;263;p37"/>
          <p:cNvGrpSpPr/>
          <p:nvPr/>
        </p:nvGrpSpPr>
        <p:grpSpPr>
          <a:xfrm>
            <a:off x="5910725" y="2451288"/>
            <a:ext cx="1733100" cy="1151825"/>
            <a:chOff x="6800950" y="2432150"/>
            <a:chExt cx="1733100" cy="1151825"/>
          </a:xfrm>
        </p:grpSpPr>
        <p:grpSp>
          <p:nvGrpSpPr>
            <p:cNvPr id="264" name="Google Shape;264;p37"/>
            <p:cNvGrpSpPr/>
            <p:nvPr/>
          </p:nvGrpSpPr>
          <p:grpSpPr>
            <a:xfrm>
              <a:off x="6800950" y="2432150"/>
              <a:ext cx="1733100" cy="861900"/>
              <a:chOff x="6800950" y="2432150"/>
              <a:chExt cx="1733100" cy="861900"/>
            </a:xfrm>
          </p:grpSpPr>
          <p:grpSp>
            <p:nvGrpSpPr>
              <p:cNvPr id="265" name="Google Shape;265;p37"/>
              <p:cNvGrpSpPr/>
              <p:nvPr/>
            </p:nvGrpSpPr>
            <p:grpSpPr>
              <a:xfrm>
                <a:off x="6800950" y="2432150"/>
                <a:ext cx="1491900" cy="461700"/>
                <a:chOff x="6800950" y="2095350"/>
                <a:chExt cx="1491900" cy="461700"/>
              </a:xfrm>
            </p:grpSpPr>
            <p:sp>
              <p:nvSpPr>
                <p:cNvPr id="266" name="Google Shape;266;p37"/>
                <p:cNvSpPr txBox="1"/>
                <p:nvPr/>
              </p:nvSpPr>
              <p:spPr>
                <a:xfrm>
                  <a:off x="7042150" y="2095350"/>
                  <a:ext cx="1250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980000"/>
                      </a:solidFill>
                    </a:rPr>
                    <a:t>HEAD~1</a:t>
                  </a:r>
                  <a:endParaRPr sz="1800">
                    <a:solidFill>
                      <a:srgbClr val="980000"/>
                    </a:solidFill>
                  </a:endParaRPr>
                </a:p>
              </p:txBody>
            </p:sp>
            <p:cxnSp>
              <p:nvCxnSpPr>
                <p:cNvPr id="267" name="Google Shape;267;p37"/>
                <p:cNvCxnSpPr>
                  <a:stCxn id="266" idx="1"/>
                </p:cNvCxnSpPr>
                <p:nvPr/>
              </p:nvCxnSpPr>
              <p:spPr>
                <a:xfrm rot="10800000">
                  <a:off x="6800950" y="2326200"/>
                  <a:ext cx="241200" cy="0"/>
                </a:xfrm>
                <a:prstGeom prst="straightConnector1">
                  <a:avLst/>
                </a:prstGeom>
                <a:noFill/>
                <a:ln cap="flat" cmpd="sng" w="9525">
                  <a:solidFill>
                    <a:srgbClr val="980000"/>
                  </a:solidFill>
                  <a:prstDash val="solid"/>
                  <a:round/>
                  <a:headEnd len="med" w="med" type="none"/>
                  <a:tailEnd len="med" w="med" type="triangle"/>
                </a:ln>
              </p:spPr>
            </p:cxnSp>
          </p:grpSp>
          <p:grpSp>
            <p:nvGrpSpPr>
              <p:cNvPr id="268" name="Google Shape;268;p37"/>
              <p:cNvGrpSpPr/>
              <p:nvPr/>
            </p:nvGrpSpPr>
            <p:grpSpPr>
              <a:xfrm>
                <a:off x="6800950" y="2832350"/>
                <a:ext cx="1733100" cy="461700"/>
                <a:chOff x="6800950" y="2171550"/>
                <a:chExt cx="1733100" cy="461700"/>
              </a:xfrm>
            </p:grpSpPr>
            <p:sp>
              <p:nvSpPr>
                <p:cNvPr id="269" name="Google Shape;269;p37"/>
                <p:cNvSpPr txBox="1"/>
                <p:nvPr/>
              </p:nvSpPr>
              <p:spPr>
                <a:xfrm>
                  <a:off x="7042150" y="2171550"/>
                  <a:ext cx="149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980000"/>
                      </a:solidFill>
                    </a:rPr>
                    <a:t>HEAD~2</a:t>
                  </a:r>
                  <a:endParaRPr sz="1800">
                    <a:solidFill>
                      <a:srgbClr val="980000"/>
                    </a:solidFill>
                  </a:endParaRPr>
                </a:p>
              </p:txBody>
            </p:sp>
            <p:cxnSp>
              <p:nvCxnSpPr>
                <p:cNvPr id="270" name="Google Shape;270;p37"/>
                <p:cNvCxnSpPr>
                  <a:stCxn id="269" idx="1"/>
                </p:cNvCxnSpPr>
                <p:nvPr/>
              </p:nvCxnSpPr>
              <p:spPr>
                <a:xfrm rot="10800000">
                  <a:off x="6800950" y="2402400"/>
                  <a:ext cx="241200" cy="0"/>
                </a:xfrm>
                <a:prstGeom prst="straightConnector1">
                  <a:avLst/>
                </a:prstGeom>
                <a:noFill/>
                <a:ln cap="flat" cmpd="sng" w="9525">
                  <a:solidFill>
                    <a:srgbClr val="980000"/>
                  </a:solidFill>
                  <a:prstDash val="solid"/>
                  <a:round/>
                  <a:headEnd len="med" w="med" type="none"/>
                  <a:tailEnd len="med" w="med" type="triangle"/>
                </a:ln>
              </p:spPr>
            </p:cxnSp>
          </p:grpSp>
        </p:grpSp>
        <p:sp>
          <p:nvSpPr>
            <p:cNvPr id="271" name="Google Shape;271;p37"/>
            <p:cNvSpPr txBox="1"/>
            <p:nvPr/>
          </p:nvSpPr>
          <p:spPr>
            <a:xfrm>
              <a:off x="7137250" y="3122275"/>
              <a:ext cx="33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980000"/>
                  </a:solidFill>
                </a:rPr>
                <a:t>…</a:t>
              </a:r>
              <a:endParaRPr sz="1800">
                <a:solidFill>
                  <a:srgbClr val="980000"/>
                </a:solidFill>
              </a:endParaRPr>
            </a:p>
          </p:txBody>
        </p:sp>
      </p:grpSp>
      <p:grpSp>
        <p:nvGrpSpPr>
          <p:cNvPr id="272" name="Google Shape;272;p37"/>
          <p:cNvGrpSpPr/>
          <p:nvPr/>
        </p:nvGrpSpPr>
        <p:grpSpPr>
          <a:xfrm>
            <a:off x="1983750" y="2114500"/>
            <a:ext cx="2397300" cy="1688113"/>
            <a:chOff x="1983750" y="2114500"/>
            <a:chExt cx="2397300" cy="1688113"/>
          </a:xfrm>
        </p:grpSpPr>
        <p:grpSp>
          <p:nvGrpSpPr>
            <p:cNvPr id="273" name="Google Shape;273;p37"/>
            <p:cNvGrpSpPr/>
            <p:nvPr/>
          </p:nvGrpSpPr>
          <p:grpSpPr>
            <a:xfrm>
              <a:off x="1983750" y="2114500"/>
              <a:ext cx="2397300" cy="1226425"/>
              <a:chOff x="1983750" y="2114500"/>
              <a:chExt cx="2397300" cy="1226425"/>
            </a:xfrm>
          </p:grpSpPr>
          <p:cxnSp>
            <p:nvCxnSpPr>
              <p:cNvPr id="274" name="Google Shape;274;p37"/>
              <p:cNvCxnSpPr/>
              <p:nvPr/>
            </p:nvCxnSpPr>
            <p:spPr>
              <a:xfrm>
                <a:off x="4133250" y="2346400"/>
                <a:ext cx="247800" cy="0"/>
              </a:xfrm>
              <a:prstGeom prst="straightConnector1">
                <a:avLst/>
              </a:prstGeom>
              <a:noFill/>
              <a:ln cap="flat" cmpd="sng" w="9525">
                <a:solidFill>
                  <a:srgbClr val="980000"/>
                </a:solidFill>
                <a:prstDash val="solid"/>
                <a:round/>
                <a:headEnd len="med" w="med" type="none"/>
                <a:tailEnd len="med" w="med" type="triangle"/>
              </a:ln>
            </p:spPr>
          </p:cxnSp>
          <p:sp>
            <p:nvSpPr>
              <p:cNvPr id="275" name="Google Shape;275;p37"/>
              <p:cNvSpPr txBox="1"/>
              <p:nvPr/>
            </p:nvSpPr>
            <p:spPr>
              <a:xfrm>
                <a:off x="1983750" y="2114500"/>
                <a:ext cx="216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980000"/>
                    </a:solidFill>
                  </a:rPr>
                  <a:t>(Unique 40-character ID)</a:t>
                </a:r>
                <a:endParaRPr>
                  <a:solidFill>
                    <a:srgbClr val="980000"/>
                  </a:solidFill>
                </a:endParaRPr>
              </a:p>
            </p:txBody>
          </p:sp>
          <p:cxnSp>
            <p:nvCxnSpPr>
              <p:cNvPr id="276" name="Google Shape;276;p37"/>
              <p:cNvCxnSpPr/>
              <p:nvPr/>
            </p:nvCxnSpPr>
            <p:spPr>
              <a:xfrm>
                <a:off x="4133250" y="2746600"/>
                <a:ext cx="247800" cy="0"/>
              </a:xfrm>
              <a:prstGeom prst="straightConnector1">
                <a:avLst/>
              </a:prstGeom>
              <a:noFill/>
              <a:ln cap="flat" cmpd="sng" w="9525">
                <a:solidFill>
                  <a:srgbClr val="980000"/>
                </a:solidFill>
                <a:prstDash val="solid"/>
                <a:round/>
                <a:headEnd len="med" w="med" type="none"/>
                <a:tailEnd len="med" w="med" type="triangle"/>
              </a:ln>
            </p:spPr>
          </p:cxnSp>
          <p:sp>
            <p:nvSpPr>
              <p:cNvPr id="277" name="Google Shape;277;p37"/>
              <p:cNvSpPr txBox="1"/>
              <p:nvPr/>
            </p:nvSpPr>
            <p:spPr>
              <a:xfrm>
                <a:off x="1983750" y="2514700"/>
                <a:ext cx="216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980000"/>
                    </a:solidFill>
                  </a:rPr>
                  <a:t>(Unique 40-character ID)</a:t>
                </a:r>
                <a:endParaRPr>
                  <a:solidFill>
                    <a:srgbClr val="980000"/>
                  </a:solidFill>
                </a:endParaRPr>
              </a:p>
            </p:txBody>
          </p:sp>
          <p:cxnSp>
            <p:nvCxnSpPr>
              <p:cNvPr id="278" name="Google Shape;278;p37"/>
              <p:cNvCxnSpPr/>
              <p:nvPr/>
            </p:nvCxnSpPr>
            <p:spPr>
              <a:xfrm>
                <a:off x="4133250" y="3172625"/>
                <a:ext cx="247800" cy="0"/>
              </a:xfrm>
              <a:prstGeom prst="straightConnector1">
                <a:avLst/>
              </a:prstGeom>
              <a:noFill/>
              <a:ln cap="flat" cmpd="sng" w="9525">
                <a:solidFill>
                  <a:srgbClr val="980000"/>
                </a:solidFill>
                <a:prstDash val="solid"/>
                <a:round/>
                <a:headEnd len="med" w="med" type="none"/>
                <a:tailEnd len="med" w="med" type="triangle"/>
              </a:ln>
            </p:spPr>
          </p:cxnSp>
          <p:sp>
            <p:nvSpPr>
              <p:cNvPr id="279" name="Google Shape;279;p37"/>
              <p:cNvSpPr txBox="1"/>
              <p:nvPr/>
            </p:nvSpPr>
            <p:spPr>
              <a:xfrm>
                <a:off x="1983750" y="2940725"/>
                <a:ext cx="216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980000"/>
                    </a:solidFill>
                  </a:rPr>
                  <a:t>(Unique 40-character ID)</a:t>
                </a:r>
                <a:endParaRPr>
                  <a:solidFill>
                    <a:srgbClr val="980000"/>
                  </a:solidFill>
                </a:endParaRPr>
              </a:p>
            </p:txBody>
          </p:sp>
        </p:grpSp>
        <p:sp>
          <p:nvSpPr>
            <p:cNvPr id="280" name="Google Shape;280;p37"/>
            <p:cNvSpPr txBox="1"/>
            <p:nvPr/>
          </p:nvSpPr>
          <p:spPr>
            <a:xfrm>
              <a:off x="2937750" y="3340913"/>
              <a:ext cx="33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980000"/>
                  </a:solidFill>
                </a:rPr>
                <a:t>…</a:t>
              </a:r>
              <a:endParaRPr sz="1800">
                <a:solidFill>
                  <a:srgbClr val="980000"/>
                </a:solidFill>
              </a:endParaRPr>
            </a:p>
          </p:txBody>
        </p:sp>
      </p:grpSp>
      <p:pic>
        <p:nvPicPr>
          <p:cNvPr descr="Image result for gnome terminal icon" id="281" name="Google Shape;281;p37"/>
          <p:cNvPicPr preferRelativeResize="0"/>
          <p:nvPr/>
        </p:nvPicPr>
        <p:blipFill>
          <a:blip r:embed="rId4">
            <a:alphaModFix/>
          </a:blip>
          <a:stretch>
            <a:fillRect/>
          </a:stretch>
        </p:blipFill>
        <p:spPr>
          <a:xfrm>
            <a:off x="8722675" y="4772790"/>
            <a:ext cx="362800" cy="36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7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8"/>
          <p:cNvSpPr txBox="1"/>
          <p:nvPr>
            <p:ph type="title"/>
          </p:nvPr>
        </p:nvSpPr>
        <p:spPr>
          <a:xfrm>
            <a:off x="1244875" y="470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What’s changed since an older commit</a:t>
            </a:r>
            <a:endParaRPr/>
          </a:p>
        </p:txBody>
      </p:sp>
      <p:sp>
        <p:nvSpPr>
          <p:cNvPr id="287" name="Google Shape;287;p38"/>
          <p:cNvSpPr txBox="1"/>
          <p:nvPr/>
        </p:nvSpPr>
        <p:spPr>
          <a:xfrm>
            <a:off x="108000" y="2022150"/>
            <a:ext cx="90360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4000">
                <a:latin typeface="Roboto Mono"/>
                <a:ea typeface="Roboto Mono"/>
                <a:cs typeface="Roboto Mono"/>
                <a:sym typeface="Roboto Mono"/>
              </a:rPr>
              <a:t>$ </a:t>
            </a:r>
            <a:r>
              <a:rPr lang="en-GB" sz="4000">
                <a:latin typeface="Roboto Mono"/>
                <a:ea typeface="Roboto Mono"/>
                <a:cs typeface="Roboto Mono"/>
                <a:sym typeface="Roboto Mono"/>
              </a:rPr>
              <a:t>git </a:t>
            </a:r>
            <a:r>
              <a:rPr i="1" lang="en-GB" sz="4000">
                <a:solidFill>
                  <a:srgbClr val="1155CC"/>
                </a:solidFill>
                <a:latin typeface="Roboto Mono"/>
                <a:ea typeface="Roboto Mono"/>
                <a:cs typeface="Roboto Mono"/>
                <a:sym typeface="Roboto Mono"/>
              </a:rPr>
              <a:t>diff</a:t>
            </a:r>
            <a:r>
              <a:rPr lang="en-GB" sz="4000">
                <a:latin typeface="Roboto Mono"/>
                <a:ea typeface="Roboto Mono"/>
                <a:cs typeface="Roboto Mono"/>
                <a:sym typeface="Roboto Mono"/>
              </a:rPr>
              <a:t> </a:t>
            </a:r>
            <a:r>
              <a:rPr lang="en-GB" sz="4000">
                <a:solidFill>
                  <a:srgbClr val="980000"/>
                </a:solidFill>
                <a:latin typeface="Roboto Mono"/>
                <a:ea typeface="Roboto Mono"/>
                <a:cs typeface="Roboto Mono"/>
                <a:sym typeface="Roboto Mono"/>
              </a:rPr>
              <a:t>[identifier]</a:t>
            </a:r>
            <a:r>
              <a:rPr lang="en-GB" sz="4000">
                <a:latin typeface="Roboto Mono"/>
                <a:ea typeface="Roboto Mono"/>
                <a:cs typeface="Roboto Mono"/>
                <a:sym typeface="Roboto Mono"/>
              </a:rPr>
              <a:t> </a:t>
            </a:r>
            <a:r>
              <a:rPr lang="en-GB" sz="4000">
                <a:latin typeface="Roboto Mono"/>
                <a:ea typeface="Roboto Mono"/>
                <a:cs typeface="Roboto Mono"/>
                <a:sym typeface="Roboto Mono"/>
              </a:rPr>
              <a:t>guacamole.txt</a:t>
            </a:r>
            <a:endParaRPr sz="4000">
              <a:latin typeface="Roboto Mono"/>
              <a:ea typeface="Roboto Mono"/>
              <a:cs typeface="Roboto Mono"/>
              <a:sym typeface="Roboto Mono"/>
            </a:endParaRPr>
          </a:p>
        </p:txBody>
      </p:sp>
      <p:pic>
        <p:nvPicPr>
          <p:cNvPr descr="Image result for gnome terminal icon" id="288" name="Google Shape;288;p38"/>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9"/>
          <p:cNvSpPr txBox="1"/>
          <p:nvPr>
            <p:ph type="title"/>
          </p:nvPr>
        </p:nvSpPr>
        <p:spPr>
          <a:xfrm>
            <a:off x="304800" y="419675"/>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Discard changes since the most recent commit</a:t>
            </a:r>
            <a:endParaRPr/>
          </a:p>
        </p:txBody>
      </p:sp>
      <p:sp>
        <p:nvSpPr>
          <p:cNvPr id="294" name="Google Shape;294;p39"/>
          <p:cNvSpPr txBox="1"/>
          <p:nvPr/>
        </p:nvSpPr>
        <p:spPr>
          <a:xfrm>
            <a:off x="108000" y="1939475"/>
            <a:ext cx="9036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Roboto Mono"/>
                <a:ea typeface="Roboto Mono"/>
                <a:cs typeface="Roboto Mono"/>
                <a:sym typeface="Roboto Mono"/>
              </a:rPr>
              <a:t>$ git </a:t>
            </a:r>
            <a:r>
              <a:rPr i="1" lang="en-GB" sz="2200">
                <a:solidFill>
                  <a:srgbClr val="1155CC"/>
                </a:solidFill>
                <a:latin typeface="Roboto Mono"/>
                <a:ea typeface="Roboto Mono"/>
                <a:cs typeface="Roboto Mono"/>
                <a:sym typeface="Roboto Mono"/>
              </a:rPr>
              <a:t>checkout</a:t>
            </a:r>
            <a:r>
              <a:rPr lang="en-GB" sz="2200">
                <a:latin typeface="Roboto Mono"/>
                <a:ea typeface="Roboto Mono"/>
                <a:cs typeface="Roboto Mono"/>
                <a:sym typeface="Roboto Mono"/>
              </a:rPr>
              <a:t> </a:t>
            </a:r>
            <a:r>
              <a:rPr lang="en-GB" sz="2200">
                <a:solidFill>
                  <a:srgbClr val="980000"/>
                </a:solidFill>
                <a:latin typeface="Roboto Mono"/>
                <a:ea typeface="Roboto Mono"/>
                <a:cs typeface="Roboto Mono"/>
                <a:sym typeface="Roboto Mono"/>
              </a:rPr>
              <a:t>HEAD</a:t>
            </a:r>
            <a:r>
              <a:rPr lang="en-GB" sz="2200">
                <a:latin typeface="Roboto Mono"/>
                <a:ea typeface="Roboto Mono"/>
                <a:cs typeface="Roboto Mono"/>
                <a:sym typeface="Roboto Mono"/>
              </a:rPr>
              <a:t> guacamole.txt</a:t>
            </a:r>
            <a:endParaRPr sz="2200">
              <a:latin typeface="Roboto Mono"/>
              <a:ea typeface="Roboto Mono"/>
              <a:cs typeface="Roboto Mono"/>
              <a:sym typeface="Roboto Mono"/>
            </a:endParaRPr>
          </a:p>
        </p:txBody>
      </p:sp>
      <p:sp>
        <p:nvSpPr>
          <p:cNvPr id="295" name="Google Shape;295;p39"/>
          <p:cNvSpPr txBox="1"/>
          <p:nvPr/>
        </p:nvSpPr>
        <p:spPr>
          <a:xfrm>
            <a:off x="133550" y="3333575"/>
            <a:ext cx="9036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Roboto Mono"/>
                <a:ea typeface="Roboto Mono"/>
                <a:cs typeface="Roboto Mono"/>
                <a:sym typeface="Roboto Mono"/>
              </a:rPr>
              <a:t>$ git </a:t>
            </a:r>
            <a:r>
              <a:rPr i="1" lang="en-GB" sz="2200">
                <a:solidFill>
                  <a:srgbClr val="1155CC"/>
                </a:solidFill>
                <a:latin typeface="Roboto Mono"/>
                <a:ea typeface="Roboto Mono"/>
                <a:cs typeface="Roboto Mono"/>
                <a:sym typeface="Roboto Mono"/>
              </a:rPr>
              <a:t>checkout</a:t>
            </a:r>
            <a:r>
              <a:rPr lang="en-GB" sz="2200">
                <a:latin typeface="Roboto Mono"/>
                <a:ea typeface="Roboto Mono"/>
                <a:cs typeface="Roboto Mono"/>
                <a:sym typeface="Roboto Mono"/>
              </a:rPr>
              <a:t> </a:t>
            </a:r>
            <a:r>
              <a:rPr lang="en-GB" sz="2200">
                <a:solidFill>
                  <a:srgbClr val="980000"/>
                </a:solidFill>
                <a:latin typeface="Roboto Mono"/>
                <a:ea typeface="Roboto Mono"/>
                <a:cs typeface="Roboto Mono"/>
                <a:sym typeface="Roboto Mono"/>
              </a:rPr>
              <a:t>--</a:t>
            </a:r>
            <a:r>
              <a:rPr lang="en-GB" sz="2200">
                <a:latin typeface="Roboto Mono"/>
                <a:ea typeface="Roboto Mono"/>
                <a:cs typeface="Roboto Mono"/>
                <a:sym typeface="Roboto Mono"/>
              </a:rPr>
              <a:t> guacamole.txt</a:t>
            </a:r>
            <a:endParaRPr sz="2200">
              <a:latin typeface="Roboto Mono"/>
              <a:ea typeface="Roboto Mono"/>
              <a:cs typeface="Roboto Mono"/>
              <a:sym typeface="Roboto Mono"/>
            </a:endParaRPr>
          </a:p>
        </p:txBody>
      </p:sp>
      <p:sp>
        <p:nvSpPr>
          <p:cNvPr id="296" name="Google Shape;296;p39"/>
          <p:cNvSpPr txBox="1"/>
          <p:nvPr/>
        </p:nvSpPr>
        <p:spPr>
          <a:xfrm>
            <a:off x="4368400" y="2658200"/>
            <a:ext cx="45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800"/>
              <a:t>or</a:t>
            </a:r>
            <a:endParaRPr i="1" sz="1800"/>
          </a:p>
        </p:txBody>
      </p:sp>
      <p:pic>
        <p:nvPicPr>
          <p:cNvPr descr="Image result for gnome terminal icon" id="297" name="Google Shape;297;p39"/>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Restore an older version of the file</a:t>
            </a:r>
            <a:endParaRPr/>
          </a:p>
        </p:txBody>
      </p:sp>
      <p:sp>
        <p:nvSpPr>
          <p:cNvPr id="303" name="Google Shape;303;p40"/>
          <p:cNvSpPr txBox="1"/>
          <p:nvPr/>
        </p:nvSpPr>
        <p:spPr>
          <a:xfrm>
            <a:off x="0" y="1704075"/>
            <a:ext cx="9036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Roboto Mono"/>
                <a:ea typeface="Roboto Mono"/>
                <a:cs typeface="Roboto Mono"/>
                <a:sym typeface="Roboto Mono"/>
              </a:rPr>
              <a:t>$ git </a:t>
            </a:r>
            <a:r>
              <a:rPr i="1" lang="en-GB" sz="2200">
                <a:solidFill>
                  <a:srgbClr val="1155CC"/>
                </a:solidFill>
                <a:latin typeface="Roboto Mono"/>
                <a:ea typeface="Roboto Mono"/>
                <a:cs typeface="Roboto Mono"/>
                <a:sym typeface="Roboto Mono"/>
              </a:rPr>
              <a:t>checkout</a:t>
            </a:r>
            <a:r>
              <a:rPr lang="en-GB" sz="2200">
                <a:latin typeface="Roboto Mono"/>
                <a:ea typeface="Roboto Mono"/>
                <a:cs typeface="Roboto Mono"/>
                <a:sym typeface="Roboto Mono"/>
              </a:rPr>
              <a:t> </a:t>
            </a:r>
            <a:r>
              <a:rPr lang="en-GB" sz="2200">
                <a:solidFill>
                  <a:srgbClr val="980000"/>
                </a:solidFill>
                <a:latin typeface="Roboto Mono"/>
                <a:ea typeface="Roboto Mono"/>
                <a:cs typeface="Roboto Mono"/>
                <a:sym typeface="Roboto Mono"/>
              </a:rPr>
              <a:t>[identifier]</a:t>
            </a:r>
            <a:r>
              <a:rPr lang="en-GB" sz="2200">
                <a:latin typeface="Roboto Mono"/>
                <a:ea typeface="Roboto Mono"/>
                <a:cs typeface="Roboto Mono"/>
                <a:sym typeface="Roboto Mono"/>
              </a:rPr>
              <a:t> guacamole.txt</a:t>
            </a:r>
            <a:endParaRPr sz="2200">
              <a:latin typeface="Roboto Mono"/>
              <a:ea typeface="Roboto Mono"/>
              <a:cs typeface="Roboto Mono"/>
              <a:sym typeface="Roboto Mono"/>
            </a:endParaRPr>
          </a:p>
        </p:txBody>
      </p:sp>
      <p:sp>
        <p:nvSpPr>
          <p:cNvPr id="304" name="Google Shape;304;p40"/>
          <p:cNvSpPr txBox="1"/>
          <p:nvPr/>
        </p:nvSpPr>
        <p:spPr>
          <a:xfrm>
            <a:off x="508675" y="2886575"/>
            <a:ext cx="8285700" cy="2055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Char char="●"/>
            </a:pPr>
            <a:r>
              <a:rPr lang="en-GB" sz="1800"/>
              <a:t>This brings back the older version of the file into </a:t>
            </a:r>
            <a:r>
              <a:rPr b="1" lang="en-GB" sz="1800"/>
              <a:t>the staging area</a:t>
            </a:r>
            <a:r>
              <a:rPr lang="en-GB" sz="1800"/>
              <a:t>.</a:t>
            </a:r>
            <a:endParaRPr sz="1800"/>
          </a:p>
          <a:p>
            <a:pPr indent="-342900" lvl="0" marL="457200" rtl="0" algn="l">
              <a:lnSpc>
                <a:spcPct val="115000"/>
              </a:lnSpc>
              <a:spcBef>
                <a:spcPts val="0"/>
              </a:spcBef>
              <a:spcAft>
                <a:spcPts val="0"/>
              </a:spcAft>
              <a:buSzPts val="1800"/>
              <a:buChar char="●"/>
            </a:pPr>
            <a:r>
              <a:rPr lang="en-GB" sz="1800"/>
              <a:t>You can cancel the restoration by running </a:t>
            </a:r>
            <a:r>
              <a:rPr lang="en-GB" sz="1800">
                <a:latin typeface="Roboto Mono"/>
                <a:ea typeface="Roboto Mono"/>
                <a:cs typeface="Roboto Mono"/>
                <a:sym typeface="Roboto Mono"/>
              </a:rPr>
              <a:t>$</a:t>
            </a:r>
            <a:r>
              <a:rPr lang="en-GB" sz="1800"/>
              <a:t> </a:t>
            </a:r>
            <a:r>
              <a:rPr lang="en-GB" sz="1800">
                <a:latin typeface="Roboto Mono"/>
                <a:ea typeface="Roboto Mono"/>
                <a:cs typeface="Roboto Mono"/>
                <a:sym typeface="Roboto Mono"/>
              </a:rPr>
              <a:t>git checkout HEAD guacamole.txt</a:t>
            </a:r>
            <a:r>
              <a:rPr lang="en-GB" sz="1800"/>
              <a:t>.</a:t>
            </a:r>
            <a:endParaRPr sz="1800"/>
          </a:p>
          <a:p>
            <a:pPr indent="-342900" lvl="0" marL="457200" rtl="0" algn="l">
              <a:lnSpc>
                <a:spcPct val="115000"/>
              </a:lnSpc>
              <a:spcBef>
                <a:spcPts val="0"/>
              </a:spcBef>
              <a:spcAft>
                <a:spcPts val="0"/>
              </a:spcAft>
              <a:buSzPts val="1800"/>
              <a:buChar char="●"/>
            </a:pPr>
            <a:r>
              <a:rPr lang="en-GB" sz="1800">
                <a:solidFill>
                  <a:schemeClr val="dk1"/>
                </a:solidFill>
              </a:rPr>
              <a:t>Or run </a:t>
            </a:r>
            <a:r>
              <a:rPr lang="en-GB" sz="1800">
                <a:solidFill>
                  <a:schemeClr val="dk1"/>
                </a:solidFill>
              </a:rPr>
              <a:t>$ </a:t>
            </a:r>
            <a:r>
              <a:rPr lang="en-GB" sz="1800">
                <a:solidFill>
                  <a:schemeClr val="dk1"/>
                </a:solidFill>
                <a:latin typeface="Roboto Mono"/>
                <a:ea typeface="Roboto Mono"/>
                <a:cs typeface="Roboto Mono"/>
                <a:sym typeface="Roboto Mono"/>
              </a:rPr>
              <a:t>git commit</a:t>
            </a:r>
            <a:r>
              <a:rPr lang="en-GB" sz="1800">
                <a:solidFill>
                  <a:schemeClr val="dk1"/>
                </a:solidFill>
              </a:rPr>
              <a:t> to finalise the restoration!</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GB" sz="1800">
                <a:solidFill>
                  <a:schemeClr val="dk1"/>
                </a:solidFill>
              </a:rPr>
              <a:t>If you want to undo a particular change, remember to use the identifier BEFORE when the change happened.</a:t>
            </a:r>
            <a:endParaRPr sz="1800">
              <a:solidFill>
                <a:schemeClr val="dk1"/>
              </a:solidFill>
            </a:endParaRPr>
          </a:p>
        </p:txBody>
      </p:sp>
      <p:pic>
        <p:nvPicPr>
          <p:cNvPr descr="Image result for gnome terminal icon" id="305" name="Google Shape;305;p40"/>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Detached HEAD</a:t>
            </a:r>
            <a:endParaRPr/>
          </a:p>
        </p:txBody>
      </p:sp>
      <p:sp>
        <p:nvSpPr>
          <p:cNvPr id="311" name="Google Shape;311;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What if you run…</a:t>
            </a:r>
            <a:endParaRPr/>
          </a:p>
        </p:txBody>
      </p:sp>
      <p:sp>
        <p:nvSpPr>
          <p:cNvPr id="312" name="Google Shape;312;p41"/>
          <p:cNvSpPr txBox="1"/>
          <p:nvPr/>
        </p:nvSpPr>
        <p:spPr>
          <a:xfrm>
            <a:off x="-25525" y="1678625"/>
            <a:ext cx="90360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Roboto Mono"/>
                <a:ea typeface="Roboto Mono"/>
                <a:cs typeface="Roboto Mono"/>
                <a:sym typeface="Roboto Mono"/>
              </a:rPr>
              <a:t>$ git </a:t>
            </a:r>
            <a:r>
              <a:rPr i="1" lang="en-GB" sz="2200">
                <a:solidFill>
                  <a:srgbClr val="1155CC"/>
                </a:solidFill>
                <a:latin typeface="Roboto Mono"/>
                <a:ea typeface="Roboto Mono"/>
                <a:cs typeface="Roboto Mono"/>
                <a:sym typeface="Roboto Mono"/>
              </a:rPr>
              <a:t>checkout</a:t>
            </a:r>
            <a:r>
              <a:rPr lang="en-GB" sz="2200">
                <a:latin typeface="Roboto Mono"/>
                <a:ea typeface="Roboto Mono"/>
                <a:cs typeface="Roboto Mono"/>
                <a:sym typeface="Roboto Mono"/>
              </a:rPr>
              <a:t> </a:t>
            </a:r>
            <a:r>
              <a:rPr lang="en-GB" sz="2200">
                <a:solidFill>
                  <a:srgbClr val="980000"/>
                </a:solidFill>
                <a:latin typeface="Roboto Mono"/>
                <a:ea typeface="Roboto Mono"/>
                <a:cs typeface="Roboto Mono"/>
                <a:sym typeface="Roboto Mono"/>
              </a:rPr>
              <a:t>[identifier]</a:t>
            </a:r>
            <a:r>
              <a:rPr lang="en-GB" sz="2200">
                <a:solidFill>
                  <a:srgbClr val="980000"/>
                </a:solidFill>
              </a:rPr>
              <a:t> </a:t>
            </a:r>
            <a:br>
              <a:rPr i="1" lang="en-GB" sz="2200"/>
            </a:br>
            <a:r>
              <a:rPr i="1" lang="en-GB" sz="2200"/>
              <a:t>(without a specific file)</a:t>
            </a:r>
            <a:endParaRPr i="1" sz="2200"/>
          </a:p>
          <a:p>
            <a:pPr indent="0" lvl="0" marL="0" rtl="0" algn="ctr">
              <a:spcBef>
                <a:spcPts val="0"/>
              </a:spcBef>
              <a:spcAft>
                <a:spcPts val="0"/>
              </a:spcAft>
              <a:buNone/>
            </a:pPr>
            <a:r>
              <a:t/>
            </a:r>
            <a:endParaRPr sz="2200"/>
          </a:p>
        </p:txBody>
      </p:sp>
      <p:sp>
        <p:nvSpPr>
          <p:cNvPr id="313" name="Google Shape;313;p41"/>
          <p:cNvSpPr txBox="1"/>
          <p:nvPr>
            <p:ph idx="1" type="body"/>
          </p:nvPr>
        </p:nvSpPr>
        <p:spPr>
          <a:xfrm>
            <a:off x="305350" y="288230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It does something different! 😱 </a:t>
            </a:r>
            <a:endParaRPr/>
          </a:p>
          <a:p>
            <a:pPr indent="-342900" lvl="0" marL="457200" rtl="0" algn="l">
              <a:spcBef>
                <a:spcPts val="0"/>
              </a:spcBef>
              <a:spcAft>
                <a:spcPts val="0"/>
              </a:spcAft>
              <a:buSzPts val="1800"/>
              <a:buChar char="●"/>
            </a:pPr>
            <a:r>
              <a:rPr lang="en-GB"/>
              <a:t>Goes into a “detached HEAD” state</a:t>
            </a:r>
            <a:endParaRPr/>
          </a:p>
          <a:p>
            <a:pPr indent="-342900" lvl="0" marL="457200" rtl="0" algn="l">
              <a:spcBef>
                <a:spcPts val="0"/>
              </a:spcBef>
              <a:spcAft>
                <a:spcPts val="0"/>
              </a:spcAft>
              <a:buSzPts val="1800"/>
              <a:buChar char="●"/>
            </a:pPr>
            <a:r>
              <a:rPr lang="en-GB"/>
              <a:t>Shows the whole repository’s state at this commit.</a:t>
            </a:r>
            <a:endParaRPr/>
          </a:p>
          <a:p>
            <a:pPr indent="-342900" lvl="0" marL="457200" rtl="0" algn="l">
              <a:spcBef>
                <a:spcPts val="0"/>
              </a:spcBef>
              <a:spcAft>
                <a:spcPts val="0"/>
              </a:spcAft>
              <a:buSzPts val="1800"/>
              <a:buChar char="●"/>
            </a:pPr>
            <a:r>
              <a:rPr lang="en-GB"/>
              <a:t>“Look, don’t touch” mode - don’t make any changes here.</a:t>
            </a:r>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 git status</a:t>
            </a:r>
            <a:r>
              <a:rPr lang="en-GB"/>
              <a:t> confirms you’re in this mode</a:t>
            </a:r>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 git checkout</a:t>
            </a:r>
            <a:r>
              <a:rPr lang="en-GB"/>
              <a:t> main to reattach HEAD.</a:t>
            </a:r>
            <a:endParaRPr/>
          </a:p>
        </p:txBody>
      </p:sp>
      <p:pic>
        <p:nvPicPr>
          <p:cNvPr descr="Image result for gnome terminal icon" id="314" name="Google Shape;314;p41"/>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a:t>
            </a:r>
            <a:endParaRPr/>
          </a:p>
        </p:txBody>
      </p:sp>
      <p:sp>
        <p:nvSpPr>
          <p:cNvPr id="72" name="Google Shape;72;p15"/>
          <p:cNvSpPr txBox="1"/>
          <p:nvPr>
            <p:ph idx="1" type="body"/>
          </p:nvPr>
        </p:nvSpPr>
        <p:spPr>
          <a:xfrm>
            <a:off x="311700" y="1152475"/>
            <a:ext cx="6326400" cy="4271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GB"/>
              <a:t>Introduction to Automated Version Control</a:t>
            </a:r>
            <a:endParaRPr b="1"/>
          </a:p>
          <a:p>
            <a:pPr indent="-342900" lvl="0" marL="457200" rtl="0" algn="l">
              <a:lnSpc>
                <a:spcPct val="115000"/>
              </a:lnSpc>
              <a:spcBef>
                <a:spcPts val="0"/>
              </a:spcBef>
              <a:spcAft>
                <a:spcPts val="0"/>
              </a:spcAft>
              <a:buSzPts val="1800"/>
              <a:buChar char="●"/>
            </a:pPr>
            <a:r>
              <a:rPr lang="en-GB"/>
              <a:t>Setting up Git</a:t>
            </a:r>
            <a:endParaRPr/>
          </a:p>
          <a:p>
            <a:pPr indent="-342900" lvl="0" marL="457200" rtl="0" algn="l">
              <a:lnSpc>
                <a:spcPct val="115000"/>
              </a:lnSpc>
              <a:spcBef>
                <a:spcPts val="0"/>
              </a:spcBef>
              <a:spcAft>
                <a:spcPts val="0"/>
              </a:spcAft>
              <a:buSzPts val="1800"/>
              <a:buChar char="●"/>
            </a:pPr>
            <a:r>
              <a:rPr lang="en-GB"/>
              <a:t>Creating a Repository</a:t>
            </a:r>
            <a:endParaRPr/>
          </a:p>
          <a:p>
            <a:pPr indent="-342900" lvl="0" marL="457200" rtl="0" algn="l">
              <a:lnSpc>
                <a:spcPct val="115000"/>
              </a:lnSpc>
              <a:spcBef>
                <a:spcPts val="0"/>
              </a:spcBef>
              <a:spcAft>
                <a:spcPts val="0"/>
              </a:spcAft>
              <a:buSzPts val="1800"/>
              <a:buChar char="●"/>
            </a:pPr>
            <a:r>
              <a:rPr lang="en-GB"/>
              <a:t>Tracking Changes</a:t>
            </a:r>
            <a:endParaRPr/>
          </a:p>
          <a:p>
            <a:pPr indent="-342900" lvl="0" marL="457200" rtl="0" algn="l">
              <a:lnSpc>
                <a:spcPct val="115000"/>
              </a:lnSpc>
              <a:spcBef>
                <a:spcPts val="0"/>
              </a:spcBef>
              <a:spcAft>
                <a:spcPts val="0"/>
              </a:spcAft>
              <a:buSzPts val="1800"/>
              <a:buChar char="●"/>
            </a:pPr>
            <a:r>
              <a:rPr lang="en-GB"/>
              <a:t>Exploring History</a:t>
            </a:r>
            <a:endParaRPr/>
          </a:p>
          <a:p>
            <a:pPr indent="-342900" lvl="0" marL="457200" rtl="0" algn="l">
              <a:lnSpc>
                <a:spcPct val="115000"/>
              </a:lnSpc>
              <a:spcBef>
                <a:spcPts val="0"/>
              </a:spcBef>
              <a:spcAft>
                <a:spcPts val="0"/>
              </a:spcAft>
              <a:buSzPts val="1800"/>
              <a:buChar char="●"/>
            </a:pPr>
            <a:r>
              <a:rPr lang="en-GB"/>
              <a:t>Ignoring Things</a:t>
            </a:r>
            <a:endParaRPr/>
          </a:p>
          <a:p>
            <a:pPr indent="-342900" lvl="0" marL="457200" rtl="0" algn="l">
              <a:lnSpc>
                <a:spcPct val="115000"/>
              </a:lnSpc>
              <a:spcBef>
                <a:spcPts val="0"/>
              </a:spcBef>
              <a:spcAft>
                <a:spcPts val="0"/>
              </a:spcAft>
              <a:buSzPts val="1800"/>
              <a:buChar char="●"/>
            </a:pPr>
            <a:r>
              <a:rPr lang="en-GB"/>
              <a:t>Remotes in GitHub</a:t>
            </a:r>
            <a:endParaRPr/>
          </a:p>
          <a:p>
            <a:pPr indent="-342900" lvl="0" marL="457200" rtl="0" algn="l">
              <a:lnSpc>
                <a:spcPct val="115000"/>
              </a:lnSpc>
              <a:spcBef>
                <a:spcPts val="0"/>
              </a:spcBef>
              <a:spcAft>
                <a:spcPts val="0"/>
              </a:spcAft>
              <a:buSzPts val="1800"/>
              <a:buChar char="●"/>
            </a:pPr>
            <a:r>
              <a:rPr lang="en-GB"/>
              <a:t>Collaboration</a:t>
            </a:r>
            <a:endParaRPr/>
          </a:p>
          <a:p>
            <a:pPr indent="-342900" lvl="0" marL="457200" rtl="0" algn="l">
              <a:lnSpc>
                <a:spcPct val="115000"/>
              </a:lnSpc>
              <a:spcBef>
                <a:spcPts val="0"/>
              </a:spcBef>
              <a:spcAft>
                <a:spcPts val="0"/>
              </a:spcAft>
              <a:buSzPts val="1800"/>
              <a:buChar char="●"/>
            </a:pPr>
            <a:r>
              <a:rPr lang="en-GB"/>
              <a:t>Open Research, Licensing, Citation and Other Hosting Options</a:t>
            </a:r>
            <a:endParaRPr/>
          </a:p>
        </p:txBody>
      </p:sp>
      <p:sp>
        <p:nvSpPr>
          <p:cNvPr id="73" name="Google Shape;73;p15"/>
          <p:cNvSpPr txBox="1"/>
          <p:nvPr/>
        </p:nvSpPr>
        <p:spPr>
          <a:xfrm>
            <a:off x="6858875" y="1926525"/>
            <a:ext cx="306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Break at 10:00am</a:t>
            </a:r>
            <a:endParaRPr/>
          </a:p>
        </p:txBody>
      </p:sp>
      <p:sp>
        <p:nvSpPr>
          <p:cNvPr id="74" name="Google Shape;74;p15"/>
          <p:cNvSpPr txBox="1"/>
          <p:nvPr/>
        </p:nvSpPr>
        <p:spPr>
          <a:xfrm>
            <a:off x="6858875" y="3088225"/>
            <a:ext cx="287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Break at 11:00am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Exercise: Understanding workflow and history</a:t>
            </a:r>
            <a:endParaRPr/>
          </a:p>
        </p:txBody>
      </p:sp>
      <p:sp>
        <p:nvSpPr>
          <p:cNvPr id="320" name="Google Shape;320;p42"/>
          <p:cNvSpPr txBox="1"/>
          <p:nvPr>
            <p:ph idx="1" type="body"/>
          </p:nvPr>
        </p:nvSpPr>
        <p:spPr>
          <a:xfrm>
            <a:off x="311700" y="1152475"/>
            <a:ext cx="8520600" cy="22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the output of the last command?</a:t>
            </a:r>
            <a:endParaRPr/>
          </a:p>
          <a:p>
            <a:pPr indent="0" lvl="0" marL="0" rtl="0" algn="l">
              <a:lnSpc>
                <a:spcPct val="100000"/>
              </a:lnSpc>
              <a:spcBef>
                <a:spcPts val="1600"/>
              </a:spcBef>
              <a:spcAft>
                <a:spcPts val="1600"/>
              </a:spcAft>
              <a:buNone/>
            </a:pPr>
            <a:r>
              <a:rPr lang="en-GB" sz="1200">
                <a:latin typeface="Roboto Mono"/>
                <a:ea typeface="Roboto Mono"/>
                <a:cs typeface="Roboto Mono"/>
                <a:sym typeface="Roboto Mono"/>
              </a:rPr>
              <a:t>$ cd recipes</a:t>
            </a:r>
            <a:br>
              <a:rPr lang="en-GB" sz="1200">
                <a:latin typeface="Roboto Mono"/>
                <a:ea typeface="Roboto Mono"/>
                <a:cs typeface="Roboto Mono"/>
                <a:sym typeface="Roboto Mono"/>
              </a:rPr>
            </a:br>
            <a:r>
              <a:rPr lang="en-GB" sz="1200">
                <a:latin typeface="Roboto Mono"/>
                <a:ea typeface="Roboto Mono"/>
                <a:cs typeface="Roboto Mono"/>
                <a:sym typeface="Roboto Mono"/>
              </a:rPr>
              <a:t>$ </a:t>
            </a:r>
            <a:r>
              <a:rPr lang="en-GB" sz="1200">
                <a:latin typeface="Roboto Mono"/>
                <a:ea typeface="Roboto Mono"/>
                <a:cs typeface="Roboto Mono"/>
                <a:sym typeface="Roboto Mono"/>
              </a:rPr>
              <a:t>(Use nano to create a file called ketchup.txt, adding content "I like tomatoes, therefore I like ketchup")</a:t>
            </a:r>
            <a:br>
              <a:rPr lang="en-GB" sz="1200">
                <a:latin typeface="Roboto Mono"/>
                <a:ea typeface="Roboto Mono"/>
                <a:cs typeface="Roboto Mono"/>
                <a:sym typeface="Roboto Mono"/>
              </a:rPr>
            </a:br>
            <a:r>
              <a:rPr lang="en-GB" sz="1200">
                <a:latin typeface="Roboto Mono"/>
                <a:ea typeface="Roboto Mono"/>
                <a:cs typeface="Roboto Mono"/>
                <a:sym typeface="Roboto Mono"/>
              </a:rPr>
              <a:t>$ git add ketchup.txt</a:t>
            </a:r>
            <a:br>
              <a:rPr lang="en-GB" sz="1200">
                <a:latin typeface="Roboto Mono"/>
                <a:ea typeface="Roboto Mono"/>
                <a:cs typeface="Roboto Mono"/>
                <a:sym typeface="Roboto Mono"/>
              </a:rPr>
            </a:br>
            <a:r>
              <a:rPr lang="en-GB" sz="1200">
                <a:latin typeface="Roboto Mono"/>
                <a:ea typeface="Roboto Mono"/>
                <a:cs typeface="Roboto Mono"/>
                <a:sym typeface="Roboto Mono"/>
              </a:rPr>
              <a:t>$ (Use nano to delete the content in ketchup.txt, and replace with </a:t>
            </a:r>
            <a:r>
              <a:rPr lang="en-GB" sz="1200">
                <a:latin typeface="Roboto Mono"/>
                <a:ea typeface="Roboto Mono"/>
                <a:cs typeface="Roboto Mono"/>
                <a:sym typeface="Roboto Mono"/>
              </a:rPr>
              <a:t>"ketchup enhances pasta dishes")</a:t>
            </a:r>
            <a:br>
              <a:rPr lang="en-GB" sz="1200">
                <a:latin typeface="Roboto Mono"/>
                <a:ea typeface="Roboto Mono"/>
                <a:cs typeface="Roboto Mono"/>
                <a:sym typeface="Roboto Mono"/>
              </a:rPr>
            </a:br>
            <a:r>
              <a:rPr lang="en-GB" sz="1200">
                <a:latin typeface="Roboto Mono"/>
                <a:ea typeface="Roboto Mono"/>
                <a:cs typeface="Roboto Mono"/>
                <a:sym typeface="Roboto Mono"/>
              </a:rPr>
              <a:t>$ git commit -m "my opinions about ketchup"</a:t>
            </a:r>
            <a:br>
              <a:rPr lang="en-GB" sz="1200">
                <a:latin typeface="Roboto Mono"/>
                <a:ea typeface="Roboto Mono"/>
                <a:cs typeface="Roboto Mono"/>
                <a:sym typeface="Roboto Mono"/>
              </a:rPr>
            </a:br>
            <a:r>
              <a:rPr lang="en-GB" sz="1200">
                <a:latin typeface="Roboto Mono"/>
                <a:ea typeface="Roboto Mono"/>
                <a:cs typeface="Roboto Mono"/>
                <a:sym typeface="Roboto Mono"/>
              </a:rPr>
              <a:t>$ git checkout HEAD ketchup.txt</a:t>
            </a:r>
            <a:br>
              <a:rPr lang="en-GB" sz="1200">
                <a:latin typeface="Roboto Mono"/>
                <a:ea typeface="Roboto Mono"/>
                <a:cs typeface="Roboto Mono"/>
                <a:sym typeface="Roboto Mono"/>
              </a:rPr>
            </a:br>
            <a:r>
              <a:rPr lang="en-GB" sz="1200">
                <a:latin typeface="Roboto Mono"/>
                <a:ea typeface="Roboto Mono"/>
                <a:cs typeface="Roboto Mono"/>
                <a:sym typeface="Roboto Mono"/>
              </a:rPr>
              <a:t>$ cat ketchup.txt # this will print the content of ketchup.txt on screen</a:t>
            </a:r>
            <a:endParaRPr sz="1200">
              <a:latin typeface="Roboto Mono"/>
              <a:ea typeface="Roboto Mono"/>
              <a:cs typeface="Roboto Mono"/>
              <a:sym typeface="Roboto Mono"/>
            </a:endParaRPr>
          </a:p>
        </p:txBody>
      </p:sp>
      <p:sp>
        <p:nvSpPr>
          <p:cNvPr id="321" name="Google Shape;321;p42"/>
          <p:cNvSpPr txBox="1"/>
          <p:nvPr/>
        </p:nvSpPr>
        <p:spPr>
          <a:xfrm>
            <a:off x="254675" y="3618175"/>
            <a:ext cx="82857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AutoNum type="arabicPeriod"/>
            </a:pPr>
            <a:r>
              <a:rPr lang="en-GB"/>
              <a:t>k</a:t>
            </a:r>
            <a:r>
              <a:rPr lang="en-GB"/>
              <a:t>etchup enhances pasta dish</a:t>
            </a:r>
            <a:endParaRPr/>
          </a:p>
          <a:p>
            <a:pPr indent="-317500" lvl="0" marL="457200" rtl="0" algn="l">
              <a:spcBef>
                <a:spcPts val="0"/>
              </a:spcBef>
              <a:spcAft>
                <a:spcPts val="0"/>
              </a:spcAft>
              <a:buSzPts val="1400"/>
              <a:buAutoNum type="arabicPeriod"/>
            </a:pPr>
            <a:r>
              <a:rPr lang="en-GB"/>
              <a:t>I like tomatoes, therefore I like ketchup</a:t>
            </a:r>
            <a:endParaRPr/>
          </a:p>
          <a:p>
            <a:pPr indent="-317500" lvl="0" marL="457200" rtl="0" algn="l">
              <a:spcBef>
                <a:spcPts val="0"/>
              </a:spcBef>
              <a:spcAft>
                <a:spcPts val="0"/>
              </a:spcAft>
              <a:buSzPts val="1400"/>
              <a:buAutoNum type="arabicPeriod"/>
            </a:pPr>
            <a:r>
              <a:rPr lang="en-GB"/>
              <a:t>I like tomatoes, therefore I like ketchup</a:t>
            </a:r>
            <a:br>
              <a:rPr lang="en-GB"/>
            </a:br>
            <a:r>
              <a:rPr lang="en-GB"/>
              <a:t>ketchup enhances pasta dishes</a:t>
            </a:r>
            <a:endParaRPr/>
          </a:p>
          <a:p>
            <a:pPr indent="-317500" lvl="0" marL="457200" rtl="0" algn="l">
              <a:spcBef>
                <a:spcPts val="0"/>
              </a:spcBef>
              <a:spcAft>
                <a:spcPts val="0"/>
              </a:spcAft>
              <a:buSzPts val="1400"/>
              <a:buAutoNum type="arabicPeriod"/>
            </a:pPr>
            <a:r>
              <a:rPr lang="en-GB"/>
              <a:t>Error because you have changed ketchup.txt without committing the changes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Challenge: git diff</a:t>
            </a:r>
            <a:endParaRPr/>
          </a:p>
        </p:txBody>
      </p:sp>
      <p:sp>
        <p:nvSpPr>
          <p:cNvPr id="327" name="Google Shape;327;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Consider this command: </a:t>
            </a:r>
            <a:r>
              <a:rPr lang="en-GB">
                <a:latin typeface="Roboto Mono"/>
                <a:ea typeface="Roboto Mono"/>
                <a:cs typeface="Roboto Mono"/>
                <a:sym typeface="Roboto Mono"/>
              </a:rPr>
              <a:t>git diff HEAD~9 guacamole.txt</a:t>
            </a:r>
            <a:r>
              <a:rPr lang="en-GB"/>
              <a:t>. What do you predict this command will do if you execute it? What happens when you do execute it? Why?</a:t>
            </a:r>
            <a:br>
              <a:rPr lang="en-GB"/>
            </a:br>
            <a:endParaRPr/>
          </a:p>
          <a:p>
            <a:pPr indent="-342900" lvl="0" marL="457200" rtl="0" algn="l">
              <a:spcBef>
                <a:spcPts val="0"/>
              </a:spcBef>
              <a:spcAft>
                <a:spcPts val="0"/>
              </a:spcAft>
              <a:buSzPts val="1800"/>
              <a:buChar char="●"/>
            </a:pPr>
            <a:r>
              <a:rPr lang="en-GB"/>
              <a:t>Try another command, </a:t>
            </a:r>
            <a:r>
              <a:rPr lang="en-GB">
                <a:latin typeface="Roboto Mono"/>
                <a:ea typeface="Roboto Mono"/>
                <a:cs typeface="Roboto Mono"/>
                <a:sym typeface="Roboto Mono"/>
              </a:rPr>
              <a:t>git diff [ID] guacamole.txt</a:t>
            </a:r>
            <a:r>
              <a:rPr lang="en-GB"/>
              <a:t>, where [ID] is replaced with the unique identifier for your most recent commit. What do you think will happen, and what does happen?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Putting it </a:t>
            </a:r>
            <a:r>
              <a:rPr lang="en-GB"/>
              <a:t>all</a:t>
            </a:r>
            <a:r>
              <a:rPr lang="en-GB"/>
              <a:t> together…</a:t>
            </a:r>
            <a:endParaRPr/>
          </a:p>
        </p:txBody>
      </p:sp>
      <p:pic>
        <p:nvPicPr>
          <p:cNvPr id="333" name="Google Shape;333;p44"/>
          <p:cNvPicPr preferRelativeResize="0"/>
          <p:nvPr/>
        </p:nvPicPr>
        <p:blipFill>
          <a:blip r:embed="rId3">
            <a:alphaModFix/>
          </a:blip>
          <a:stretch>
            <a:fillRect/>
          </a:stretch>
        </p:blipFill>
        <p:spPr>
          <a:xfrm>
            <a:off x="2432950" y="1138350"/>
            <a:ext cx="5172868" cy="3820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 cheatsheet</a:t>
            </a:r>
            <a:endParaRPr/>
          </a:p>
        </p:txBody>
      </p:sp>
      <p:sp>
        <p:nvSpPr>
          <p:cNvPr id="339" name="Google Shape;339;p45"/>
          <p:cNvSpPr txBox="1"/>
          <p:nvPr>
            <p:ph idx="1" type="body"/>
          </p:nvPr>
        </p:nvSpPr>
        <p:spPr>
          <a:xfrm>
            <a:off x="311700" y="1152475"/>
            <a:ext cx="8520600" cy="3953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Mono"/>
              <a:buChar char="●"/>
            </a:pPr>
            <a:r>
              <a:rPr lang="en-GB">
                <a:latin typeface="Roboto Mono"/>
                <a:ea typeface="Roboto Mono"/>
                <a:cs typeface="Roboto Mono"/>
                <a:sym typeface="Roboto Mono"/>
              </a:rPr>
              <a:t>git config </a:t>
            </a:r>
            <a:r>
              <a:rPr lang="en-GB">
                <a:solidFill>
                  <a:srgbClr val="999999"/>
                </a:solidFill>
              </a:rPr>
              <a:t># Change per-repository and per-device settings.</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ssh-keygen</a:t>
            </a:r>
            <a:r>
              <a:rPr lang="en-GB"/>
              <a:t> </a:t>
            </a:r>
            <a:r>
              <a:rPr lang="en-GB">
                <a:solidFill>
                  <a:srgbClr val="999999"/>
                </a:solidFill>
              </a:rPr>
              <a:t># Create new SSH key pair files, needed for each new device.</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init</a:t>
            </a:r>
            <a:r>
              <a:rPr lang="en-GB"/>
              <a:t> </a:t>
            </a:r>
            <a:r>
              <a:rPr lang="en-GB">
                <a:solidFill>
                  <a:srgbClr val="999999"/>
                </a:solidFill>
              </a:rPr>
              <a:t># Initialise the directory into a repository</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add</a:t>
            </a:r>
            <a:r>
              <a:rPr lang="en-GB"/>
              <a:t> </a:t>
            </a:r>
            <a:r>
              <a:rPr lang="en-GB">
                <a:solidFill>
                  <a:srgbClr val="999999"/>
                </a:solidFill>
              </a:rPr>
              <a:t># Adds changes to staging area</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commit -m “message”</a:t>
            </a:r>
            <a:r>
              <a:rPr lang="en-GB"/>
              <a:t> </a:t>
            </a:r>
            <a:r>
              <a:rPr lang="en-GB">
                <a:solidFill>
                  <a:srgbClr val="999999"/>
                </a:solidFill>
              </a:rPr>
              <a:t># Creates a new commit with changes in staging area</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log</a:t>
            </a:r>
            <a:r>
              <a:rPr lang="en-GB"/>
              <a:t> </a:t>
            </a:r>
            <a:r>
              <a:rPr lang="en-GB">
                <a:solidFill>
                  <a:srgbClr val="999999"/>
                </a:solidFill>
              </a:rPr>
              <a:t># Show a log of past commits</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diff</a:t>
            </a:r>
            <a:r>
              <a:rPr lang="en-GB"/>
              <a:t> </a:t>
            </a:r>
            <a:r>
              <a:rPr lang="en-GB">
                <a:solidFill>
                  <a:srgbClr val="999999"/>
                </a:solidFill>
              </a:rPr>
              <a:t># Show difference between commits</a:t>
            </a:r>
            <a:endParaRPr>
              <a:solidFill>
                <a:srgbClr val="999999"/>
              </a:solidFill>
            </a:endParaRPr>
          </a:p>
          <a:p>
            <a:pPr indent="-342900" lvl="0" marL="457200" rtl="0" algn="l">
              <a:spcBef>
                <a:spcPts val="0"/>
              </a:spcBef>
              <a:spcAft>
                <a:spcPts val="0"/>
              </a:spcAft>
              <a:buClr>
                <a:srgbClr val="999999"/>
              </a:buClr>
              <a:buSzPts val="1800"/>
              <a:buChar char="●"/>
            </a:pPr>
            <a:r>
              <a:rPr lang="en-GB">
                <a:solidFill>
                  <a:srgbClr val="434343"/>
                </a:solidFill>
                <a:latin typeface="Roboto Mono"/>
                <a:ea typeface="Roboto Mono"/>
                <a:cs typeface="Roboto Mono"/>
                <a:sym typeface="Roboto Mono"/>
              </a:rPr>
              <a:t>g</a:t>
            </a:r>
            <a:r>
              <a:rPr lang="en-GB">
                <a:solidFill>
                  <a:srgbClr val="434343"/>
                </a:solidFill>
                <a:latin typeface="Roboto Mono"/>
                <a:ea typeface="Roboto Mono"/>
                <a:cs typeface="Roboto Mono"/>
                <a:sym typeface="Roboto Mono"/>
              </a:rPr>
              <a:t>it checkout </a:t>
            </a:r>
            <a:r>
              <a:rPr lang="en-GB">
                <a:solidFill>
                  <a:srgbClr val="999999"/>
                </a:solidFill>
              </a:rPr>
              <a:t># Discard uncommitted changes or restore an older version of a file</a:t>
            </a:r>
            <a:endParaRPr>
              <a:solidFill>
                <a:srgbClr val="999999"/>
              </a:solidFill>
            </a:endParaRPr>
          </a:p>
        </p:txBody>
      </p:sp>
      <p:pic>
        <p:nvPicPr>
          <p:cNvPr id="340" name="Google Shape;340;p45"/>
          <p:cNvPicPr preferRelativeResize="0"/>
          <p:nvPr/>
        </p:nvPicPr>
        <p:blipFill>
          <a:blip r:embed="rId3">
            <a:alphaModFix/>
          </a:blip>
          <a:stretch>
            <a:fillRect/>
          </a:stretch>
        </p:blipFill>
        <p:spPr>
          <a:xfrm>
            <a:off x="7706899" y="250175"/>
            <a:ext cx="1069075" cy="835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a:t>
            </a:r>
            <a:endParaRPr/>
          </a:p>
        </p:txBody>
      </p:sp>
      <p:sp>
        <p:nvSpPr>
          <p:cNvPr id="346" name="Google Shape;346;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Introduction to Automated Version Control</a:t>
            </a:r>
            <a:endParaRPr/>
          </a:p>
          <a:p>
            <a:pPr indent="-342900" lvl="0" marL="457200" rtl="0" algn="l">
              <a:lnSpc>
                <a:spcPct val="115000"/>
              </a:lnSpc>
              <a:spcBef>
                <a:spcPts val="0"/>
              </a:spcBef>
              <a:spcAft>
                <a:spcPts val="0"/>
              </a:spcAft>
              <a:buSzPts val="1800"/>
              <a:buChar char="●"/>
            </a:pPr>
            <a:r>
              <a:rPr lang="en-GB"/>
              <a:t>Setting up Git</a:t>
            </a:r>
            <a:endParaRPr/>
          </a:p>
          <a:p>
            <a:pPr indent="-342900" lvl="0" marL="457200" rtl="0" algn="l">
              <a:lnSpc>
                <a:spcPct val="115000"/>
              </a:lnSpc>
              <a:spcBef>
                <a:spcPts val="0"/>
              </a:spcBef>
              <a:spcAft>
                <a:spcPts val="0"/>
              </a:spcAft>
              <a:buSzPts val="1800"/>
              <a:buChar char="●"/>
            </a:pPr>
            <a:r>
              <a:rPr lang="en-GB"/>
              <a:t>Creating a Repository</a:t>
            </a:r>
            <a:endParaRPr/>
          </a:p>
          <a:p>
            <a:pPr indent="-342900" lvl="0" marL="457200" rtl="0" algn="l">
              <a:lnSpc>
                <a:spcPct val="115000"/>
              </a:lnSpc>
              <a:spcBef>
                <a:spcPts val="0"/>
              </a:spcBef>
              <a:spcAft>
                <a:spcPts val="0"/>
              </a:spcAft>
              <a:buSzPts val="1800"/>
              <a:buChar char="●"/>
            </a:pPr>
            <a:r>
              <a:rPr lang="en-GB"/>
              <a:t>Tracking Changes</a:t>
            </a:r>
            <a:endParaRPr/>
          </a:p>
          <a:p>
            <a:pPr indent="-342900" lvl="0" marL="457200" rtl="0" algn="l">
              <a:lnSpc>
                <a:spcPct val="115000"/>
              </a:lnSpc>
              <a:spcBef>
                <a:spcPts val="0"/>
              </a:spcBef>
              <a:spcAft>
                <a:spcPts val="0"/>
              </a:spcAft>
              <a:buSzPts val="1800"/>
              <a:buChar char="●"/>
            </a:pPr>
            <a:r>
              <a:rPr lang="en-GB"/>
              <a:t>Exploring History</a:t>
            </a:r>
            <a:endParaRPr/>
          </a:p>
          <a:p>
            <a:pPr indent="-342900" lvl="0" marL="457200" rtl="0" algn="l">
              <a:lnSpc>
                <a:spcPct val="115000"/>
              </a:lnSpc>
              <a:spcBef>
                <a:spcPts val="0"/>
              </a:spcBef>
              <a:spcAft>
                <a:spcPts val="0"/>
              </a:spcAft>
              <a:buSzPts val="1800"/>
              <a:buChar char="●"/>
            </a:pPr>
            <a:r>
              <a:rPr b="1" lang="en-GB"/>
              <a:t>Ignoring Things</a:t>
            </a:r>
            <a:endParaRPr b="1"/>
          </a:p>
          <a:p>
            <a:pPr indent="-342900" lvl="0" marL="457200" rtl="0" algn="l">
              <a:lnSpc>
                <a:spcPct val="115000"/>
              </a:lnSpc>
              <a:spcBef>
                <a:spcPts val="0"/>
              </a:spcBef>
              <a:spcAft>
                <a:spcPts val="0"/>
              </a:spcAft>
              <a:buSzPts val="1800"/>
              <a:buChar char="●"/>
            </a:pPr>
            <a:r>
              <a:rPr lang="en-GB"/>
              <a:t>Remotes in GitHub</a:t>
            </a:r>
            <a:endParaRPr/>
          </a:p>
          <a:p>
            <a:pPr indent="-342900" lvl="0" marL="457200" rtl="0" algn="l">
              <a:lnSpc>
                <a:spcPct val="115000"/>
              </a:lnSpc>
              <a:spcBef>
                <a:spcPts val="0"/>
              </a:spcBef>
              <a:spcAft>
                <a:spcPts val="0"/>
              </a:spcAft>
              <a:buSzPts val="1800"/>
              <a:buChar char="●"/>
            </a:pPr>
            <a:r>
              <a:rPr lang="en-GB"/>
              <a:t>Collaboration</a:t>
            </a:r>
            <a:endParaRPr/>
          </a:p>
          <a:p>
            <a:pPr indent="-342900" lvl="0" marL="457200" rtl="0" algn="l">
              <a:lnSpc>
                <a:spcPct val="115000"/>
              </a:lnSpc>
              <a:spcBef>
                <a:spcPts val="0"/>
              </a:spcBef>
              <a:spcAft>
                <a:spcPts val="0"/>
              </a:spcAft>
              <a:buSzPts val="1800"/>
              <a:buChar char="●"/>
            </a:pPr>
            <a:r>
              <a:rPr lang="en-GB"/>
              <a:t>Conflicts</a:t>
            </a:r>
            <a:endParaRPr/>
          </a:p>
          <a:p>
            <a:pPr indent="-342900" lvl="0" marL="457200" rtl="0" algn="l">
              <a:lnSpc>
                <a:spcPct val="115000"/>
              </a:lnSpc>
              <a:spcBef>
                <a:spcPts val="0"/>
              </a:spcBef>
              <a:spcAft>
                <a:spcPts val="0"/>
              </a:spcAft>
              <a:buSzPts val="1800"/>
              <a:buChar char="●"/>
            </a:pPr>
            <a:r>
              <a:rPr lang="en-GB"/>
              <a:t>Open Research, Licensing, Citation and Other Hosting Options</a:t>
            </a:r>
            <a:endParaRPr/>
          </a:p>
        </p:txBody>
      </p:sp>
      <p:pic>
        <p:nvPicPr>
          <p:cNvPr descr="Image result for gnome terminal icon" id="347" name="Google Shape;347;p46"/>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Asking git to ignore files and directories</a:t>
            </a:r>
            <a:endParaRPr/>
          </a:p>
        </p:txBody>
      </p:sp>
      <p:sp>
        <p:nvSpPr>
          <p:cNvPr id="353" name="Google Shape;353;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Some files don’t need to go into version control</a:t>
            </a:r>
            <a:endParaRPr/>
          </a:p>
          <a:p>
            <a:pPr indent="-317500" lvl="1" marL="914400" rtl="0" algn="l">
              <a:lnSpc>
                <a:spcPct val="150000"/>
              </a:lnSpc>
              <a:spcBef>
                <a:spcPts val="0"/>
              </a:spcBef>
              <a:spcAft>
                <a:spcPts val="0"/>
              </a:spcAft>
              <a:buSzPts val="1400"/>
              <a:buChar char="○"/>
            </a:pPr>
            <a:r>
              <a:rPr lang="en-GB"/>
              <a:t>Generated files, automatic backup files created by text editors</a:t>
            </a:r>
            <a:endParaRPr/>
          </a:p>
          <a:p>
            <a:pPr indent="-342900" lvl="0" marL="457200" rtl="0" algn="l">
              <a:lnSpc>
                <a:spcPct val="150000"/>
              </a:lnSpc>
              <a:spcBef>
                <a:spcPts val="0"/>
              </a:spcBef>
              <a:spcAft>
                <a:spcPts val="0"/>
              </a:spcAft>
              <a:buSzPts val="1800"/>
              <a:buChar char="●"/>
            </a:pPr>
            <a:r>
              <a:rPr lang="en-GB"/>
              <a:t>Add them to a .gitignore file</a:t>
            </a:r>
            <a:endParaRPr/>
          </a:p>
          <a:p>
            <a:pPr indent="-342900" lvl="0" marL="457200" rtl="0" algn="l">
              <a:lnSpc>
                <a:spcPct val="150000"/>
              </a:lnSpc>
              <a:spcBef>
                <a:spcPts val="0"/>
              </a:spcBef>
              <a:spcAft>
                <a:spcPts val="0"/>
              </a:spcAft>
              <a:buSzPts val="1800"/>
              <a:buChar char="●"/>
            </a:pPr>
            <a:r>
              <a:rPr lang="en-GB"/>
              <a:t>Can use wildcard character (*) to ignore files matching a pattern</a:t>
            </a:r>
            <a:endParaRPr/>
          </a:p>
        </p:txBody>
      </p:sp>
      <p:pic>
        <p:nvPicPr>
          <p:cNvPr descr="Image result for gnome terminal icon" id="354" name="Google Shape;354;p47"/>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Exercise: Including specific files</a:t>
            </a:r>
            <a:endParaRPr/>
          </a:p>
        </p:txBody>
      </p:sp>
      <p:sp>
        <p:nvSpPr>
          <p:cNvPr id="360" name="Google Shape;360;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GB"/>
              <a:t>How would you ignore all .dat files in your root directory except for </a:t>
            </a:r>
            <a:r>
              <a:rPr lang="en-GB">
                <a:highlight>
                  <a:srgbClr val="F3F3F3"/>
                </a:highlight>
                <a:latin typeface="Roboto Mono"/>
                <a:ea typeface="Roboto Mono"/>
                <a:cs typeface="Roboto Mono"/>
                <a:sym typeface="Roboto Mono"/>
              </a:rPr>
              <a:t>final.dat</a:t>
            </a:r>
            <a:r>
              <a:rPr lang="en-GB"/>
              <a:t>? </a:t>
            </a:r>
            <a:endParaRPr/>
          </a:p>
          <a:p>
            <a:pPr indent="0" lvl="0" marL="0" rtl="0" algn="l">
              <a:spcBef>
                <a:spcPts val="1200"/>
              </a:spcBef>
              <a:spcAft>
                <a:spcPts val="0"/>
              </a:spcAft>
              <a:buClr>
                <a:schemeClr val="dk1"/>
              </a:buClr>
              <a:buSzPts val="1100"/>
              <a:buFont typeface="Arial"/>
              <a:buNone/>
            </a:pPr>
            <a:r>
              <a:rPr i="1" lang="en-GB"/>
              <a:t>Hint: Find out what ! (the exclamation point operator) does.</a:t>
            </a:r>
            <a:endParaRPr i="1"/>
          </a:p>
          <a:p>
            <a:pPr indent="0" lvl="0" marL="0" rtl="0" algn="l">
              <a:spcBef>
                <a:spcPts val="120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 cheatsheet</a:t>
            </a:r>
            <a:endParaRPr/>
          </a:p>
        </p:txBody>
      </p:sp>
      <p:sp>
        <p:nvSpPr>
          <p:cNvPr id="366" name="Google Shape;366;p49"/>
          <p:cNvSpPr txBox="1"/>
          <p:nvPr>
            <p:ph idx="1" type="body"/>
          </p:nvPr>
        </p:nvSpPr>
        <p:spPr>
          <a:xfrm>
            <a:off x="311700" y="1152475"/>
            <a:ext cx="8520600" cy="3953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Mono"/>
              <a:buChar char="●"/>
            </a:pPr>
            <a:r>
              <a:rPr lang="en-GB">
                <a:latin typeface="Roboto Mono"/>
                <a:ea typeface="Roboto Mono"/>
                <a:cs typeface="Roboto Mono"/>
                <a:sym typeface="Roboto Mono"/>
              </a:rPr>
              <a:t>git config </a:t>
            </a:r>
            <a:r>
              <a:rPr lang="en-GB">
                <a:solidFill>
                  <a:srgbClr val="999999"/>
                </a:solidFill>
              </a:rPr>
              <a:t># Change per-repository and per-device settings.</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ssh-keygen</a:t>
            </a:r>
            <a:r>
              <a:rPr lang="en-GB"/>
              <a:t> </a:t>
            </a:r>
            <a:r>
              <a:rPr lang="en-GB">
                <a:solidFill>
                  <a:srgbClr val="999999"/>
                </a:solidFill>
              </a:rPr>
              <a:t># Create new SSH key pair files, needed for each new device.</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init</a:t>
            </a:r>
            <a:r>
              <a:rPr lang="en-GB"/>
              <a:t> </a:t>
            </a:r>
            <a:r>
              <a:rPr lang="en-GB">
                <a:solidFill>
                  <a:srgbClr val="999999"/>
                </a:solidFill>
              </a:rPr>
              <a:t># Initialise the directory into a repository</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add</a:t>
            </a:r>
            <a:r>
              <a:rPr lang="en-GB"/>
              <a:t> </a:t>
            </a:r>
            <a:r>
              <a:rPr lang="en-GB">
                <a:solidFill>
                  <a:srgbClr val="999999"/>
                </a:solidFill>
              </a:rPr>
              <a:t># Adds changes to staging area</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commit -m “message”</a:t>
            </a:r>
            <a:r>
              <a:rPr lang="en-GB"/>
              <a:t> </a:t>
            </a:r>
            <a:r>
              <a:rPr lang="en-GB">
                <a:solidFill>
                  <a:srgbClr val="999999"/>
                </a:solidFill>
              </a:rPr>
              <a:t># Creates a new commit with changes in staging area</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log</a:t>
            </a:r>
            <a:r>
              <a:rPr lang="en-GB"/>
              <a:t> </a:t>
            </a:r>
            <a:r>
              <a:rPr lang="en-GB">
                <a:solidFill>
                  <a:srgbClr val="999999"/>
                </a:solidFill>
              </a:rPr>
              <a:t># Show a log of past commits</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diff</a:t>
            </a:r>
            <a:r>
              <a:rPr lang="en-GB"/>
              <a:t> </a:t>
            </a:r>
            <a:r>
              <a:rPr lang="en-GB">
                <a:solidFill>
                  <a:srgbClr val="999999"/>
                </a:solidFill>
              </a:rPr>
              <a:t># Show difference between commits</a:t>
            </a:r>
            <a:endParaRPr>
              <a:solidFill>
                <a:srgbClr val="999999"/>
              </a:solidFill>
            </a:endParaRPr>
          </a:p>
          <a:p>
            <a:pPr indent="-342900" lvl="0" marL="457200" rtl="0" algn="l">
              <a:spcBef>
                <a:spcPts val="0"/>
              </a:spcBef>
              <a:spcAft>
                <a:spcPts val="0"/>
              </a:spcAft>
              <a:buClr>
                <a:srgbClr val="999999"/>
              </a:buClr>
              <a:buSzPts val="1800"/>
              <a:buChar char="●"/>
            </a:pPr>
            <a:r>
              <a:rPr lang="en-GB">
                <a:solidFill>
                  <a:srgbClr val="434343"/>
                </a:solidFill>
                <a:latin typeface="Roboto Mono"/>
                <a:ea typeface="Roboto Mono"/>
                <a:cs typeface="Roboto Mono"/>
                <a:sym typeface="Roboto Mono"/>
              </a:rPr>
              <a:t>git checkout </a:t>
            </a:r>
            <a:r>
              <a:rPr lang="en-GB">
                <a:solidFill>
                  <a:srgbClr val="999999"/>
                </a:solidFill>
              </a:rPr>
              <a:t># Discard uncommitted changes or restore an older version of a file</a:t>
            </a:r>
            <a:endParaRPr>
              <a:solidFill>
                <a:srgbClr val="999999"/>
              </a:solidFill>
            </a:endParaRPr>
          </a:p>
          <a:p>
            <a:pPr indent="-342900" lvl="0" marL="457200" rtl="0" algn="l">
              <a:spcBef>
                <a:spcPts val="0"/>
              </a:spcBef>
              <a:spcAft>
                <a:spcPts val="0"/>
              </a:spcAft>
              <a:buClr>
                <a:srgbClr val="999999"/>
              </a:buClr>
              <a:buSzPts val="1800"/>
              <a:buChar char="●"/>
            </a:pPr>
            <a:r>
              <a:rPr lang="en-GB">
                <a:solidFill>
                  <a:srgbClr val="434343"/>
                </a:solidFill>
              </a:rPr>
              <a:t>Add a .gitignore file</a:t>
            </a:r>
            <a:r>
              <a:rPr lang="en-GB">
                <a:solidFill>
                  <a:srgbClr val="999999"/>
                </a:solidFill>
              </a:rPr>
              <a:t> to ignore files git doesn’t need to keep track of. </a:t>
            </a:r>
            <a:endParaRPr>
              <a:solidFill>
                <a:srgbClr val="999999"/>
              </a:solidFill>
            </a:endParaRPr>
          </a:p>
        </p:txBody>
      </p:sp>
      <p:pic>
        <p:nvPicPr>
          <p:cNvPr id="367" name="Google Shape;367;p49"/>
          <p:cNvPicPr preferRelativeResize="0"/>
          <p:nvPr/>
        </p:nvPicPr>
        <p:blipFill>
          <a:blip r:embed="rId3">
            <a:alphaModFix/>
          </a:blip>
          <a:stretch>
            <a:fillRect/>
          </a:stretch>
        </p:blipFill>
        <p:spPr>
          <a:xfrm>
            <a:off x="7706899" y="250175"/>
            <a:ext cx="1069075" cy="835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a:t>
            </a:r>
            <a:endParaRPr/>
          </a:p>
        </p:txBody>
      </p:sp>
      <p:sp>
        <p:nvSpPr>
          <p:cNvPr id="373" name="Google Shape;373;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Introduction to Automated Version Control</a:t>
            </a:r>
            <a:endParaRPr/>
          </a:p>
          <a:p>
            <a:pPr indent="-342900" lvl="0" marL="457200" rtl="0" algn="l">
              <a:lnSpc>
                <a:spcPct val="115000"/>
              </a:lnSpc>
              <a:spcBef>
                <a:spcPts val="0"/>
              </a:spcBef>
              <a:spcAft>
                <a:spcPts val="0"/>
              </a:spcAft>
              <a:buSzPts val="1800"/>
              <a:buChar char="●"/>
            </a:pPr>
            <a:r>
              <a:rPr lang="en-GB"/>
              <a:t>Setting up Git</a:t>
            </a:r>
            <a:endParaRPr/>
          </a:p>
          <a:p>
            <a:pPr indent="-342900" lvl="0" marL="457200" rtl="0" algn="l">
              <a:lnSpc>
                <a:spcPct val="115000"/>
              </a:lnSpc>
              <a:spcBef>
                <a:spcPts val="0"/>
              </a:spcBef>
              <a:spcAft>
                <a:spcPts val="0"/>
              </a:spcAft>
              <a:buSzPts val="1800"/>
              <a:buChar char="●"/>
            </a:pPr>
            <a:r>
              <a:rPr lang="en-GB"/>
              <a:t>Creating a Repository</a:t>
            </a:r>
            <a:endParaRPr/>
          </a:p>
          <a:p>
            <a:pPr indent="-342900" lvl="0" marL="457200" rtl="0" algn="l">
              <a:lnSpc>
                <a:spcPct val="115000"/>
              </a:lnSpc>
              <a:spcBef>
                <a:spcPts val="0"/>
              </a:spcBef>
              <a:spcAft>
                <a:spcPts val="0"/>
              </a:spcAft>
              <a:buSzPts val="1800"/>
              <a:buChar char="●"/>
            </a:pPr>
            <a:r>
              <a:rPr lang="en-GB"/>
              <a:t>Tracking Changes</a:t>
            </a:r>
            <a:endParaRPr/>
          </a:p>
          <a:p>
            <a:pPr indent="-342900" lvl="0" marL="457200" rtl="0" algn="l">
              <a:lnSpc>
                <a:spcPct val="115000"/>
              </a:lnSpc>
              <a:spcBef>
                <a:spcPts val="0"/>
              </a:spcBef>
              <a:spcAft>
                <a:spcPts val="0"/>
              </a:spcAft>
              <a:buSzPts val="1800"/>
              <a:buChar char="●"/>
            </a:pPr>
            <a:r>
              <a:rPr lang="en-GB"/>
              <a:t>Exploring History</a:t>
            </a:r>
            <a:endParaRPr/>
          </a:p>
          <a:p>
            <a:pPr indent="-342900" lvl="0" marL="457200" rtl="0" algn="l">
              <a:lnSpc>
                <a:spcPct val="115000"/>
              </a:lnSpc>
              <a:spcBef>
                <a:spcPts val="0"/>
              </a:spcBef>
              <a:spcAft>
                <a:spcPts val="0"/>
              </a:spcAft>
              <a:buSzPts val="1800"/>
              <a:buChar char="●"/>
            </a:pPr>
            <a:r>
              <a:rPr lang="en-GB"/>
              <a:t>Ignoring Things</a:t>
            </a:r>
            <a:endParaRPr/>
          </a:p>
          <a:p>
            <a:pPr indent="-342900" lvl="0" marL="457200" rtl="0" algn="l">
              <a:lnSpc>
                <a:spcPct val="115000"/>
              </a:lnSpc>
              <a:spcBef>
                <a:spcPts val="0"/>
              </a:spcBef>
              <a:spcAft>
                <a:spcPts val="0"/>
              </a:spcAft>
              <a:buSzPts val="1800"/>
              <a:buChar char="●"/>
            </a:pPr>
            <a:r>
              <a:rPr b="1" lang="en-GB"/>
              <a:t>Remotes in GitHub</a:t>
            </a:r>
            <a:endParaRPr b="1"/>
          </a:p>
          <a:p>
            <a:pPr indent="-342900" lvl="0" marL="457200" rtl="0" algn="l">
              <a:lnSpc>
                <a:spcPct val="115000"/>
              </a:lnSpc>
              <a:spcBef>
                <a:spcPts val="0"/>
              </a:spcBef>
              <a:spcAft>
                <a:spcPts val="0"/>
              </a:spcAft>
              <a:buSzPts val="1800"/>
              <a:buChar char="●"/>
            </a:pPr>
            <a:r>
              <a:rPr lang="en-GB"/>
              <a:t>Collaboration</a:t>
            </a:r>
            <a:endParaRPr/>
          </a:p>
          <a:p>
            <a:pPr indent="-342900" lvl="0" marL="457200" rtl="0" algn="l">
              <a:lnSpc>
                <a:spcPct val="115000"/>
              </a:lnSpc>
              <a:spcBef>
                <a:spcPts val="0"/>
              </a:spcBef>
              <a:spcAft>
                <a:spcPts val="0"/>
              </a:spcAft>
              <a:buSzPts val="1800"/>
              <a:buChar char="●"/>
            </a:pPr>
            <a:r>
              <a:rPr lang="en-GB"/>
              <a:t>Conflicts</a:t>
            </a:r>
            <a:endParaRPr/>
          </a:p>
          <a:p>
            <a:pPr indent="-342900" lvl="0" marL="457200" rtl="0" algn="l">
              <a:lnSpc>
                <a:spcPct val="115000"/>
              </a:lnSpc>
              <a:spcBef>
                <a:spcPts val="0"/>
              </a:spcBef>
              <a:spcAft>
                <a:spcPts val="0"/>
              </a:spcAft>
              <a:buSzPts val="1800"/>
              <a:buChar char="●"/>
            </a:pPr>
            <a:r>
              <a:rPr lang="en-GB"/>
              <a:t>Open Research, Licensing, Citation and Other Hosting Options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Creating a repository on GitHub</a:t>
            </a:r>
            <a:endParaRPr/>
          </a:p>
        </p:txBody>
      </p:sp>
      <p:sp>
        <p:nvSpPr>
          <p:cNvPr id="379" name="Google Shape;379;p51"/>
          <p:cNvSpPr txBox="1"/>
          <p:nvPr>
            <p:ph idx="1" type="body"/>
          </p:nvPr>
        </p:nvSpPr>
        <p:spPr>
          <a:xfrm>
            <a:off x="311700" y="1152475"/>
            <a:ext cx="357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Equivalent of running this on GitHub’s server:</a:t>
            </a:r>
            <a:endParaRPr/>
          </a:p>
          <a:p>
            <a:pPr indent="0" lvl="0" marL="457200" rtl="0" algn="l">
              <a:spcBef>
                <a:spcPts val="1600"/>
              </a:spcBef>
              <a:spcAft>
                <a:spcPts val="0"/>
              </a:spcAft>
              <a:buNone/>
            </a:pPr>
            <a:r>
              <a:rPr lang="en-GB">
                <a:latin typeface="Roboto Mono"/>
                <a:ea typeface="Roboto Mono"/>
                <a:cs typeface="Roboto Mono"/>
                <a:sym typeface="Roboto Mono"/>
              </a:rPr>
              <a:t>$ mkdir recipes</a:t>
            </a:r>
            <a:br>
              <a:rPr lang="en-GB">
                <a:latin typeface="Roboto Mono"/>
                <a:ea typeface="Roboto Mono"/>
                <a:cs typeface="Roboto Mono"/>
                <a:sym typeface="Roboto Mono"/>
              </a:rPr>
            </a:br>
            <a:r>
              <a:rPr lang="en-GB">
                <a:latin typeface="Roboto Mono"/>
                <a:ea typeface="Roboto Mono"/>
                <a:cs typeface="Roboto Mono"/>
                <a:sym typeface="Roboto Mono"/>
              </a:rPr>
              <a:t>$ cd recipes</a:t>
            </a:r>
            <a:br>
              <a:rPr lang="en-GB">
                <a:latin typeface="Roboto Mono"/>
                <a:ea typeface="Roboto Mono"/>
                <a:cs typeface="Roboto Mono"/>
                <a:sym typeface="Roboto Mono"/>
              </a:rPr>
            </a:br>
            <a:r>
              <a:rPr lang="en-GB">
                <a:latin typeface="Roboto Mono"/>
                <a:ea typeface="Roboto Mono"/>
                <a:cs typeface="Roboto Mono"/>
                <a:sym typeface="Roboto Mono"/>
              </a:rPr>
              <a:t>$ git init</a:t>
            </a:r>
            <a:endParaRPr>
              <a:latin typeface="Roboto Mono"/>
              <a:ea typeface="Roboto Mono"/>
              <a:cs typeface="Roboto Mono"/>
              <a:sym typeface="Roboto Mono"/>
            </a:endParaRPr>
          </a:p>
          <a:p>
            <a:pPr indent="0" lvl="0" marL="457200" rtl="0" algn="l">
              <a:spcBef>
                <a:spcPts val="1600"/>
              </a:spcBef>
              <a:spcAft>
                <a:spcPts val="1600"/>
              </a:spcAft>
              <a:buNone/>
            </a:pPr>
            <a:r>
              <a:t/>
            </a:r>
            <a:endParaRPr/>
          </a:p>
        </p:txBody>
      </p:sp>
      <p:pic>
        <p:nvPicPr>
          <p:cNvPr id="380" name="Google Shape;380;p51"/>
          <p:cNvPicPr preferRelativeResize="0"/>
          <p:nvPr/>
        </p:nvPicPr>
        <p:blipFill>
          <a:blip r:embed="rId3">
            <a:alphaModFix/>
          </a:blip>
          <a:stretch>
            <a:fillRect/>
          </a:stretch>
        </p:blipFill>
        <p:spPr>
          <a:xfrm>
            <a:off x="5010550" y="1074725"/>
            <a:ext cx="3577182"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a:t>
            </a:r>
            <a:r>
              <a:rPr lang="en-GB"/>
              <a:t>: </a:t>
            </a:r>
            <a:r>
              <a:rPr i="1" lang="en-GB"/>
              <a:t>M</a:t>
            </a:r>
            <a:r>
              <a:rPr i="1" lang="en-GB"/>
              <a:t>ake a copy of file</a:t>
            </a:r>
            <a:endParaRPr/>
          </a:p>
        </p:txBody>
      </p:sp>
      <p:pic>
        <p:nvPicPr>
          <p:cNvPr id="80" name="Google Shape;80;p16"/>
          <p:cNvPicPr preferRelativeResize="0"/>
          <p:nvPr/>
        </p:nvPicPr>
        <p:blipFill>
          <a:blip r:embed="rId3">
            <a:alphaModFix/>
          </a:blip>
          <a:stretch>
            <a:fillRect/>
          </a:stretch>
        </p:blipFill>
        <p:spPr>
          <a:xfrm>
            <a:off x="4944225" y="1066525"/>
            <a:ext cx="2946500" cy="3928676"/>
          </a:xfrm>
          <a:prstGeom prst="rect">
            <a:avLst/>
          </a:prstGeom>
          <a:noFill/>
          <a:ln>
            <a:noFill/>
          </a:ln>
        </p:spPr>
      </p:pic>
      <p:sp>
        <p:nvSpPr>
          <p:cNvPr id="81" name="Google Shape;81;p16"/>
          <p:cNvSpPr txBox="1"/>
          <p:nvPr>
            <p:ph idx="1" type="body"/>
          </p:nvPr>
        </p:nvSpPr>
        <p:spPr>
          <a:xfrm>
            <a:off x="311700" y="1152475"/>
            <a:ext cx="4362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As we work on our project, we need to keep track of changes</a:t>
            </a:r>
            <a:endParaRPr/>
          </a:p>
          <a:p>
            <a:pPr indent="-342900" lvl="0" marL="457200" rtl="0" algn="l">
              <a:spcBef>
                <a:spcPts val="0"/>
              </a:spcBef>
              <a:spcAft>
                <a:spcPts val="0"/>
              </a:spcAft>
              <a:buSzPts val="1800"/>
              <a:buChar char="●"/>
            </a:pPr>
            <a:r>
              <a:rPr lang="en-GB"/>
              <a:t>One approach: Make a copy of your code, name it something else </a:t>
            </a:r>
            <a:br>
              <a:rPr lang="en-GB"/>
            </a:br>
            <a:r>
              <a:rPr lang="en-GB"/>
              <a:t>(e.g. </a:t>
            </a:r>
            <a:r>
              <a:rPr lang="en-GB">
                <a:latin typeface="Roboto Mono"/>
                <a:ea typeface="Roboto Mono"/>
                <a:cs typeface="Roboto Mono"/>
                <a:sym typeface="Roboto Mono"/>
              </a:rPr>
              <a:t>script_edited.py</a:t>
            </a:r>
            <a:r>
              <a:rPr lang="en-GB"/>
              <a:t>, </a:t>
            </a:r>
            <a:br>
              <a:rPr lang="en-GB"/>
            </a:br>
            <a:r>
              <a:rPr lang="en-GB">
                <a:latin typeface="Roboto Mono"/>
                <a:ea typeface="Roboto Mono"/>
                <a:cs typeface="Roboto Mono"/>
                <a:sym typeface="Roboto Mono"/>
              </a:rPr>
              <a:t>script_noels_changes.py</a:t>
            </a:r>
            <a:r>
              <a:rPr lang="en-GB"/>
              <a:t>)</a:t>
            </a:r>
            <a:br>
              <a:rPr lang="en-GB"/>
            </a:br>
            <a:endParaRPr/>
          </a:p>
          <a:p>
            <a:pPr indent="-342900" lvl="0" marL="457200" rtl="0" algn="l">
              <a:spcBef>
                <a:spcPts val="0"/>
              </a:spcBef>
              <a:spcAft>
                <a:spcPts val="0"/>
              </a:spcAft>
              <a:buSzPts val="1800"/>
              <a:buChar char="●"/>
            </a:pPr>
            <a:r>
              <a:rPr lang="en-GB"/>
              <a:t>It can work for smaller scripts, but…</a:t>
            </a:r>
            <a:endParaRPr/>
          </a:p>
          <a:p>
            <a:pPr indent="-317500" lvl="1" marL="914400" rtl="0" algn="l">
              <a:spcBef>
                <a:spcPts val="0"/>
              </a:spcBef>
              <a:spcAft>
                <a:spcPts val="0"/>
              </a:spcAft>
              <a:buSzPts val="1400"/>
              <a:buChar char="○"/>
            </a:pPr>
            <a:r>
              <a:rPr lang="en-GB"/>
              <a:t>Naming can become inconsistent.</a:t>
            </a:r>
            <a:endParaRPr/>
          </a:p>
          <a:p>
            <a:pPr indent="-317500" lvl="1" marL="914400" rtl="0" algn="l">
              <a:spcBef>
                <a:spcPts val="0"/>
              </a:spcBef>
              <a:spcAft>
                <a:spcPts val="0"/>
              </a:spcAft>
              <a:buSzPts val="1400"/>
              <a:buChar char="○"/>
            </a:pPr>
            <a:r>
              <a:rPr lang="en-GB"/>
              <a:t>You may forget which is the newest.</a:t>
            </a:r>
            <a:endParaRPr/>
          </a:p>
          <a:p>
            <a:pPr indent="-317500" lvl="1" marL="914400" rtl="0" algn="l">
              <a:spcBef>
                <a:spcPts val="0"/>
              </a:spcBef>
              <a:spcAft>
                <a:spcPts val="0"/>
              </a:spcAft>
              <a:buSzPts val="1400"/>
              <a:buChar char="○"/>
            </a:pPr>
            <a:r>
              <a:rPr lang="en-GB"/>
              <a:t>Folder and files gets messy.</a:t>
            </a:r>
            <a:endParaRPr/>
          </a:p>
          <a:p>
            <a:pPr indent="-317500" lvl="1" marL="914400" rtl="0" algn="l">
              <a:spcBef>
                <a:spcPts val="0"/>
              </a:spcBef>
              <a:spcAft>
                <a:spcPts val="0"/>
              </a:spcAft>
              <a:buSzPts val="1400"/>
              <a:buChar char="○"/>
            </a:pPr>
            <a:r>
              <a:rPr lang="en-GB"/>
              <a:t>Unworkable for larger set of files.</a:t>
            </a:r>
            <a:endParaRPr/>
          </a:p>
          <a:p>
            <a:pPr indent="-317500" lvl="1" marL="914400" rtl="0" algn="l">
              <a:spcBef>
                <a:spcPts val="0"/>
              </a:spcBef>
              <a:spcAft>
                <a:spcPts val="0"/>
              </a:spcAft>
              <a:buSzPts val="1400"/>
              <a:buChar char="○"/>
            </a:pPr>
            <a:r>
              <a:rPr lang="en-GB"/>
              <a:t>Makes collaboration hard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repository</a:t>
            </a:r>
            <a:endParaRPr/>
          </a:p>
        </p:txBody>
      </p:sp>
      <p:pic>
        <p:nvPicPr>
          <p:cNvPr id="386" name="Google Shape;386;p52"/>
          <p:cNvPicPr preferRelativeResize="0"/>
          <p:nvPr/>
        </p:nvPicPr>
        <p:blipFill>
          <a:blip r:embed="rId3">
            <a:alphaModFix/>
          </a:blip>
          <a:stretch>
            <a:fillRect/>
          </a:stretch>
        </p:blipFill>
        <p:spPr>
          <a:xfrm>
            <a:off x="2358925" y="1252775"/>
            <a:ext cx="4966451" cy="1740650"/>
          </a:xfrm>
          <a:prstGeom prst="rect">
            <a:avLst/>
          </a:prstGeom>
          <a:noFill/>
          <a:ln>
            <a:noFill/>
          </a:ln>
        </p:spPr>
      </p:pic>
      <p:pic>
        <p:nvPicPr>
          <p:cNvPr id="387" name="Google Shape;387;p52"/>
          <p:cNvPicPr preferRelativeResize="0"/>
          <p:nvPr/>
        </p:nvPicPr>
        <p:blipFill>
          <a:blip r:embed="rId4">
            <a:alphaModFix/>
          </a:blip>
          <a:stretch>
            <a:fillRect/>
          </a:stretch>
        </p:blipFill>
        <p:spPr>
          <a:xfrm>
            <a:off x="2435125" y="973325"/>
            <a:ext cx="4902825" cy="401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Connect with a remote repository</a:t>
            </a:r>
            <a:endParaRPr/>
          </a:p>
        </p:txBody>
      </p:sp>
      <p:sp>
        <p:nvSpPr>
          <p:cNvPr id="393" name="Google Shape;393;p53"/>
          <p:cNvSpPr txBox="1"/>
          <p:nvPr/>
        </p:nvSpPr>
        <p:spPr>
          <a:xfrm>
            <a:off x="108000" y="1939475"/>
            <a:ext cx="9036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400">
                <a:latin typeface="Roboto Mono"/>
                <a:ea typeface="Roboto Mono"/>
                <a:cs typeface="Roboto Mono"/>
                <a:sym typeface="Roboto Mono"/>
              </a:rPr>
              <a:t>$ git </a:t>
            </a:r>
            <a:r>
              <a:rPr i="1" lang="en-GB" sz="3400">
                <a:solidFill>
                  <a:srgbClr val="1155CC"/>
                </a:solidFill>
                <a:latin typeface="Roboto Mono"/>
                <a:ea typeface="Roboto Mono"/>
                <a:cs typeface="Roboto Mono"/>
                <a:sym typeface="Roboto Mono"/>
              </a:rPr>
              <a:t>remote </a:t>
            </a:r>
            <a:r>
              <a:rPr i="1" lang="en-GB" sz="3400">
                <a:solidFill>
                  <a:schemeClr val="dk1"/>
                </a:solidFill>
                <a:latin typeface="Roboto Mono"/>
                <a:ea typeface="Roboto Mono"/>
                <a:cs typeface="Roboto Mono"/>
                <a:sym typeface="Roboto Mono"/>
              </a:rPr>
              <a:t>add </a:t>
            </a:r>
            <a:r>
              <a:rPr i="1" lang="en-GB" sz="3400">
                <a:solidFill>
                  <a:srgbClr val="980000"/>
                </a:solidFill>
                <a:latin typeface="Roboto Mono"/>
                <a:ea typeface="Roboto Mono"/>
                <a:cs typeface="Roboto Mono"/>
                <a:sym typeface="Roboto Mono"/>
              </a:rPr>
              <a:t>[name]</a:t>
            </a:r>
            <a:r>
              <a:rPr i="1" lang="en-GB" sz="3400">
                <a:solidFill>
                  <a:schemeClr val="dk1"/>
                </a:solidFill>
                <a:latin typeface="Roboto Mono"/>
                <a:ea typeface="Roboto Mono"/>
                <a:cs typeface="Roboto Mono"/>
                <a:sym typeface="Roboto Mono"/>
              </a:rPr>
              <a:t> </a:t>
            </a:r>
            <a:r>
              <a:rPr i="1" lang="en-GB" sz="3400">
                <a:solidFill>
                  <a:srgbClr val="274E13"/>
                </a:solidFill>
                <a:latin typeface="Roboto Mono"/>
                <a:ea typeface="Roboto Mono"/>
                <a:cs typeface="Roboto Mono"/>
                <a:sym typeface="Roboto Mono"/>
              </a:rPr>
              <a:t>[url]</a:t>
            </a:r>
            <a:endParaRPr sz="3400">
              <a:solidFill>
                <a:srgbClr val="274E13"/>
              </a:solidFill>
              <a:latin typeface="Roboto Mono"/>
              <a:ea typeface="Roboto Mono"/>
              <a:cs typeface="Roboto Mono"/>
              <a:sym typeface="Roboto Mono"/>
            </a:endParaRPr>
          </a:p>
        </p:txBody>
      </p:sp>
      <p:sp>
        <p:nvSpPr>
          <p:cNvPr id="394" name="Google Shape;394;p53"/>
          <p:cNvSpPr txBox="1"/>
          <p:nvPr>
            <p:ph idx="1" type="body"/>
          </p:nvPr>
        </p:nvSpPr>
        <p:spPr>
          <a:xfrm>
            <a:off x="6900" y="3637550"/>
            <a:ext cx="8520600" cy="1826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GB" sz="1400"/>
              <a:t>The name is a local label you can use to refer to the remote repository. “</a:t>
            </a:r>
            <a:r>
              <a:rPr lang="en-GB" sz="1400"/>
              <a:t>o</a:t>
            </a:r>
            <a:r>
              <a:rPr lang="en-GB" sz="1400"/>
              <a:t>rigin” is commonly used by convention. </a:t>
            </a:r>
            <a:endParaRPr sz="1400"/>
          </a:p>
          <a:p>
            <a:pPr indent="0" lvl="0" marL="457200" rtl="0" algn="l">
              <a:spcBef>
                <a:spcPts val="1600"/>
              </a:spcBef>
              <a:spcAft>
                <a:spcPts val="1600"/>
              </a:spcAft>
              <a:buNone/>
            </a:pPr>
            <a:r>
              <a:rPr lang="en-GB" sz="1400"/>
              <a:t>You can also have multiple remotes. This is useful to look into when you are working with a larger project.</a:t>
            </a:r>
            <a:endParaRPr sz="1400"/>
          </a:p>
        </p:txBody>
      </p:sp>
      <p:pic>
        <p:nvPicPr>
          <p:cNvPr descr="Image result for gnome terminal icon" id="395" name="Google Shape;395;p53"/>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Effect of </a:t>
            </a:r>
            <a:r>
              <a:rPr lang="en-GB">
                <a:latin typeface="Roboto Mono"/>
                <a:ea typeface="Roboto Mono"/>
                <a:cs typeface="Roboto Mono"/>
                <a:sym typeface="Roboto Mono"/>
              </a:rPr>
              <a:t>git push</a:t>
            </a:r>
            <a:endParaRPr>
              <a:latin typeface="Roboto Mono"/>
              <a:ea typeface="Roboto Mono"/>
              <a:cs typeface="Roboto Mono"/>
              <a:sym typeface="Roboto Mono"/>
            </a:endParaRPr>
          </a:p>
        </p:txBody>
      </p:sp>
      <p:pic>
        <p:nvPicPr>
          <p:cNvPr id="401" name="Google Shape;401;p54"/>
          <p:cNvPicPr preferRelativeResize="0"/>
          <p:nvPr/>
        </p:nvPicPr>
        <p:blipFill>
          <a:blip r:embed="rId3">
            <a:alphaModFix/>
          </a:blip>
          <a:stretch>
            <a:fillRect/>
          </a:stretch>
        </p:blipFill>
        <p:spPr>
          <a:xfrm>
            <a:off x="1768037" y="1124775"/>
            <a:ext cx="4902825" cy="4018725"/>
          </a:xfrm>
          <a:prstGeom prst="rect">
            <a:avLst/>
          </a:prstGeom>
          <a:noFill/>
          <a:ln>
            <a:noFill/>
          </a:ln>
        </p:spPr>
      </p:pic>
      <p:pic>
        <p:nvPicPr>
          <p:cNvPr id="402" name="Google Shape;402;p54"/>
          <p:cNvPicPr preferRelativeResize="0"/>
          <p:nvPr/>
        </p:nvPicPr>
        <p:blipFill>
          <a:blip r:embed="rId4">
            <a:alphaModFix/>
          </a:blip>
          <a:stretch>
            <a:fillRect/>
          </a:stretch>
        </p:blipFill>
        <p:spPr>
          <a:xfrm>
            <a:off x="1384700" y="1441075"/>
            <a:ext cx="5472249" cy="355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1"/>
                                        </p:tgtEl>
                                      </p:cBhvr>
                                    </p:animEffect>
                                    <p:set>
                                      <p:cBhvr>
                                        <p:cTn dur="1" fill="hold">
                                          <p:stCondLst>
                                            <p:cond delay="1000"/>
                                          </p:stCondLst>
                                        </p:cTn>
                                        <p:tgtEl>
                                          <p:spTgt spid="40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Push changes to </a:t>
            </a:r>
            <a:r>
              <a:rPr lang="en-GB"/>
              <a:t>a remote repository</a:t>
            </a:r>
            <a:endParaRPr/>
          </a:p>
        </p:txBody>
      </p:sp>
      <p:sp>
        <p:nvSpPr>
          <p:cNvPr id="408" name="Google Shape;408;p55"/>
          <p:cNvSpPr txBox="1"/>
          <p:nvPr/>
        </p:nvSpPr>
        <p:spPr>
          <a:xfrm>
            <a:off x="27000" y="2048550"/>
            <a:ext cx="909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000">
                <a:latin typeface="Roboto Mono"/>
                <a:ea typeface="Roboto Mono"/>
                <a:cs typeface="Roboto Mono"/>
                <a:sym typeface="Roboto Mono"/>
              </a:rPr>
              <a:t>$ git </a:t>
            </a:r>
            <a:r>
              <a:rPr i="1" lang="en-GB" sz="3000">
                <a:solidFill>
                  <a:srgbClr val="1155CC"/>
                </a:solidFill>
                <a:latin typeface="Roboto Mono"/>
                <a:ea typeface="Roboto Mono"/>
                <a:cs typeface="Roboto Mono"/>
                <a:sym typeface="Roboto Mono"/>
              </a:rPr>
              <a:t>push </a:t>
            </a:r>
            <a:r>
              <a:rPr i="1" lang="en-GB" sz="3000">
                <a:solidFill>
                  <a:srgbClr val="980000"/>
                </a:solidFill>
                <a:latin typeface="Roboto Mono"/>
                <a:ea typeface="Roboto Mono"/>
                <a:cs typeface="Roboto Mono"/>
                <a:sym typeface="Roboto Mono"/>
              </a:rPr>
              <a:t>[remote name]</a:t>
            </a:r>
            <a:r>
              <a:rPr i="1" lang="en-GB" sz="3000">
                <a:solidFill>
                  <a:schemeClr val="dk1"/>
                </a:solidFill>
                <a:latin typeface="Roboto Mono"/>
                <a:ea typeface="Roboto Mono"/>
                <a:cs typeface="Roboto Mono"/>
                <a:sym typeface="Roboto Mono"/>
              </a:rPr>
              <a:t> </a:t>
            </a:r>
            <a:r>
              <a:rPr i="1" lang="en-GB" sz="3000">
                <a:solidFill>
                  <a:srgbClr val="274E13"/>
                </a:solidFill>
                <a:latin typeface="Roboto Mono"/>
                <a:ea typeface="Roboto Mono"/>
                <a:cs typeface="Roboto Mono"/>
                <a:sym typeface="Roboto Mono"/>
              </a:rPr>
              <a:t>main</a:t>
            </a:r>
            <a:endParaRPr sz="3000">
              <a:solidFill>
                <a:srgbClr val="274E13"/>
              </a:solidFill>
              <a:latin typeface="Roboto Mono"/>
              <a:ea typeface="Roboto Mono"/>
              <a:cs typeface="Roboto Mono"/>
              <a:sym typeface="Roboto Mono"/>
            </a:endParaRPr>
          </a:p>
        </p:txBody>
      </p:sp>
      <p:sp>
        <p:nvSpPr>
          <p:cNvPr id="409" name="Google Shape;409;p55"/>
          <p:cNvSpPr txBox="1"/>
          <p:nvPr>
            <p:ph idx="1" type="body"/>
          </p:nvPr>
        </p:nvSpPr>
        <p:spPr>
          <a:xfrm>
            <a:off x="311700" y="3795300"/>
            <a:ext cx="8520600" cy="122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Add the </a:t>
            </a:r>
            <a:r>
              <a:rPr lang="en-GB">
                <a:latin typeface="Roboto Mono"/>
                <a:ea typeface="Roboto Mono"/>
                <a:cs typeface="Roboto Mono"/>
                <a:sym typeface="Roboto Mono"/>
              </a:rPr>
              <a:t>-u</a:t>
            </a:r>
            <a:r>
              <a:rPr lang="en-GB"/>
              <a:t> option (e.g. </a:t>
            </a:r>
            <a:r>
              <a:rPr lang="en-GB">
                <a:latin typeface="Roboto Mono"/>
                <a:ea typeface="Roboto Mono"/>
                <a:cs typeface="Roboto Mono"/>
                <a:sym typeface="Roboto Mono"/>
              </a:rPr>
              <a:t>git push -u origin main</a:t>
            </a:r>
            <a:r>
              <a:rPr lang="en-GB"/>
              <a:t>) to associate the current branch with a remote branch, so you can use </a:t>
            </a:r>
            <a:r>
              <a:rPr lang="en-GB">
                <a:latin typeface="Roboto Mono"/>
                <a:ea typeface="Roboto Mono"/>
                <a:cs typeface="Roboto Mono"/>
                <a:sym typeface="Roboto Mono"/>
              </a:rPr>
              <a:t>git pull</a:t>
            </a:r>
            <a:r>
              <a:rPr lang="en-GB"/>
              <a:t> without specifying any arguments. This only needs to be done once.</a:t>
            </a:r>
            <a:endParaRPr/>
          </a:p>
        </p:txBody>
      </p:sp>
      <p:pic>
        <p:nvPicPr>
          <p:cNvPr descr="Image result for gnome terminal icon" id="410" name="Google Shape;410;p55"/>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Pull </a:t>
            </a:r>
            <a:r>
              <a:rPr lang="en-GB"/>
              <a:t>changes from a remote repository</a:t>
            </a:r>
            <a:endParaRPr/>
          </a:p>
        </p:txBody>
      </p:sp>
      <p:sp>
        <p:nvSpPr>
          <p:cNvPr id="416" name="Google Shape;416;p56"/>
          <p:cNvSpPr txBox="1"/>
          <p:nvPr/>
        </p:nvSpPr>
        <p:spPr>
          <a:xfrm>
            <a:off x="108000" y="2244275"/>
            <a:ext cx="9036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Roboto Mono"/>
                <a:ea typeface="Roboto Mono"/>
                <a:cs typeface="Roboto Mono"/>
                <a:sym typeface="Roboto Mono"/>
              </a:rPr>
              <a:t>$ git </a:t>
            </a:r>
            <a:r>
              <a:rPr i="1" lang="en-GB" sz="2200">
                <a:solidFill>
                  <a:srgbClr val="1155CC"/>
                </a:solidFill>
                <a:latin typeface="Roboto Mono"/>
                <a:ea typeface="Roboto Mono"/>
                <a:cs typeface="Roboto Mono"/>
                <a:sym typeface="Roboto Mono"/>
              </a:rPr>
              <a:t>pull </a:t>
            </a:r>
            <a:r>
              <a:rPr i="1" lang="en-GB" sz="2200">
                <a:solidFill>
                  <a:srgbClr val="980000"/>
                </a:solidFill>
                <a:latin typeface="Roboto Mono"/>
                <a:ea typeface="Roboto Mono"/>
                <a:cs typeface="Roboto Mono"/>
                <a:sym typeface="Roboto Mono"/>
              </a:rPr>
              <a:t>[remote name]</a:t>
            </a:r>
            <a:r>
              <a:rPr i="1" lang="en-GB" sz="2200">
                <a:solidFill>
                  <a:schemeClr val="dk1"/>
                </a:solidFill>
                <a:latin typeface="Roboto Mono"/>
                <a:ea typeface="Roboto Mono"/>
                <a:cs typeface="Roboto Mono"/>
                <a:sym typeface="Roboto Mono"/>
              </a:rPr>
              <a:t> </a:t>
            </a:r>
            <a:r>
              <a:rPr i="1" lang="en-GB" sz="2200">
                <a:solidFill>
                  <a:srgbClr val="274E13"/>
                </a:solidFill>
                <a:latin typeface="Roboto Mono"/>
                <a:ea typeface="Roboto Mono"/>
                <a:cs typeface="Roboto Mono"/>
                <a:sym typeface="Roboto Mono"/>
              </a:rPr>
              <a:t>main</a:t>
            </a:r>
            <a:endParaRPr sz="2200">
              <a:solidFill>
                <a:srgbClr val="274E13"/>
              </a:solidFill>
              <a:latin typeface="Roboto Mono"/>
              <a:ea typeface="Roboto Mono"/>
              <a:cs typeface="Roboto Mono"/>
              <a:sym typeface="Roboto Mono"/>
            </a:endParaRPr>
          </a:p>
        </p:txBody>
      </p:sp>
      <p:pic>
        <p:nvPicPr>
          <p:cNvPr descr="Image result for gnome terminal icon" id="417" name="Google Shape;417;p56"/>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Exercise: </a:t>
            </a:r>
            <a:r>
              <a:rPr lang="en-GB">
                <a:latin typeface="Roboto Mono"/>
                <a:ea typeface="Roboto Mono"/>
                <a:cs typeface="Roboto Mono"/>
                <a:sym typeface="Roboto Mono"/>
              </a:rPr>
              <a:t>git push</a:t>
            </a:r>
            <a:r>
              <a:rPr lang="en-GB"/>
              <a:t> vs </a:t>
            </a:r>
            <a:r>
              <a:rPr lang="en-GB">
                <a:latin typeface="Roboto Mono"/>
                <a:ea typeface="Roboto Mono"/>
                <a:cs typeface="Roboto Mono"/>
                <a:sym typeface="Roboto Mono"/>
              </a:rPr>
              <a:t>git commit</a:t>
            </a:r>
            <a:endParaRPr>
              <a:latin typeface="Roboto Mono"/>
              <a:ea typeface="Roboto Mono"/>
              <a:cs typeface="Roboto Mono"/>
              <a:sym typeface="Roboto Mono"/>
            </a:endParaRPr>
          </a:p>
        </p:txBody>
      </p:sp>
      <p:sp>
        <p:nvSpPr>
          <p:cNvPr id="423" name="Google Shape;423;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GB"/>
              <a:t>In this episode, we introduced the “git push” command. How is “git push” different from “git commit”?</a:t>
            </a:r>
            <a:endParaRPr/>
          </a:p>
          <a:p>
            <a:pPr indent="-342900" lvl="0" marL="457200" rtl="0" algn="l">
              <a:spcBef>
                <a:spcPts val="1200"/>
              </a:spcBef>
              <a:spcAft>
                <a:spcPts val="0"/>
              </a:spcAft>
              <a:buSzPts val="1800"/>
              <a:buAutoNum type="arabicPeriod"/>
            </a:pPr>
            <a:r>
              <a:rPr lang="en-GB"/>
              <a:t>git push records staged changes into your local repository and synchronises all your changes with a remote repository. git commit only does the first part.</a:t>
            </a:r>
            <a:endParaRPr/>
          </a:p>
          <a:p>
            <a:pPr indent="-342900" lvl="0" marL="457200" rtl="0" algn="l">
              <a:spcBef>
                <a:spcPts val="0"/>
              </a:spcBef>
              <a:spcAft>
                <a:spcPts val="0"/>
              </a:spcAft>
              <a:buSzPts val="1800"/>
              <a:buAutoNum type="arabicPeriod"/>
            </a:pPr>
            <a:r>
              <a:rPr lang="en-GB"/>
              <a:t>g</a:t>
            </a:r>
            <a:r>
              <a:rPr lang="en-GB"/>
              <a:t>it push synchronises all your changes with a remote repository. git commit records staged changes into your local repository.</a:t>
            </a:r>
            <a:endParaRPr/>
          </a:p>
          <a:p>
            <a:pPr indent="-342900" lvl="0" marL="457200" rtl="0" algn="l">
              <a:spcBef>
                <a:spcPts val="0"/>
              </a:spcBef>
              <a:spcAft>
                <a:spcPts val="0"/>
              </a:spcAft>
              <a:buSzPts val="1800"/>
              <a:buAutoNum type="arabicPeriod"/>
            </a:pPr>
            <a:r>
              <a:rPr lang="en-GB"/>
              <a:t>g</a:t>
            </a:r>
            <a:r>
              <a:rPr lang="en-GB"/>
              <a:t>it push records staged changes into your local repository. git commit synchronises all your changes with a remote repository.</a:t>
            </a:r>
            <a:endParaRPr/>
          </a:p>
          <a:p>
            <a:pPr indent="-342900" lvl="0" marL="457200" rtl="0" algn="l">
              <a:spcBef>
                <a:spcPts val="0"/>
              </a:spcBef>
              <a:spcAft>
                <a:spcPts val="0"/>
              </a:spcAft>
              <a:buSzPts val="1800"/>
              <a:buAutoNum type="arabicPeriod"/>
            </a:pPr>
            <a:r>
              <a:rPr lang="en-GB"/>
              <a:t>g</a:t>
            </a:r>
            <a:r>
              <a:rPr lang="en-GB"/>
              <a:t>it push only records changes into your local repository. git commit does that and synchronises all your changes with a remote repository.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 cheatsheet</a:t>
            </a:r>
            <a:endParaRPr/>
          </a:p>
        </p:txBody>
      </p:sp>
      <p:sp>
        <p:nvSpPr>
          <p:cNvPr id="429" name="Google Shape;429;p58"/>
          <p:cNvSpPr txBox="1"/>
          <p:nvPr>
            <p:ph idx="1" type="body"/>
          </p:nvPr>
        </p:nvSpPr>
        <p:spPr>
          <a:xfrm>
            <a:off x="311700" y="1152475"/>
            <a:ext cx="8520600" cy="3953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latin typeface="Roboto Mono"/>
                <a:ea typeface="Roboto Mono"/>
                <a:cs typeface="Roboto Mono"/>
                <a:sym typeface="Roboto Mono"/>
              </a:rPr>
              <a:t>…</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add</a:t>
            </a:r>
            <a:r>
              <a:rPr lang="en-GB"/>
              <a:t> </a:t>
            </a:r>
            <a:r>
              <a:rPr lang="en-GB">
                <a:solidFill>
                  <a:srgbClr val="999999"/>
                </a:solidFill>
              </a:rPr>
              <a:t># Adds changes to staging area</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commit -m “message”</a:t>
            </a:r>
            <a:r>
              <a:rPr lang="en-GB"/>
              <a:t> </a:t>
            </a:r>
            <a:r>
              <a:rPr lang="en-GB">
                <a:solidFill>
                  <a:srgbClr val="999999"/>
                </a:solidFill>
              </a:rPr>
              <a:t># Creates a new commit with changes in staging area</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log</a:t>
            </a:r>
            <a:r>
              <a:rPr lang="en-GB"/>
              <a:t> </a:t>
            </a:r>
            <a:r>
              <a:rPr lang="en-GB">
                <a:solidFill>
                  <a:srgbClr val="999999"/>
                </a:solidFill>
              </a:rPr>
              <a:t># Show a log of past commits</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diff</a:t>
            </a:r>
            <a:r>
              <a:rPr lang="en-GB"/>
              <a:t> </a:t>
            </a:r>
            <a:r>
              <a:rPr lang="en-GB">
                <a:solidFill>
                  <a:srgbClr val="999999"/>
                </a:solidFill>
              </a:rPr>
              <a:t># Show difference between commits</a:t>
            </a:r>
            <a:endParaRPr>
              <a:solidFill>
                <a:srgbClr val="999999"/>
              </a:solidFill>
            </a:endParaRPr>
          </a:p>
          <a:p>
            <a:pPr indent="-342900" lvl="0" marL="457200" rtl="0" algn="l">
              <a:spcBef>
                <a:spcPts val="0"/>
              </a:spcBef>
              <a:spcAft>
                <a:spcPts val="0"/>
              </a:spcAft>
              <a:buClr>
                <a:srgbClr val="999999"/>
              </a:buClr>
              <a:buSzPts val="1800"/>
              <a:buChar char="●"/>
            </a:pPr>
            <a:r>
              <a:rPr lang="en-GB">
                <a:solidFill>
                  <a:srgbClr val="434343"/>
                </a:solidFill>
                <a:latin typeface="Roboto Mono"/>
                <a:ea typeface="Roboto Mono"/>
                <a:cs typeface="Roboto Mono"/>
                <a:sym typeface="Roboto Mono"/>
              </a:rPr>
              <a:t>git checkout </a:t>
            </a:r>
            <a:r>
              <a:rPr lang="en-GB">
                <a:solidFill>
                  <a:srgbClr val="999999"/>
                </a:solidFill>
              </a:rPr>
              <a:t># Discard uncommitted changes or restore an older version of a file</a:t>
            </a:r>
            <a:endParaRPr>
              <a:solidFill>
                <a:srgbClr val="999999"/>
              </a:solidFill>
            </a:endParaRPr>
          </a:p>
          <a:p>
            <a:pPr indent="-342900" lvl="0" marL="457200" rtl="0" algn="l">
              <a:spcBef>
                <a:spcPts val="0"/>
              </a:spcBef>
              <a:spcAft>
                <a:spcPts val="0"/>
              </a:spcAft>
              <a:buClr>
                <a:srgbClr val="999999"/>
              </a:buClr>
              <a:buSzPts val="1800"/>
              <a:buChar char="●"/>
            </a:pPr>
            <a:r>
              <a:rPr lang="en-GB">
                <a:solidFill>
                  <a:srgbClr val="434343"/>
                </a:solidFill>
              </a:rPr>
              <a:t>Add a .gitignore file</a:t>
            </a:r>
            <a:r>
              <a:rPr lang="en-GB">
                <a:solidFill>
                  <a:srgbClr val="999999"/>
                </a:solidFill>
              </a:rPr>
              <a:t> to ignore files git doesn’t need to keep track of. </a:t>
            </a:r>
            <a:endParaRPr>
              <a:solidFill>
                <a:srgbClr val="999999"/>
              </a:solidFill>
            </a:endParaRPr>
          </a:p>
          <a:p>
            <a:pPr indent="-342900" lvl="0" marL="457200" rtl="0" algn="l">
              <a:spcBef>
                <a:spcPts val="0"/>
              </a:spcBef>
              <a:spcAft>
                <a:spcPts val="0"/>
              </a:spcAft>
              <a:buClr>
                <a:srgbClr val="999999"/>
              </a:buClr>
              <a:buSzPts val="1800"/>
              <a:buChar char="●"/>
            </a:pPr>
            <a:r>
              <a:rPr lang="en-GB">
                <a:solidFill>
                  <a:srgbClr val="434343"/>
                </a:solidFill>
                <a:latin typeface="Roboto Mono"/>
                <a:ea typeface="Roboto Mono"/>
                <a:cs typeface="Roboto Mono"/>
                <a:sym typeface="Roboto Mono"/>
              </a:rPr>
              <a:t>g</a:t>
            </a:r>
            <a:r>
              <a:rPr lang="en-GB">
                <a:solidFill>
                  <a:srgbClr val="434343"/>
                </a:solidFill>
                <a:latin typeface="Roboto Mono"/>
                <a:ea typeface="Roboto Mono"/>
                <a:cs typeface="Roboto Mono"/>
                <a:sym typeface="Roboto Mono"/>
              </a:rPr>
              <a:t>it remote</a:t>
            </a:r>
            <a:r>
              <a:rPr lang="en-GB">
                <a:solidFill>
                  <a:srgbClr val="999999"/>
                </a:solidFill>
              </a:rPr>
              <a:t> # connect or disconnect with remote repositories</a:t>
            </a:r>
            <a:endParaRPr>
              <a:solidFill>
                <a:srgbClr val="999999"/>
              </a:solidFill>
            </a:endParaRPr>
          </a:p>
          <a:p>
            <a:pPr indent="-342900" lvl="0" marL="457200" rtl="0" algn="l">
              <a:spcBef>
                <a:spcPts val="0"/>
              </a:spcBef>
              <a:spcAft>
                <a:spcPts val="0"/>
              </a:spcAft>
              <a:buClr>
                <a:srgbClr val="999999"/>
              </a:buClr>
              <a:buSzPts val="1800"/>
              <a:buChar char="●"/>
            </a:pPr>
            <a:r>
              <a:rPr lang="en-GB">
                <a:solidFill>
                  <a:srgbClr val="434343"/>
                </a:solidFill>
                <a:latin typeface="Roboto Mono"/>
                <a:ea typeface="Roboto Mono"/>
                <a:cs typeface="Roboto Mono"/>
                <a:sym typeface="Roboto Mono"/>
              </a:rPr>
              <a:t>git push </a:t>
            </a:r>
            <a:r>
              <a:rPr lang="en-GB">
                <a:solidFill>
                  <a:srgbClr val="434343"/>
                </a:solidFill>
              </a:rPr>
              <a:t>and</a:t>
            </a:r>
            <a:r>
              <a:rPr lang="en-GB">
                <a:solidFill>
                  <a:srgbClr val="434343"/>
                </a:solidFill>
                <a:latin typeface="Roboto Mono"/>
                <a:ea typeface="Roboto Mono"/>
                <a:cs typeface="Roboto Mono"/>
                <a:sym typeface="Roboto Mono"/>
              </a:rPr>
              <a:t> git pull</a:t>
            </a:r>
            <a:r>
              <a:rPr lang="en-GB">
                <a:solidFill>
                  <a:srgbClr val="999999"/>
                </a:solidFill>
              </a:rPr>
              <a:t> # push local changes to remote repository and pull remote changes to local repository</a:t>
            </a:r>
            <a:endParaRPr>
              <a:solidFill>
                <a:srgbClr val="999999"/>
              </a:solidFill>
            </a:endParaRPr>
          </a:p>
        </p:txBody>
      </p:sp>
      <p:pic>
        <p:nvPicPr>
          <p:cNvPr id="430" name="Google Shape;430;p58"/>
          <p:cNvPicPr preferRelativeResize="0"/>
          <p:nvPr/>
        </p:nvPicPr>
        <p:blipFill>
          <a:blip r:embed="rId3">
            <a:alphaModFix/>
          </a:blip>
          <a:stretch>
            <a:fillRect/>
          </a:stretch>
        </p:blipFill>
        <p:spPr>
          <a:xfrm>
            <a:off x="7706899" y="250175"/>
            <a:ext cx="1069075" cy="8352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For the next section…</a:t>
            </a:r>
            <a:endParaRPr/>
          </a:p>
          <a:p>
            <a:pPr indent="0" lvl="0" marL="0" rtl="0" algn="l">
              <a:spcBef>
                <a:spcPts val="0"/>
              </a:spcBef>
              <a:spcAft>
                <a:spcPts val="0"/>
              </a:spcAft>
              <a:buNone/>
            </a:pPr>
            <a:r>
              <a:t/>
            </a:r>
            <a:endParaRPr/>
          </a:p>
        </p:txBody>
      </p:sp>
      <p:sp>
        <p:nvSpPr>
          <p:cNvPr id="436" name="Google Shape;436;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For the next section we will be splitting you into pairs. Please a</a:t>
            </a:r>
            <a:r>
              <a:rPr lang="en-GB"/>
              <a:t>dd your username and repository address </a:t>
            </a:r>
            <a:r>
              <a:rPr lang="en-GB"/>
              <a:t>(e.g. https://github.com/AnthonyDShaw/recipes)</a:t>
            </a:r>
            <a:r>
              <a:rPr lang="en-GB"/>
              <a:t> to the spreadsheet at the following link. The link will also be in the chat.</a:t>
            </a:r>
            <a:endParaRPr/>
          </a:p>
          <a:p>
            <a:pPr indent="0" lvl="0" marL="0" rtl="0" algn="l">
              <a:spcBef>
                <a:spcPts val="1600"/>
              </a:spcBef>
              <a:spcAft>
                <a:spcPts val="0"/>
              </a:spcAft>
              <a:buClr>
                <a:schemeClr val="dk1"/>
              </a:buClr>
              <a:buSzPts val="1100"/>
              <a:buFont typeface="Arial"/>
              <a:buNone/>
            </a:pPr>
            <a:r>
              <a:rPr lang="en-GB" u="sng">
                <a:solidFill>
                  <a:schemeClr val="hlink"/>
                </a:solidFill>
                <a:hlinkClick r:id="rId3"/>
              </a:rPr>
              <a:t>https://tinyurl.com/5x75v69k</a:t>
            </a:r>
            <a:r>
              <a:rPr lang="en-GB"/>
              <a:t>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437" name="Google Shape;437;p59"/>
          <p:cNvSpPr txBox="1"/>
          <p:nvPr/>
        </p:nvSpPr>
        <p:spPr>
          <a:xfrm>
            <a:off x="8775975" y="4743300"/>
            <a:ext cx="36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a:t>
            </a:r>
            <a:endParaRPr/>
          </a:p>
        </p:txBody>
      </p:sp>
      <p:sp>
        <p:nvSpPr>
          <p:cNvPr id="443" name="Google Shape;443;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Introduction to Automated Version Control</a:t>
            </a:r>
            <a:endParaRPr/>
          </a:p>
          <a:p>
            <a:pPr indent="-342900" lvl="0" marL="457200" rtl="0" algn="l">
              <a:lnSpc>
                <a:spcPct val="115000"/>
              </a:lnSpc>
              <a:spcBef>
                <a:spcPts val="0"/>
              </a:spcBef>
              <a:spcAft>
                <a:spcPts val="0"/>
              </a:spcAft>
              <a:buSzPts val="1800"/>
              <a:buChar char="●"/>
            </a:pPr>
            <a:r>
              <a:rPr lang="en-GB"/>
              <a:t>Setting up Git</a:t>
            </a:r>
            <a:endParaRPr/>
          </a:p>
          <a:p>
            <a:pPr indent="-342900" lvl="0" marL="457200" rtl="0" algn="l">
              <a:lnSpc>
                <a:spcPct val="115000"/>
              </a:lnSpc>
              <a:spcBef>
                <a:spcPts val="0"/>
              </a:spcBef>
              <a:spcAft>
                <a:spcPts val="0"/>
              </a:spcAft>
              <a:buSzPts val="1800"/>
              <a:buChar char="●"/>
            </a:pPr>
            <a:r>
              <a:rPr lang="en-GB"/>
              <a:t>Creating a Repository</a:t>
            </a:r>
            <a:endParaRPr/>
          </a:p>
          <a:p>
            <a:pPr indent="-342900" lvl="0" marL="457200" rtl="0" algn="l">
              <a:lnSpc>
                <a:spcPct val="115000"/>
              </a:lnSpc>
              <a:spcBef>
                <a:spcPts val="0"/>
              </a:spcBef>
              <a:spcAft>
                <a:spcPts val="0"/>
              </a:spcAft>
              <a:buSzPts val="1800"/>
              <a:buChar char="●"/>
            </a:pPr>
            <a:r>
              <a:rPr lang="en-GB"/>
              <a:t>Tracking Changes</a:t>
            </a:r>
            <a:endParaRPr/>
          </a:p>
          <a:p>
            <a:pPr indent="-342900" lvl="0" marL="457200" rtl="0" algn="l">
              <a:lnSpc>
                <a:spcPct val="115000"/>
              </a:lnSpc>
              <a:spcBef>
                <a:spcPts val="0"/>
              </a:spcBef>
              <a:spcAft>
                <a:spcPts val="0"/>
              </a:spcAft>
              <a:buSzPts val="1800"/>
              <a:buChar char="●"/>
            </a:pPr>
            <a:r>
              <a:rPr lang="en-GB"/>
              <a:t>Exploring History</a:t>
            </a:r>
            <a:endParaRPr/>
          </a:p>
          <a:p>
            <a:pPr indent="-342900" lvl="0" marL="457200" rtl="0" algn="l">
              <a:lnSpc>
                <a:spcPct val="115000"/>
              </a:lnSpc>
              <a:spcBef>
                <a:spcPts val="0"/>
              </a:spcBef>
              <a:spcAft>
                <a:spcPts val="0"/>
              </a:spcAft>
              <a:buSzPts val="1800"/>
              <a:buChar char="●"/>
            </a:pPr>
            <a:r>
              <a:rPr lang="en-GB"/>
              <a:t>Ignoring Things</a:t>
            </a:r>
            <a:endParaRPr/>
          </a:p>
          <a:p>
            <a:pPr indent="-342900" lvl="0" marL="457200" rtl="0" algn="l">
              <a:lnSpc>
                <a:spcPct val="115000"/>
              </a:lnSpc>
              <a:spcBef>
                <a:spcPts val="0"/>
              </a:spcBef>
              <a:spcAft>
                <a:spcPts val="0"/>
              </a:spcAft>
              <a:buSzPts val="1800"/>
              <a:buChar char="●"/>
            </a:pPr>
            <a:r>
              <a:rPr lang="en-GB"/>
              <a:t>Remotes in GitHub</a:t>
            </a:r>
            <a:endParaRPr/>
          </a:p>
          <a:p>
            <a:pPr indent="-342900" lvl="0" marL="457200" rtl="0" algn="l">
              <a:lnSpc>
                <a:spcPct val="115000"/>
              </a:lnSpc>
              <a:spcBef>
                <a:spcPts val="0"/>
              </a:spcBef>
              <a:spcAft>
                <a:spcPts val="0"/>
              </a:spcAft>
              <a:buSzPts val="1800"/>
              <a:buChar char="●"/>
            </a:pPr>
            <a:r>
              <a:rPr b="1" lang="en-GB"/>
              <a:t>Collaboration</a:t>
            </a:r>
            <a:endParaRPr b="1"/>
          </a:p>
          <a:p>
            <a:pPr indent="-342900" lvl="0" marL="457200" rtl="0" algn="l">
              <a:lnSpc>
                <a:spcPct val="115000"/>
              </a:lnSpc>
              <a:spcBef>
                <a:spcPts val="0"/>
              </a:spcBef>
              <a:spcAft>
                <a:spcPts val="0"/>
              </a:spcAft>
              <a:buSzPts val="1800"/>
              <a:buChar char="●"/>
            </a:pPr>
            <a:r>
              <a:rPr lang="en-GB"/>
              <a:t>Conflicts</a:t>
            </a:r>
            <a:endParaRPr/>
          </a:p>
          <a:p>
            <a:pPr indent="-342900" lvl="0" marL="457200" rtl="0" algn="l">
              <a:lnSpc>
                <a:spcPct val="115000"/>
              </a:lnSpc>
              <a:spcBef>
                <a:spcPts val="0"/>
              </a:spcBef>
              <a:spcAft>
                <a:spcPts val="0"/>
              </a:spcAft>
              <a:buSzPts val="1800"/>
              <a:buChar char="●"/>
            </a:pPr>
            <a:r>
              <a:rPr lang="en-GB"/>
              <a:t>Open Research, Licensing, Citation and Other Hosting Options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Collaborating: Adding a collaborator</a:t>
            </a:r>
            <a:endParaRPr/>
          </a:p>
        </p:txBody>
      </p:sp>
      <p:pic>
        <p:nvPicPr>
          <p:cNvPr id="449" name="Google Shape;449;p61"/>
          <p:cNvPicPr preferRelativeResize="0"/>
          <p:nvPr/>
        </p:nvPicPr>
        <p:blipFill>
          <a:blip r:embed="rId3">
            <a:alphaModFix/>
          </a:blip>
          <a:stretch>
            <a:fillRect/>
          </a:stretch>
        </p:blipFill>
        <p:spPr>
          <a:xfrm>
            <a:off x="3563072" y="1145125"/>
            <a:ext cx="5580928" cy="3015901"/>
          </a:xfrm>
          <a:prstGeom prst="rect">
            <a:avLst/>
          </a:prstGeom>
          <a:noFill/>
          <a:ln>
            <a:noFill/>
          </a:ln>
        </p:spPr>
      </p:pic>
      <p:sp>
        <p:nvSpPr>
          <p:cNvPr id="450" name="Google Shape;450;p61"/>
          <p:cNvSpPr txBox="1"/>
          <p:nvPr/>
        </p:nvSpPr>
        <p:spPr>
          <a:xfrm>
            <a:off x="216450" y="1017725"/>
            <a:ext cx="3471300" cy="40845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1200"/>
              </a:spcBef>
              <a:spcAft>
                <a:spcPts val="0"/>
              </a:spcAft>
              <a:buClr>
                <a:schemeClr val="dk2"/>
              </a:buClr>
              <a:buSzPts val="1350"/>
              <a:buFont typeface="Roboto Mono"/>
              <a:buAutoNum type="arabicPeriod"/>
            </a:pPr>
            <a:r>
              <a:rPr lang="en-GB" sz="1350">
                <a:solidFill>
                  <a:schemeClr val="dk2"/>
                </a:solidFill>
                <a:highlight>
                  <a:schemeClr val="lt1"/>
                </a:highlight>
                <a:latin typeface="Roboto Mono"/>
                <a:ea typeface="Roboto Mono"/>
                <a:cs typeface="Roboto Mono"/>
                <a:sym typeface="Roboto Mono"/>
              </a:rPr>
              <a:t>Once partners are made give your partner Collaborator access to your repository. On GitHub, click the “Settings” button on the right, select “Collaborators”, click “Add people”, and then enter your partner’s username.</a:t>
            </a:r>
            <a:endParaRPr sz="1350">
              <a:solidFill>
                <a:schemeClr val="dk2"/>
              </a:solidFill>
              <a:highlight>
                <a:schemeClr val="lt1"/>
              </a:highlight>
              <a:latin typeface="Roboto Mono"/>
              <a:ea typeface="Roboto Mono"/>
              <a:cs typeface="Roboto Mono"/>
              <a:sym typeface="Roboto Mono"/>
            </a:endParaRPr>
          </a:p>
          <a:p>
            <a:pPr indent="-314325" lvl="0" marL="457200" rtl="0" algn="l">
              <a:lnSpc>
                <a:spcPct val="115000"/>
              </a:lnSpc>
              <a:spcBef>
                <a:spcPts val="0"/>
              </a:spcBef>
              <a:spcAft>
                <a:spcPts val="0"/>
              </a:spcAft>
              <a:buClr>
                <a:schemeClr val="dk2"/>
              </a:buClr>
              <a:buSzPts val="1350"/>
              <a:buFont typeface="Roboto Mono"/>
              <a:buAutoNum type="arabicPeriod"/>
            </a:pPr>
            <a:r>
              <a:rPr lang="en-GB" sz="1350">
                <a:solidFill>
                  <a:schemeClr val="dk2"/>
                </a:solidFill>
                <a:highlight>
                  <a:schemeClr val="lt1"/>
                </a:highlight>
                <a:latin typeface="Roboto Mono"/>
                <a:ea typeface="Roboto Mono"/>
                <a:cs typeface="Roboto Mono"/>
                <a:sym typeface="Roboto Mono"/>
              </a:rPr>
              <a:t>To accept access to the Owner’s repo, the Collaborator needs to go to their partner’s repository, or check for email notification</a:t>
            </a:r>
            <a:endParaRPr sz="1350">
              <a:solidFill>
                <a:schemeClr val="dk2"/>
              </a:solidFill>
              <a:highlight>
                <a:schemeClr val="lt1"/>
              </a:highlight>
              <a:latin typeface="Roboto Mono"/>
              <a:ea typeface="Roboto Mono"/>
              <a:cs typeface="Roboto Mono"/>
              <a:sym typeface="Roboto Mon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better approach</a:t>
            </a:r>
            <a:r>
              <a:rPr lang="en-GB"/>
              <a:t> - use a version control system</a:t>
            </a:r>
            <a:endParaRPr/>
          </a:p>
          <a:p>
            <a:pPr indent="0" lvl="0" marL="0" rtl="0" algn="l">
              <a:spcBef>
                <a:spcPts val="0"/>
              </a:spcBef>
              <a:spcAft>
                <a:spcPts val="0"/>
              </a:spcAft>
              <a:buNone/>
            </a:pPr>
            <a:r>
              <a:t/>
            </a:r>
            <a:endParaRPr/>
          </a:p>
        </p:txBody>
      </p:sp>
      <p:sp>
        <p:nvSpPr>
          <p:cNvPr id="87" name="Google Shape;87;p17"/>
          <p:cNvSpPr txBox="1"/>
          <p:nvPr>
            <p:ph idx="1" type="body"/>
          </p:nvPr>
        </p:nvSpPr>
        <p:spPr>
          <a:xfrm>
            <a:off x="311700" y="1152475"/>
            <a:ext cx="8667600" cy="4047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Version control system keeps track of the steps of changes it took to get to the latest version</a:t>
            </a:r>
            <a:endParaRPr/>
          </a:p>
          <a:p>
            <a:pPr indent="-342900" lvl="0" marL="457200" rtl="0" algn="l">
              <a:spcBef>
                <a:spcPts val="0"/>
              </a:spcBef>
              <a:spcAft>
                <a:spcPts val="0"/>
              </a:spcAft>
              <a:buSzPts val="1800"/>
              <a:buChar char="●"/>
            </a:pPr>
            <a:r>
              <a:rPr lang="en-GB"/>
              <a:t>Makes collaboration easier.</a:t>
            </a:r>
            <a:endParaRPr/>
          </a:p>
          <a:p>
            <a:pPr indent="-342900" lvl="0" marL="457200" rtl="0" algn="l">
              <a:spcBef>
                <a:spcPts val="0"/>
              </a:spcBef>
              <a:spcAft>
                <a:spcPts val="0"/>
              </a:spcAft>
              <a:buSzPts val="1800"/>
              <a:buChar char="●"/>
            </a:pPr>
            <a:r>
              <a:rPr lang="en-GB"/>
              <a:t>You decide what changes go into the each step (</a:t>
            </a:r>
            <a:r>
              <a:rPr b="1" lang="en-GB"/>
              <a:t>commit</a:t>
            </a:r>
            <a:r>
              <a:rPr lang="en-GB"/>
              <a:t>) of changes.</a:t>
            </a:r>
            <a:endParaRPr/>
          </a:p>
          <a:p>
            <a:pPr indent="-342900" lvl="0" marL="457200" rtl="0" algn="l">
              <a:spcBef>
                <a:spcPts val="0"/>
              </a:spcBef>
              <a:spcAft>
                <a:spcPts val="0"/>
              </a:spcAft>
              <a:buSzPts val="1800"/>
              <a:buChar char="●"/>
            </a:pPr>
            <a:r>
              <a:rPr lang="en-GB"/>
              <a:t>A directory of files </a:t>
            </a:r>
            <a:r>
              <a:rPr lang="en-GB"/>
              <a:t>using a version control system </a:t>
            </a:r>
            <a:r>
              <a:rPr lang="en-GB"/>
              <a:t>is called </a:t>
            </a:r>
            <a:r>
              <a:rPr lang="en-GB"/>
              <a:t>a </a:t>
            </a:r>
            <a:r>
              <a:rPr b="1" lang="en-GB"/>
              <a:t>repository</a:t>
            </a:r>
            <a:r>
              <a:rPr lang="en-GB"/>
              <a:t>.</a:t>
            </a:r>
            <a:endParaRPr/>
          </a:p>
        </p:txBody>
      </p:sp>
      <p:pic>
        <p:nvPicPr>
          <p:cNvPr id="88" name="Google Shape;88;p17"/>
          <p:cNvPicPr preferRelativeResize="0"/>
          <p:nvPr/>
        </p:nvPicPr>
        <p:blipFill>
          <a:blip r:embed="rId3">
            <a:alphaModFix/>
          </a:blip>
          <a:stretch>
            <a:fillRect/>
          </a:stretch>
        </p:blipFill>
        <p:spPr>
          <a:xfrm>
            <a:off x="1876438" y="3047388"/>
            <a:ext cx="5857875" cy="18764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Collaborating: Making a change as the Collaborator</a:t>
            </a:r>
            <a:endParaRPr/>
          </a:p>
        </p:txBody>
      </p:sp>
      <p:sp>
        <p:nvSpPr>
          <p:cNvPr id="456" name="Google Shape;456;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6550" lvl="0" marL="457200" rtl="0" algn="l">
              <a:spcBef>
                <a:spcPts val="1200"/>
              </a:spcBef>
              <a:spcAft>
                <a:spcPts val="0"/>
              </a:spcAft>
              <a:buSzPts val="1700"/>
              <a:buFont typeface="Roboto Mono"/>
              <a:buAutoNum type="arabicPeriod"/>
            </a:pPr>
            <a:r>
              <a:rPr lang="en-GB" sz="1700">
                <a:highlight>
                  <a:srgbClr val="F3F3F3"/>
                </a:highlight>
                <a:latin typeface="Roboto Mono"/>
                <a:ea typeface="Roboto Mono"/>
                <a:cs typeface="Roboto Mono"/>
                <a:sym typeface="Roboto Mono"/>
              </a:rPr>
              <a:t>$ git clone </a:t>
            </a:r>
            <a:r>
              <a:rPr lang="en-GB" sz="1700" u="sng">
                <a:solidFill>
                  <a:schemeClr val="hlink"/>
                </a:solidFill>
                <a:highlight>
                  <a:srgbClr val="F3F3F3"/>
                </a:highlight>
                <a:latin typeface="Roboto Mono"/>
                <a:ea typeface="Roboto Mono"/>
                <a:cs typeface="Roboto Mono"/>
                <a:sym typeface="Roboto Mono"/>
                <a:hlinkClick r:id="rId3"/>
              </a:rPr>
              <a:t>git@github.com</a:t>
            </a:r>
            <a:r>
              <a:rPr lang="en-GB" sz="1700">
                <a:highlight>
                  <a:srgbClr val="F3F3F3"/>
                </a:highlight>
                <a:latin typeface="Roboto Mono"/>
                <a:ea typeface="Roboto Mono"/>
                <a:cs typeface="Roboto Mono"/>
                <a:sym typeface="Roboto Mono"/>
              </a:rPr>
              <a:t>:AnthonyDShaw/recipes.git </a:t>
            </a:r>
            <a:r>
              <a:rPr lang="en-GB" sz="1700">
                <a:highlight>
                  <a:srgbClr val="F3F3F3"/>
                </a:highlight>
                <a:latin typeface="Roboto"/>
                <a:ea typeface="Roboto"/>
                <a:cs typeface="Roboto"/>
                <a:sym typeface="Roboto"/>
              </a:rPr>
              <a:t>~/Documents/anthony-recipes</a:t>
            </a:r>
            <a:r>
              <a:rPr lang="en-GB" sz="1700">
                <a:highlight>
                  <a:schemeClr val="lt1"/>
                </a:highlight>
                <a:latin typeface="Roboto"/>
                <a:ea typeface="Roboto"/>
                <a:cs typeface="Roboto"/>
                <a:sym typeface="Roboto"/>
              </a:rPr>
              <a:t> </a:t>
            </a:r>
            <a:r>
              <a:rPr lang="en-GB" sz="1700">
                <a:solidFill>
                  <a:srgbClr val="0000FF"/>
                </a:solidFill>
                <a:highlight>
                  <a:schemeClr val="lt1"/>
                </a:highlight>
                <a:latin typeface="Roboto"/>
                <a:ea typeface="Roboto"/>
                <a:cs typeface="Roboto"/>
                <a:sym typeface="Roboto"/>
              </a:rPr>
              <a:t>#Clone your partners repository and rename it</a:t>
            </a:r>
            <a:endParaRPr sz="1700">
              <a:solidFill>
                <a:srgbClr val="0000FF"/>
              </a:solidFill>
              <a:highlight>
                <a:schemeClr val="lt1"/>
              </a:highlight>
              <a:latin typeface="Roboto"/>
              <a:ea typeface="Roboto"/>
              <a:cs typeface="Roboto"/>
              <a:sym typeface="Roboto"/>
            </a:endParaRPr>
          </a:p>
          <a:p>
            <a:pPr indent="-336550" lvl="0" marL="457200" rtl="0" algn="l">
              <a:spcBef>
                <a:spcPts val="0"/>
              </a:spcBef>
              <a:spcAft>
                <a:spcPts val="0"/>
              </a:spcAft>
              <a:buSzPts val="1700"/>
              <a:buFont typeface="Roboto Mono"/>
              <a:buAutoNum type="arabicPeriod"/>
            </a:pPr>
            <a:r>
              <a:rPr lang="en-GB" sz="1700">
                <a:highlight>
                  <a:srgbClr val="F3F3F3"/>
                </a:highlight>
                <a:latin typeface="Roboto Mono"/>
                <a:ea typeface="Roboto Mono"/>
                <a:cs typeface="Roboto Mono"/>
                <a:sym typeface="Roboto Mono"/>
              </a:rPr>
              <a:t>$ cd ~/Documents/anthony-recipes</a:t>
            </a:r>
            <a:br>
              <a:rPr lang="en-GB" sz="1700">
                <a:highlight>
                  <a:srgbClr val="F3F3F3"/>
                </a:highlight>
                <a:latin typeface="Roboto Mono"/>
                <a:ea typeface="Roboto Mono"/>
                <a:cs typeface="Roboto Mono"/>
                <a:sym typeface="Roboto Mono"/>
              </a:rPr>
            </a:br>
            <a:r>
              <a:rPr lang="en-GB" sz="1700">
                <a:highlight>
                  <a:srgbClr val="F3F3F3"/>
                </a:highlight>
                <a:latin typeface="Roboto Mono"/>
                <a:ea typeface="Roboto Mono"/>
                <a:cs typeface="Roboto Mono"/>
                <a:sym typeface="Roboto Mono"/>
              </a:rPr>
              <a:t>$ nano soup.txt</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#Create a file with a new recipe</a:t>
            </a:r>
            <a:endParaRPr sz="1700">
              <a:solidFill>
                <a:srgbClr val="0000FF"/>
              </a:solidFill>
              <a:highlight>
                <a:schemeClr val="lt1"/>
              </a:highlight>
              <a:latin typeface="Roboto Mono"/>
              <a:ea typeface="Roboto Mono"/>
              <a:cs typeface="Roboto Mono"/>
              <a:sym typeface="Roboto Mono"/>
            </a:endParaRPr>
          </a:p>
          <a:p>
            <a:pPr indent="-336550" lvl="0" marL="457200" rtl="0" algn="l">
              <a:spcBef>
                <a:spcPts val="0"/>
              </a:spcBef>
              <a:spcAft>
                <a:spcPts val="0"/>
              </a:spcAft>
              <a:buSzPts val="1700"/>
              <a:buFont typeface="Roboto Mono"/>
              <a:buAutoNum type="arabicPeriod"/>
            </a:pPr>
            <a:r>
              <a:rPr lang="en-GB" sz="1700">
                <a:highlight>
                  <a:srgbClr val="F3F3F3"/>
                </a:highlight>
                <a:latin typeface="Roboto Mono"/>
                <a:ea typeface="Roboto Mono"/>
                <a:cs typeface="Roboto Mono"/>
                <a:sym typeface="Roboto Mono"/>
              </a:rPr>
              <a:t>$ git add soup.txt</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#Stage the file</a:t>
            </a:r>
            <a:br>
              <a:rPr lang="en-GB" sz="1700">
                <a:highlight>
                  <a:srgbClr val="F3F3F3"/>
                </a:highlight>
                <a:latin typeface="Roboto Mono"/>
                <a:ea typeface="Roboto Mono"/>
                <a:cs typeface="Roboto Mono"/>
                <a:sym typeface="Roboto Mono"/>
              </a:rPr>
            </a:br>
            <a:r>
              <a:rPr lang="en-GB" sz="1700">
                <a:highlight>
                  <a:srgbClr val="F3F3F3"/>
                </a:highlight>
                <a:latin typeface="Roboto Mono"/>
                <a:ea typeface="Roboto Mono"/>
                <a:cs typeface="Roboto Mono"/>
                <a:sym typeface="Roboto Mono"/>
              </a:rPr>
              <a:t>$ git commit -m "Add ingredients for soup"</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#Commit the file</a:t>
            </a:r>
            <a:endParaRPr sz="1700">
              <a:solidFill>
                <a:srgbClr val="0000FF"/>
              </a:solidFill>
              <a:highlight>
                <a:schemeClr val="lt1"/>
              </a:highlight>
              <a:latin typeface="Roboto Mono"/>
              <a:ea typeface="Roboto Mono"/>
              <a:cs typeface="Roboto Mono"/>
              <a:sym typeface="Roboto Mono"/>
            </a:endParaRPr>
          </a:p>
          <a:p>
            <a:pPr indent="-336550" lvl="0" marL="457200" rtl="0" algn="l">
              <a:spcBef>
                <a:spcPts val="0"/>
              </a:spcBef>
              <a:spcAft>
                <a:spcPts val="0"/>
              </a:spcAft>
              <a:buSzPts val="1700"/>
              <a:buFont typeface="Roboto Mono"/>
              <a:buAutoNum type="arabicPeriod"/>
            </a:pPr>
            <a:r>
              <a:rPr lang="en-GB" sz="1700">
                <a:highlight>
                  <a:srgbClr val="F3F3F3"/>
                </a:highlight>
                <a:latin typeface="Roboto Mono"/>
                <a:ea typeface="Roboto Mono"/>
                <a:cs typeface="Roboto Mono"/>
                <a:sym typeface="Roboto Mono"/>
              </a:rPr>
              <a:t>$ git push origin main</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#Push the file to the owners repository</a:t>
            </a:r>
            <a:endParaRPr sz="1700">
              <a:solidFill>
                <a:srgbClr val="0000FF"/>
              </a:solidFill>
              <a:highlight>
                <a:schemeClr val="lt1"/>
              </a:highlight>
              <a:latin typeface="Roboto Mono"/>
              <a:ea typeface="Roboto Mono"/>
              <a:cs typeface="Roboto Mono"/>
              <a:sym typeface="Roboto Mono"/>
            </a:endParaRPr>
          </a:p>
        </p:txBody>
      </p:sp>
      <p:pic>
        <p:nvPicPr>
          <p:cNvPr descr="Image result for gnome terminal icon" id="457" name="Google Shape;457;p62"/>
          <p:cNvPicPr preferRelativeResize="0"/>
          <p:nvPr/>
        </p:nvPicPr>
        <p:blipFill>
          <a:blip r:embed="rId4">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repository after cloning</a:t>
            </a:r>
            <a:endParaRPr/>
          </a:p>
        </p:txBody>
      </p:sp>
      <p:pic>
        <p:nvPicPr>
          <p:cNvPr id="463" name="Google Shape;463;p63"/>
          <p:cNvPicPr preferRelativeResize="0"/>
          <p:nvPr/>
        </p:nvPicPr>
        <p:blipFill>
          <a:blip r:embed="rId3">
            <a:alphaModFix/>
          </a:blip>
          <a:stretch>
            <a:fillRect/>
          </a:stretch>
        </p:blipFill>
        <p:spPr>
          <a:xfrm>
            <a:off x="2454100" y="1017725"/>
            <a:ext cx="4235810" cy="412577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Collaborating: Checking the change as the Owner</a:t>
            </a:r>
            <a:endParaRPr/>
          </a:p>
          <a:p>
            <a:pPr indent="0" lvl="0" marL="0" rtl="0" algn="l">
              <a:spcBef>
                <a:spcPts val="0"/>
              </a:spcBef>
              <a:spcAft>
                <a:spcPts val="0"/>
              </a:spcAft>
              <a:buNone/>
            </a:pPr>
            <a:r>
              <a:t/>
            </a:r>
            <a:endParaRPr/>
          </a:p>
        </p:txBody>
      </p:sp>
      <p:sp>
        <p:nvSpPr>
          <p:cNvPr id="469" name="Google Shape;469;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6550" lvl="0" marL="457200" rtl="0" algn="l">
              <a:spcBef>
                <a:spcPts val="1200"/>
              </a:spcBef>
              <a:spcAft>
                <a:spcPts val="0"/>
              </a:spcAft>
              <a:buSzPts val="1700"/>
              <a:buFont typeface="Roboto Mono"/>
              <a:buAutoNum type="arabicPeriod"/>
            </a:pPr>
            <a:r>
              <a:rPr lang="en-GB" sz="1700">
                <a:highlight>
                  <a:srgbClr val="F3F3F3"/>
                </a:highlight>
                <a:latin typeface="Roboto Mono"/>
                <a:ea typeface="Roboto Mono"/>
                <a:cs typeface="Roboto Mono"/>
                <a:sym typeface="Roboto Mono"/>
              </a:rPr>
              <a:t>$ </a:t>
            </a:r>
            <a:r>
              <a:rPr lang="en-GB" sz="1700">
                <a:highlight>
                  <a:srgbClr val="F3F3F3"/>
                </a:highlight>
                <a:latin typeface="Roboto Mono"/>
                <a:ea typeface="Roboto Mono"/>
                <a:cs typeface="Roboto Mono"/>
                <a:sym typeface="Roboto Mono"/>
              </a:rPr>
              <a:t>git pull origin main</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#Pull the file from your repository</a:t>
            </a:r>
            <a:endParaRPr sz="1700">
              <a:solidFill>
                <a:srgbClr val="0000FF"/>
              </a:solidFill>
              <a:highlight>
                <a:schemeClr val="lt1"/>
              </a:highlight>
              <a:latin typeface="Roboto Mono"/>
              <a:ea typeface="Roboto Mono"/>
              <a:cs typeface="Roboto Mono"/>
              <a:sym typeface="Roboto Mono"/>
            </a:endParaRPr>
          </a:p>
          <a:p>
            <a:pPr indent="-336550" lvl="0" marL="457200" rtl="0" algn="l">
              <a:spcBef>
                <a:spcPts val="0"/>
              </a:spcBef>
              <a:spcAft>
                <a:spcPts val="0"/>
              </a:spcAft>
              <a:buSzPts val="1700"/>
              <a:buFont typeface="Roboto Mono"/>
              <a:buAutoNum type="arabicPeriod"/>
            </a:pPr>
            <a:r>
              <a:rPr lang="en-GB" sz="1700">
                <a:highlight>
                  <a:srgbClr val="F3F3F3"/>
                </a:highlight>
                <a:latin typeface="Roboto Mono"/>
                <a:ea typeface="Roboto Mono"/>
                <a:cs typeface="Roboto Mono"/>
                <a:sym typeface="Roboto Mono"/>
              </a:rPr>
              <a:t>$ cat soup.txt </a:t>
            </a:r>
            <a:r>
              <a:rPr lang="en-GB" sz="1700">
                <a:solidFill>
                  <a:srgbClr val="0000FF"/>
                </a:solidFill>
                <a:highlight>
                  <a:schemeClr val="lt1"/>
                </a:highlight>
                <a:latin typeface="Roboto Mono"/>
                <a:ea typeface="Roboto Mono"/>
                <a:cs typeface="Roboto Mono"/>
                <a:sym typeface="Roboto Mono"/>
              </a:rPr>
              <a:t>#Check the changes to the file</a:t>
            </a:r>
            <a:endParaRPr sz="1700">
              <a:solidFill>
                <a:srgbClr val="0000FF"/>
              </a:solidFill>
              <a:highlight>
                <a:schemeClr val="lt1"/>
              </a:highlight>
              <a:latin typeface="Roboto Mono"/>
              <a:ea typeface="Roboto Mono"/>
              <a:cs typeface="Roboto Mono"/>
              <a:sym typeface="Roboto Mono"/>
            </a:endParaRPr>
          </a:p>
          <a:p>
            <a:pPr indent="0" lvl="0" marL="0" rtl="0" algn="l">
              <a:spcBef>
                <a:spcPts val="1200"/>
              </a:spcBef>
              <a:spcAft>
                <a:spcPts val="1600"/>
              </a:spcAft>
              <a:buNone/>
            </a:pPr>
            <a:r>
              <a:t/>
            </a:r>
            <a:endParaRPr/>
          </a:p>
        </p:txBody>
      </p:sp>
      <p:pic>
        <p:nvPicPr>
          <p:cNvPr descr="Image result for gnome terminal icon" id="470" name="Google Shape;470;p64"/>
          <p:cNvPicPr preferRelativeResize="0"/>
          <p:nvPr/>
        </p:nvPicPr>
        <p:blipFill>
          <a:blip r:embed="rId3">
            <a:alphaModFix/>
          </a:blip>
          <a:stretch>
            <a:fillRect/>
          </a:stretch>
        </p:blipFill>
        <p:spPr>
          <a:xfrm>
            <a:off x="8722675" y="4772790"/>
            <a:ext cx="362800" cy="362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Collaborating</a:t>
            </a:r>
            <a:r>
              <a:rPr lang="en-GB"/>
              <a:t>: </a:t>
            </a:r>
            <a:r>
              <a:rPr lang="en-GB"/>
              <a:t>Reviewing changes</a:t>
            </a:r>
            <a:endParaRPr/>
          </a:p>
        </p:txBody>
      </p:sp>
      <p:sp>
        <p:nvSpPr>
          <p:cNvPr id="476" name="Google Shape;476;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If the commit message is</a:t>
            </a:r>
            <a:r>
              <a:rPr lang="en-GB"/>
              <a:t> not c</a:t>
            </a:r>
            <a:r>
              <a:rPr lang="en-GB"/>
              <a:t>lear on the changes you can use </a:t>
            </a:r>
            <a:r>
              <a:rPr lang="en-GB" sz="1400">
                <a:highlight>
                  <a:srgbClr val="F3F3F3"/>
                </a:highlight>
                <a:latin typeface="Roboto Mono"/>
                <a:ea typeface="Roboto Mono"/>
                <a:cs typeface="Roboto Mono"/>
                <a:sym typeface="Roboto Mono"/>
              </a:rPr>
              <a:t>git fetch origin main</a:t>
            </a:r>
            <a:r>
              <a:rPr lang="en-GB"/>
              <a:t> to get the remote changes and then use </a:t>
            </a:r>
            <a:r>
              <a:rPr lang="en-GB" sz="1400">
                <a:highlight>
                  <a:srgbClr val="F3F3F3"/>
                </a:highlight>
                <a:latin typeface="Roboto Mono"/>
                <a:ea typeface="Roboto Mono"/>
                <a:cs typeface="Roboto Mono"/>
                <a:sym typeface="Roboto Mono"/>
              </a:rPr>
              <a:t>git diff main origin/main</a:t>
            </a:r>
            <a:r>
              <a:rPr lang="en-GB"/>
              <a:t> to compare. Alternatively, you can go to the repository, click commits and view the most recent commits.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Collaborating: Summary</a:t>
            </a:r>
            <a:endParaRPr/>
          </a:p>
        </p:txBody>
      </p:sp>
      <p:sp>
        <p:nvSpPr>
          <p:cNvPr id="482" name="Google Shape;482;p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this section we:</a:t>
            </a:r>
            <a:endParaRPr/>
          </a:p>
          <a:p>
            <a:pPr indent="-342900" lvl="0" marL="457200" rtl="0" algn="l">
              <a:spcBef>
                <a:spcPts val="1600"/>
              </a:spcBef>
              <a:spcAft>
                <a:spcPts val="0"/>
              </a:spcAft>
              <a:buSzPts val="1800"/>
              <a:buChar char="●"/>
            </a:pPr>
            <a:r>
              <a:rPr lang="en-GB"/>
              <a:t>Learned how to clone someones repository with </a:t>
            </a:r>
            <a:r>
              <a:rPr lang="en-GB" sz="1700">
                <a:highlight>
                  <a:srgbClr val="F3F3F3"/>
                </a:highlight>
                <a:latin typeface="Roboto Mono"/>
                <a:ea typeface="Roboto Mono"/>
                <a:cs typeface="Roboto Mono"/>
                <a:sym typeface="Roboto Mono"/>
              </a:rPr>
              <a:t>git clone</a:t>
            </a:r>
            <a:r>
              <a:rPr lang="en-GB"/>
              <a:t> </a:t>
            </a:r>
            <a:endParaRPr/>
          </a:p>
          <a:p>
            <a:pPr indent="-342900" lvl="0" marL="457200" rtl="0" algn="l">
              <a:spcBef>
                <a:spcPts val="0"/>
              </a:spcBef>
              <a:spcAft>
                <a:spcPts val="0"/>
              </a:spcAft>
              <a:buSzPts val="1800"/>
              <a:buChar char="●"/>
            </a:pPr>
            <a:r>
              <a:rPr lang="en-GB"/>
              <a:t>Used </a:t>
            </a:r>
            <a:r>
              <a:rPr lang="en-GB" sz="1700">
                <a:highlight>
                  <a:srgbClr val="F3F3F3"/>
                </a:highlight>
                <a:latin typeface="Roboto Mono"/>
                <a:ea typeface="Roboto Mono"/>
                <a:cs typeface="Roboto Mono"/>
                <a:sym typeface="Roboto Mono"/>
              </a:rPr>
              <a:t>git push</a:t>
            </a:r>
            <a:r>
              <a:rPr lang="en-GB"/>
              <a:t> to make a change to this repository</a:t>
            </a:r>
            <a:endParaRPr/>
          </a:p>
          <a:p>
            <a:pPr indent="-342900" lvl="0" marL="457200" rtl="0" algn="l">
              <a:spcBef>
                <a:spcPts val="0"/>
              </a:spcBef>
              <a:spcAft>
                <a:spcPts val="0"/>
              </a:spcAft>
              <a:buSzPts val="1800"/>
              <a:buChar char="●"/>
            </a:pPr>
            <a:r>
              <a:rPr lang="en-GB"/>
              <a:t>Used </a:t>
            </a:r>
            <a:r>
              <a:rPr lang="en-GB" sz="1700">
                <a:highlight>
                  <a:srgbClr val="F3F3F3"/>
                </a:highlight>
                <a:latin typeface="Roboto Mono"/>
                <a:ea typeface="Roboto Mono"/>
                <a:cs typeface="Roboto Mono"/>
                <a:sym typeface="Roboto Mono"/>
              </a:rPr>
              <a:t>git pull</a:t>
            </a:r>
            <a:r>
              <a:rPr lang="en-GB"/>
              <a:t> to retrieve a change to your local repository</a:t>
            </a:r>
            <a:endParaRPr/>
          </a:p>
          <a:p>
            <a:pPr indent="-342900" lvl="0" marL="457200" rtl="0" algn="l">
              <a:spcBef>
                <a:spcPts val="0"/>
              </a:spcBef>
              <a:spcAft>
                <a:spcPts val="0"/>
              </a:spcAft>
              <a:buSzPts val="1800"/>
              <a:buChar char="●"/>
            </a:pPr>
            <a:r>
              <a:rPr lang="en-GB"/>
              <a:t>Noted how to use </a:t>
            </a:r>
            <a:r>
              <a:rPr lang="en-GB" sz="1700">
                <a:highlight>
                  <a:srgbClr val="F3F3F3"/>
                </a:highlight>
                <a:latin typeface="Roboto Mono"/>
                <a:ea typeface="Roboto Mono"/>
                <a:cs typeface="Roboto Mono"/>
                <a:sym typeface="Roboto Mono"/>
              </a:rPr>
              <a:t>git fetch</a:t>
            </a:r>
            <a:r>
              <a:rPr lang="en-GB"/>
              <a:t> and </a:t>
            </a:r>
            <a:r>
              <a:rPr lang="en-GB" sz="1700">
                <a:highlight>
                  <a:srgbClr val="F3F3F3"/>
                </a:highlight>
                <a:latin typeface="Roboto Mono"/>
                <a:ea typeface="Roboto Mono"/>
                <a:cs typeface="Roboto Mono"/>
                <a:sym typeface="Roboto Mono"/>
              </a:rPr>
              <a:t>git diff</a:t>
            </a:r>
            <a:r>
              <a:rPr lang="en-GB"/>
              <a:t> or the webpage to check changes between commits when the commit message is unclear</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 cheatsheet</a:t>
            </a:r>
            <a:endParaRPr/>
          </a:p>
        </p:txBody>
      </p:sp>
      <p:sp>
        <p:nvSpPr>
          <p:cNvPr id="488" name="Google Shape;488;p67"/>
          <p:cNvSpPr txBox="1"/>
          <p:nvPr>
            <p:ph idx="1" type="body"/>
          </p:nvPr>
        </p:nvSpPr>
        <p:spPr>
          <a:xfrm>
            <a:off x="311700" y="1152475"/>
            <a:ext cx="8520600" cy="3953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latin typeface="Roboto Mono"/>
                <a:ea typeface="Roboto Mono"/>
                <a:cs typeface="Roboto Mono"/>
                <a:sym typeface="Roboto Mono"/>
              </a:rPr>
              <a:t>…</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log</a:t>
            </a:r>
            <a:r>
              <a:rPr lang="en-GB"/>
              <a:t> </a:t>
            </a:r>
            <a:r>
              <a:rPr lang="en-GB">
                <a:solidFill>
                  <a:srgbClr val="999999"/>
                </a:solidFill>
              </a:rPr>
              <a:t># Show a log of past commits</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diff</a:t>
            </a:r>
            <a:r>
              <a:rPr lang="en-GB"/>
              <a:t> </a:t>
            </a:r>
            <a:r>
              <a:rPr lang="en-GB">
                <a:solidFill>
                  <a:srgbClr val="999999"/>
                </a:solidFill>
              </a:rPr>
              <a:t># Show difference between commits</a:t>
            </a:r>
            <a:endParaRPr>
              <a:solidFill>
                <a:srgbClr val="999999"/>
              </a:solidFill>
            </a:endParaRPr>
          </a:p>
          <a:p>
            <a:pPr indent="-342900" lvl="0" marL="457200" rtl="0" algn="l">
              <a:spcBef>
                <a:spcPts val="0"/>
              </a:spcBef>
              <a:spcAft>
                <a:spcPts val="0"/>
              </a:spcAft>
              <a:buSzPts val="1800"/>
              <a:buChar char="●"/>
            </a:pPr>
            <a:r>
              <a:rPr lang="en-GB">
                <a:solidFill>
                  <a:srgbClr val="434343"/>
                </a:solidFill>
                <a:latin typeface="Roboto Mono"/>
                <a:ea typeface="Roboto Mono"/>
                <a:cs typeface="Roboto Mono"/>
                <a:sym typeface="Roboto Mono"/>
              </a:rPr>
              <a:t>git checkout </a:t>
            </a:r>
            <a:r>
              <a:rPr lang="en-GB">
                <a:solidFill>
                  <a:srgbClr val="999999"/>
                </a:solidFill>
              </a:rPr>
              <a:t># Discard uncommitted changes or restore an older version of a file</a:t>
            </a:r>
            <a:endParaRPr>
              <a:solidFill>
                <a:srgbClr val="999999"/>
              </a:solidFill>
            </a:endParaRPr>
          </a:p>
          <a:p>
            <a:pPr indent="-342900" lvl="0" marL="457200" rtl="0" algn="l">
              <a:spcBef>
                <a:spcPts val="0"/>
              </a:spcBef>
              <a:spcAft>
                <a:spcPts val="0"/>
              </a:spcAft>
              <a:buSzPts val="1800"/>
              <a:buChar char="●"/>
            </a:pPr>
            <a:r>
              <a:rPr lang="en-GB">
                <a:solidFill>
                  <a:srgbClr val="434343"/>
                </a:solidFill>
              </a:rPr>
              <a:t>Add a .gitignore file</a:t>
            </a:r>
            <a:r>
              <a:rPr lang="en-GB">
                <a:solidFill>
                  <a:srgbClr val="999999"/>
                </a:solidFill>
              </a:rPr>
              <a:t> to ignore files git doesn’t need to keep track of. </a:t>
            </a:r>
            <a:endParaRPr>
              <a:solidFill>
                <a:srgbClr val="999999"/>
              </a:solidFill>
            </a:endParaRPr>
          </a:p>
          <a:p>
            <a:pPr indent="-342900" lvl="0" marL="457200" rtl="0" algn="l">
              <a:spcBef>
                <a:spcPts val="0"/>
              </a:spcBef>
              <a:spcAft>
                <a:spcPts val="0"/>
              </a:spcAft>
              <a:buSzPts val="1800"/>
              <a:buChar char="●"/>
            </a:pPr>
            <a:r>
              <a:rPr lang="en-GB"/>
              <a:t>git clone </a:t>
            </a:r>
            <a:r>
              <a:rPr lang="en-GB">
                <a:solidFill>
                  <a:srgbClr val="999999"/>
                </a:solidFill>
              </a:rPr>
              <a:t># Copies an online repository to your local machine</a:t>
            </a:r>
            <a:endParaRPr>
              <a:solidFill>
                <a:srgbClr val="999999"/>
              </a:solidFill>
            </a:endParaRPr>
          </a:p>
          <a:p>
            <a:pPr indent="-342900" lvl="0" marL="457200" rtl="0" algn="l">
              <a:spcBef>
                <a:spcPts val="0"/>
              </a:spcBef>
              <a:spcAft>
                <a:spcPts val="0"/>
              </a:spcAft>
              <a:buSzPts val="1800"/>
              <a:buChar char="●"/>
            </a:pPr>
            <a:r>
              <a:rPr lang="en-GB"/>
              <a:t>git pull</a:t>
            </a:r>
            <a:r>
              <a:rPr lang="en-GB">
                <a:solidFill>
                  <a:srgbClr val="999999"/>
                </a:solidFill>
              </a:rPr>
              <a:t> # Updates your local copy of the repository with any changes made to the online repository</a:t>
            </a:r>
            <a:endParaRPr>
              <a:solidFill>
                <a:srgbClr val="999999"/>
              </a:solidFill>
            </a:endParaRPr>
          </a:p>
          <a:p>
            <a:pPr indent="-342900" lvl="0" marL="457200" rtl="0" algn="l">
              <a:spcBef>
                <a:spcPts val="0"/>
              </a:spcBef>
              <a:spcAft>
                <a:spcPts val="0"/>
              </a:spcAft>
              <a:buSzPts val="1800"/>
              <a:buChar char="●"/>
            </a:pPr>
            <a:r>
              <a:rPr lang="en-GB"/>
              <a:t>git push</a:t>
            </a:r>
            <a:r>
              <a:rPr lang="en-GB">
                <a:solidFill>
                  <a:srgbClr val="999999"/>
                </a:solidFill>
              </a:rPr>
              <a:t> # Updates the online repository with the changes you committed in your local repository</a:t>
            </a:r>
            <a:endParaRPr>
              <a:solidFill>
                <a:srgbClr val="999999"/>
              </a:solidFill>
            </a:endParaRPr>
          </a:p>
        </p:txBody>
      </p:sp>
      <p:pic>
        <p:nvPicPr>
          <p:cNvPr id="489" name="Google Shape;489;p67"/>
          <p:cNvPicPr preferRelativeResize="0"/>
          <p:nvPr/>
        </p:nvPicPr>
        <p:blipFill>
          <a:blip r:embed="rId3">
            <a:alphaModFix/>
          </a:blip>
          <a:stretch>
            <a:fillRect/>
          </a:stretch>
        </p:blipFill>
        <p:spPr>
          <a:xfrm>
            <a:off x="7706899" y="250175"/>
            <a:ext cx="1069075" cy="8352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a:t>
            </a:r>
            <a:endParaRPr/>
          </a:p>
        </p:txBody>
      </p:sp>
      <p:sp>
        <p:nvSpPr>
          <p:cNvPr id="495" name="Google Shape;495;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Introduction to Automated Version Control</a:t>
            </a:r>
            <a:endParaRPr/>
          </a:p>
          <a:p>
            <a:pPr indent="-342900" lvl="0" marL="457200" rtl="0" algn="l">
              <a:lnSpc>
                <a:spcPct val="115000"/>
              </a:lnSpc>
              <a:spcBef>
                <a:spcPts val="0"/>
              </a:spcBef>
              <a:spcAft>
                <a:spcPts val="0"/>
              </a:spcAft>
              <a:buSzPts val="1800"/>
              <a:buChar char="●"/>
            </a:pPr>
            <a:r>
              <a:rPr lang="en-GB"/>
              <a:t>Setting up Git</a:t>
            </a:r>
            <a:endParaRPr/>
          </a:p>
          <a:p>
            <a:pPr indent="-342900" lvl="0" marL="457200" rtl="0" algn="l">
              <a:lnSpc>
                <a:spcPct val="115000"/>
              </a:lnSpc>
              <a:spcBef>
                <a:spcPts val="0"/>
              </a:spcBef>
              <a:spcAft>
                <a:spcPts val="0"/>
              </a:spcAft>
              <a:buSzPts val="1800"/>
              <a:buChar char="●"/>
            </a:pPr>
            <a:r>
              <a:rPr lang="en-GB"/>
              <a:t>Creating a Repository</a:t>
            </a:r>
            <a:endParaRPr/>
          </a:p>
          <a:p>
            <a:pPr indent="-342900" lvl="0" marL="457200" rtl="0" algn="l">
              <a:lnSpc>
                <a:spcPct val="115000"/>
              </a:lnSpc>
              <a:spcBef>
                <a:spcPts val="0"/>
              </a:spcBef>
              <a:spcAft>
                <a:spcPts val="0"/>
              </a:spcAft>
              <a:buSzPts val="1800"/>
              <a:buChar char="●"/>
            </a:pPr>
            <a:r>
              <a:rPr lang="en-GB"/>
              <a:t>Tracking Changes</a:t>
            </a:r>
            <a:endParaRPr/>
          </a:p>
          <a:p>
            <a:pPr indent="-342900" lvl="0" marL="457200" rtl="0" algn="l">
              <a:lnSpc>
                <a:spcPct val="115000"/>
              </a:lnSpc>
              <a:spcBef>
                <a:spcPts val="0"/>
              </a:spcBef>
              <a:spcAft>
                <a:spcPts val="0"/>
              </a:spcAft>
              <a:buSzPts val="1800"/>
              <a:buChar char="●"/>
            </a:pPr>
            <a:r>
              <a:rPr lang="en-GB"/>
              <a:t>Exploring History</a:t>
            </a:r>
            <a:endParaRPr/>
          </a:p>
          <a:p>
            <a:pPr indent="-342900" lvl="0" marL="457200" rtl="0" algn="l">
              <a:lnSpc>
                <a:spcPct val="115000"/>
              </a:lnSpc>
              <a:spcBef>
                <a:spcPts val="0"/>
              </a:spcBef>
              <a:spcAft>
                <a:spcPts val="0"/>
              </a:spcAft>
              <a:buSzPts val="1800"/>
              <a:buChar char="●"/>
            </a:pPr>
            <a:r>
              <a:rPr lang="en-GB"/>
              <a:t>Ignoring Things</a:t>
            </a:r>
            <a:endParaRPr/>
          </a:p>
          <a:p>
            <a:pPr indent="-342900" lvl="0" marL="457200" rtl="0" algn="l">
              <a:lnSpc>
                <a:spcPct val="115000"/>
              </a:lnSpc>
              <a:spcBef>
                <a:spcPts val="0"/>
              </a:spcBef>
              <a:spcAft>
                <a:spcPts val="0"/>
              </a:spcAft>
              <a:buSzPts val="1800"/>
              <a:buChar char="●"/>
            </a:pPr>
            <a:r>
              <a:rPr lang="en-GB"/>
              <a:t>Remotes in GitHub</a:t>
            </a:r>
            <a:endParaRPr/>
          </a:p>
          <a:p>
            <a:pPr indent="-342900" lvl="0" marL="457200" rtl="0" algn="l">
              <a:lnSpc>
                <a:spcPct val="115000"/>
              </a:lnSpc>
              <a:spcBef>
                <a:spcPts val="0"/>
              </a:spcBef>
              <a:spcAft>
                <a:spcPts val="0"/>
              </a:spcAft>
              <a:buSzPts val="1800"/>
              <a:buChar char="●"/>
            </a:pPr>
            <a:r>
              <a:rPr lang="en-GB"/>
              <a:t>Collaboration</a:t>
            </a:r>
            <a:endParaRPr/>
          </a:p>
          <a:p>
            <a:pPr indent="-342900" lvl="0" marL="457200" rtl="0" algn="l">
              <a:lnSpc>
                <a:spcPct val="115000"/>
              </a:lnSpc>
              <a:spcBef>
                <a:spcPts val="0"/>
              </a:spcBef>
              <a:spcAft>
                <a:spcPts val="0"/>
              </a:spcAft>
              <a:buSzPts val="1800"/>
              <a:buChar char="●"/>
            </a:pPr>
            <a:r>
              <a:rPr b="1" lang="en-GB"/>
              <a:t>Conflicts</a:t>
            </a:r>
            <a:endParaRPr b="1"/>
          </a:p>
          <a:p>
            <a:pPr indent="-342900" lvl="0" marL="457200" rtl="0" algn="l">
              <a:lnSpc>
                <a:spcPct val="115000"/>
              </a:lnSpc>
              <a:spcBef>
                <a:spcPts val="0"/>
              </a:spcBef>
              <a:spcAft>
                <a:spcPts val="0"/>
              </a:spcAft>
              <a:buSzPts val="1800"/>
              <a:buChar char="●"/>
            </a:pPr>
            <a:r>
              <a:rPr lang="en-GB"/>
              <a:t>Open Research, Licensing, Citation and Other Hosting Options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9" name="Shape 499"/>
        <p:cNvGrpSpPr/>
        <p:nvPr/>
      </p:nvGrpSpPr>
      <p:grpSpPr>
        <a:xfrm>
          <a:off x="0" y="0"/>
          <a:ext cx="0" cy="0"/>
          <a:chOff x="0" y="0"/>
          <a:chExt cx="0" cy="0"/>
        </a:xfrm>
      </p:grpSpPr>
      <p:sp>
        <p:nvSpPr>
          <p:cNvPr id="500" name="Google Shape;500;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Conflicts</a:t>
            </a:r>
            <a:endParaRPr/>
          </a:p>
        </p:txBody>
      </p:sp>
      <p:sp>
        <p:nvSpPr>
          <p:cNvPr id="501" name="Google Shape;501;p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 simulate a Collaborator making a change independently from you:</a:t>
            </a:r>
            <a:endParaRPr/>
          </a:p>
          <a:p>
            <a:pPr indent="-342900" lvl="0" marL="457200" rtl="0" algn="l">
              <a:spcBef>
                <a:spcPts val="1600"/>
              </a:spcBef>
              <a:spcAft>
                <a:spcPts val="0"/>
              </a:spcAft>
              <a:buSzPts val="1800"/>
              <a:buAutoNum type="arabicPeriod"/>
            </a:pPr>
            <a:r>
              <a:rPr lang="en-GB"/>
              <a:t>Go to your Github repository (e.g. </a:t>
            </a:r>
            <a:r>
              <a:rPr lang="en-GB" u="sng">
                <a:solidFill>
                  <a:schemeClr val="hlink"/>
                </a:solidFill>
                <a:hlinkClick r:id="rId3"/>
              </a:rPr>
              <a:t>https://github.com/AnthonyDShaw/recipes</a:t>
            </a:r>
            <a:r>
              <a:rPr lang="en-GB"/>
              <a:t>)</a:t>
            </a:r>
            <a:endParaRPr/>
          </a:p>
          <a:p>
            <a:pPr indent="-342900" lvl="0" marL="457200" rtl="0" algn="l">
              <a:spcBef>
                <a:spcPts val="0"/>
              </a:spcBef>
              <a:spcAft>
                <a:spcPts val="0"/>
              </a:spcAft>
              <a:buSzPts val="1800"/>
              <a:buAutoNum type="arabicPeriod"/>
            </a:pPr>
            <a:r>
              <a:rPr lang="en-GB"/>
              <a:t>Select the guacamole.md file</a:t>
            </a:r>
            <a:endParaRPr/>
          </a:p>
          <a:p>
            <a:pPr indent="-342900" lvl="0" marL="457200" rtl="0" algn="l">
              <a:spcBef>
                <a:spcPts val="0"/>
              </a:spcBef>
              <a:spcAft>
                <a:spcPts val="0"/>
              </a:spcAft>
              <a:buSzPts val="1800"/>
              <a:buAutoNum type="arabicPeriod"/>
            </a:pPr>
            <a:r>
              <a:rPr lang="en-GB"/>
              <a:t>Select “edit this file” (the pencil near the top right corner)</a:t>
            </a:r>
            <a:endParaRPr/>
          </a:p>
          <a:p>
            <a:pPr indent="-342900" lvl="0" marL="457200" rtl="0" algn="l">
              <a:spcBef>
                <a:spcPts val="0"/>
              </a:spcBef>
              <a:spcAft>
                <a:spcPts val="0"/>
              </a:spcAft>
              <a:buSzPts val="1800"/>
              <a:buAutoNum type="arabicPeriod"/>
            </a:pPr>
            <a:r>
              <a:rPr lang="en-GB"/>
              <a:t>Add a new line</a:t>
            </a:r>
            <a:endParaRPr>
              <a:highlight>
                <a:schemeClr val="lt2"/>
              </a:highlight>
            </a:endParaRPr>
          </a:p>
          <a:p>
            <a:pPr indent="-342900" lvl="0" marL="457200" rtl="0" algn="l">
              <a:spcBef>
                <a:spcPts val="0"/>
              </a:spcBef>
              <a:spcAft>
                <a:spcPts val="0"/>
              </a:spcAft>
              <a:buSzPts val="1800"/>
              <a:buAutoNum type="arabicPeriod"/>
            </a:pPr>
            <a:r>
              <a:rPr lang="en-GB">
                <a:highlight>
                  <a:schemeClr val="lt1"/>
                </a:highlight>
              </a:rPr>
              <a:t>Commit the changes with the commit message:</a:t>
            </a:r>
            <a:br>
              <a:rPr lang="en-GB">
                <a:highlight>
                  <a:schemeClr val="lt1"/>
                </a:highlight>
              </a:rPr>
            </a:br>
            <a:r>
              <a:rPr lang="en-GB">
                <a:highlight>
                  <a:schemeClr val="lt1"/>
                </a:highlight>
              </a:rPr>
              <a:t>First step on the instructions</a:t>
            </a:r>
            <a:endParaRPr>
              <a:highlight>
                <a:schemeClr val="lt1"/>
              </a:highlight>
            </a:endParaRPr>
          </a:p>
          <a:p>
            <a:pPr indent="0" lvl="0" marL="457200" rtl="0" algn="l">
              <a:spcBef>
                <a:spcPts val="1600"/>
              </a:spcBef>
              <a:spcAft>
                <a:spcPts val="0"/>
              </a:spcAft>
              <a:buNone/>
            </a:pPr>
            <a:r>
              <a:t/>
            </a:r>
            <a:endParaRPr>
              <a:highlight>
                <a:schemeClr val="lt1"/>
              </a:highlight>
            </a:endParaRPr>
          </a:p>
          <a:p>
            <a:pPr indent="0" lvl="0" marL="457200" rtl="0" algn="l">
              <a:spcBef>
                <a:spcPts val="1600"/>
              </a:spcBef>
              <a:spcAft>
                <a:spcPts val="160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Conflicts: Creating a conflict  </a:t>
            </a:r>
            <a:endParaRPr/>
          </a:p>
          <a:p>
            <a:pPr indent="0" lvl="0" marL="0" rtl="0" algn="l">
              <a:spcBef>
                <a:spcPts val="0"/>
              </a:spcBef>
              <a:spcAft>
                <a:spcPts val="0"/>
              </a:spcAft>
              <a:buNone/>
            </a:pPr>
            <a:r>
              <a:t/>
            </a:r>
            <a:endParaRPr/>
          </a:p>
        </p:txBody>
      </p:sp>
      <p:sp>
        <p:nvSpPr>
          <p:cNvPr id="507" name="Google Shape;507;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let’s create a conflict in our local repository. Each of us will make a change to the guacamole.txt file in our local repository associated with </a:t>
            </a:r>
            <a:r>
              <a:rPr lang="en-GB" sz="1700">
                <a:highlight>
                  <a:srgbClr val="F3F3F3"/>
                </a:highlight>
                <a:latin typeface="Roboto Mono"/>
                <a:ea typeface="Roboto Mono"/>
                <a:cs typeface="Roboto Mono"/>
                <a:sym typeface="Roboto Mono"/>
              </a:rPr>
              <a:t>git@github.com:AnthonyDShaw/recipes.git</a:t>
            </a:r>
            <a:endParaRPr/>
          </a:p>
          <a:p>
            <a:pPr indent="-342900" lvl="0" marL="457200" rtl="0" algn="l">
              <a:spcBef>
                <a:spcPts val="1600"/>
              </a:spcBef>
              <a:spcAft>
                <a:spcPts val="0"/>
              </a:spcAft>
              <a:buSzPts val="1800"/>
              <a:buAutoNum type="arabicPeriod"/>
            </a:pPr>
            <a:r>
              <a:rPr lang="en-GB">
                <a:highlight>
                  <a:schemeClr val="lt2"/>
                </a:highlight>
              </a:rPr>
              <a:t>$ nano guacamole.txt</a:t>
            </a:r>
            <a:r>
              <a:rPr lang="en-GB">
                <a:highlight>
                  <a:schemeClr val="lt1"/>
                </a:highlight>
              </a:rPr>
              <a:t> </a:t>
            </a:r>
            <a:r>
              <a:rPr lang="en-GB">
                <a:solidFill>
                  <a:srgbClr val="0000FF"/>
                </a:solidFill>
                <a:highlight>
                  <a:schemeClr val="lt1"/>
                </a:highlight>
              </a:rPr>
              <a:t>#add a line</a:t>
            </a:r>
            <a:endParaRPr>
              <a:solidFill>
                <a:srgbClr val="0000FF"/>
              </a:solidFill>
              <a:highlight>
                <a:schemeClr val="lt1"/>
              </a:highlight>
            </a:endParaRPr>
          </a:p>
          <a:p>
            <a:pPr indent="-342900" lvl="0" marL="457200" rtl="0" algn="l">
              <a:spcBef>
                <a:spcPts val="0"/>
              </a:spcBef>
              <a:spcAft>
                <a:spcPts val="0"/>
              </a:spcAft>
              <a:buSzPts val="1800"/>
              <a:buAutoNum type="arabicPeriod"/>
            </a:pPr>
            <a:r>
              <a:rPr lang="en-GB">
                <a:highlight>
                  <a:schemeClr val="lt2"/>
                </a:highlight>
              </a:rPr>
              <a:t>$ git add guacamole.txt</a:t>
            </a:r>
            <a:r>
              <a:rPr lang="en-GB">
                <a:solidFill>
                  <a:srgbClr val="0000FF"/>
                </a:solidFill>
                <a:highlight>
                  <a:schemeClr val="lt1"/>
                </a:highlight>
              </a:rPr>
              <a:t> #Stage the file</a:t>
            </a:r>
            <a:endParaRPr>
              <a:solidFill>
                <a:srgbClr val="0000FF"/>
              </a:solidFill>
              <a:highlight>
                <a:schemeClr val="lt1"/>
              </a:highlight>
            </a:endParaRPr>
          </a:p>
          <a:p>
            <a:pPr indent="-342900" lvl="0" marL="457200" rtl="0" algn="l">
              <a:spcBef>
                <a:spcPts val="0"/>
              </a:spcBef>
              <a:spcAft>
                <a:spcPts val="0"/>
              </a:spcAft>
              <a:buSzPts val="1800"/>
              <a:buAutoNum type="arabicPeriod"/>
            </a:pPr>
            <a:r>
              <a:rPr lang="en-GB">
                <a:highlight>
                  <a:schemeClr val="lt2"/>
                </a:highlight>
              </a:rPr>
              <a:t>$ git commit -m "First step on the instructions"</a:t>
            </a:r>
            <a:r>
              <a:rPr lang="en-GB">
                <a:highlight>
                  <a:schemeClr val="lt1"/>
                </a:highlight>
              </a:rPr>
              <a:t> </a:t>
            </a:r>
            <a:r>
              <a:rPr lang="en-GB">
                <a:solidFill>
                  <a:srgbClr val="0000FF"/>
                </a:solidFill>
                <a:highlight>
                  <a:schemeClr val="lt1"/>
                </a:highlight>
              </a:rPr>
              <a:t>#Commit the file</a:t>
            </a:r>
            <a:endParaRPr>
              <a:solidFill>
                <a:srgbClr val="0000FF"/>
              </a:solidFill>
              <a:highlight>
                <a:schemeClr val="lt1"/>
              </a:highlight>
            </a:endParaRPr>
          </a:p>
          <a:p>
            <a:pPr indent="-342900" lvl="0" marL="457200" rtl="0" algn="l">
              <a:spcBef>
                <a:spcPts val="0"/>
              </a:spcBef>
              <a:spcAft>
                <a:spcPts val="0"/>
              </a:spcAft>
              <a:buSzPts val="1800"/>
              <a:buAutoNum type="arabicPeriod"/>
            </a:pPr>
            <a:r>
              <a:rPr lang="en-GB">
                <a:highlight>
                  <a:schemeClr val="lt2"/>
                </a:highlight>
              </a:rPr>
              <a:t>$ git push origin main</a:t>
            </a:r>
            <a:r>
              <a:rPr lang="en-GB">
                <a:highlight>
                  <a:schemeClr val="lt1"/>
                </a:highlight>
              </a:rPr>
              <a:t> </a:t>
            </a:r>
            <a:r>
              <a:rPr lang="en-GB">
                <a:solidFill>
                  <a:srgbClr val="0000FF"/>
                </a:solidFill>
                <a:highlight>
                  <a:schemeClr val="lt1"/>
                </a:highlight>
              </a:rPr>
              <a:t>#Try to push the file to git</a:t>
            </a:r>
            <a:endParaRPr>
              <a:solidFill>
                <a:srgbClr val="0000FF"/>
              </a:solidFill>
              <a:highlight>
                <a:schemeClr val="lt1"/>
              </a:highlight>
            </a:endParaRPr>
          </a:p>
          <a:p>
            <a:pPr indent="0" lvl="0" marL="0" rtl="0" algn="l">
              <a:spcBef>
                <a:spcPts val="1600"/>
              </a:spcBef>
              <a:spcAft>
                <a:spcPts val="0"/>
              </a:spcAft>
              <a:buNone/>
            </a:pPr>
            <a:r>
              <a:rPr lang="en-GB">
                <a:highlight>
                  <a:schemeClr val="lt1"/>
                </a:highlight>
              </a:rPr>
              <a:t>Git rejects the second person to push because it detects that the remote repository has new updates that have not been incorporated into the local branch. Now let’s resolve the conflict.</a:t>
            </a:r>
            <a:endParaRPr>
              <a:highlight>
                <a:schemeClr val="lt1"/>
              </a:highlight>
            </a:endParaRPr>
          </a:p>
          <a:p>
            <a:pPr indent="0" lvl="0" marL="0" rtl="0" algn="l">
              <a:spcBef>
                <a:spcPts val="1600"/>
              </a:spcBef>
              <a:spcAft>
                <a:spcPts val="160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Conflicts: Resolving c</a:t>
            </a:r>
            <a:r>
              <a:rPr lang="en-GB"/>
              <a:t>onflicts</a:t>
            </a:r>
            <a:endParaRPr/>
          </a:p>
        </p:txBody>
      </p:sp>
      <p:sp>
        <p:nvSpPr>
          <p:cNvPr id="513" name="Google Shape;513;p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6550" lvl="0" marL="457200" rtl="0" algn="l">
              <a:spcBef>
                <a:spcPts val="1200"/>
              </a:spcBef>
              <a:spcAft>
                <a:spcPts val="0"/>
              </a:spcAft>
              <a:buClr>
                <a:schemeClr val="dk1"/>
              </a:buClr>
              <a:buSzPts val="1700"/>
              <a:buFont typeface="Roboto Mono"/>
              <a:buAutoNum type="arabicPeriod"/>
            </a:pPr>
            <a:r>
              <a:rPr lang="en-GB" sz="1700">
                <a:highlight>
                  <a:srgbClr val="F3F3F3"/>
                </a:highlight>
                <a:latin typeface="Roboto Mono"/>
                <a:ea typeface="Roboto Mono"/>
                <a:cs typeface="Roboto Mono"/>
                <a:sym typeface="Roboto Mono"/>
              </a:rPr>
              <a:t>$ git pull origin main</a:t>
            </a:r>
            <a:r>
              <a:rPr lang="en-GB" sz="1700">
                <a:highlight>
                  <a:schemeClr val="lt1"/>
                </a:highlight>
                <a:latin typeface="Roboto"/>
                <a:ea typeface="Roboto"/>
                <a:cs typeface="Roboto"/>
                <a:sym typeface="Roboto"/>
              </a:rPr>
              <a:t> </a:t>
            </a:r>
            <a:r>
              <a:rPr lang="en-GB" sz="1700">
                <a:solidFill>
                  <a:srgbClr val="0000FF"/>
                </a:solidFill>
                <a:highlight>
                  <a:schemeClr val="lt1"/>
                </a:highlight>
                <a:latin typeface="Roboto"/>
                <a:ea typeface="Roboto"/>
                <a:cs typeface="Roboto"/>
                <a:sym typeface="Roboto"/>
              </a:rPr>
              <a:t>#Attempt to pull the conflict repository from GitHub</a:t>
            </a:r>
            <a:endParaRPr sz="1700">
              <a:solidFill>
                <a:srgbClr val="0000FF"/>
              </a:solidFill>
              <a:highlight>
                <a:schemeClr val="lt1"/>
              </a:highlight>
              <a:latin typeface="Roboto"/>
              <a:ea typeface="Roboto"/>
              <a:cs typeface="Roboto"/>
              <a:sym typeface="Roboto"/>
            </a:endParaRPr>
          </a:p>
          <a:p>
            <a:pPr indent="-336550" lvl="0" marL="457200" rtl="0" algn="l">
              <a:spcBef>
                <a:spcPts val="0"/>
              </a:spcBef>
              <a:spcAft>
                <a:spcPts val="0"/>
              </a:spcAft>
              <a:buClr>
                <a:schemeClr val="dk1"/>
              </a:buClr>
              <a:buSzPts val="1700"/>
              <a:buFont typeface="Roboto Mono"/>
              <a:buAutoNum type="arabicPeriod"/>
            </a:pPr>
            <a:r>
              <a:rPr lang="en-GB" sz="1700">
                <a:highlight>
                  <a:srgbClr val="F3F3F3"/>
                </a:highlight>
                <a:latin typeface="Roboto Mono"/>
                <a:ea typeface="Roboto Mono"/>
                <a:cs typeface="Roboto Mono"/>
                <a:sym typeface="Roboto Mono"/>
              </a:rPr>
              <a:t>$ git config pull.rebase false</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 Set default merge divergent branch strategy (if not already set)</a:t>
            </a:r>
            <a:br>
              <a:rPr lang="en-GB" sz="1700">
                <a:highlight>
                  <a:srgbClr val="F3F3F3"/>
                </a:highlight>
                <a:latin typeface="Roboto Mono"/>
                <a:ea typeface="Roboto Mono"/>
                <a:cs typeface="Roboto Mono"/>
                <a:sym typeface="Roboto Mono"/>
              </a:rPr>
            </a:br>
            <a:r>
              <a:rPr lang="en-GB" sz="1700">
                <a:highlight>
                  <a:srgbClr val="F3F3F3"/>
                </a:highlight>
                <a:latin typeface="Roboto Mono"/>
                <a:ea typeface="Roboto Mono"/>
                <a:cs typeface="Roboto Mono"/>
                <a:sym typeface="Roboto Mono"/>
              </a:rPr>
              <a:t>$ git pull origin main</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#P</a:t>
            </a:r>
            <a:r>
              <a:rPr lang="en-GB" sz="1700">
                <a:solidFill>
                  <a:srgbClr val="0000FF"/>
                </a:solidFill>
                <a:highlight>
                  <a:schemeClr val="lt1"/>
                </a:highlight>
                <a:latin typeface="Roboto"/>
                <a:ea typeface="Roboto"/>
                <a:cs typeface="Roboto"/>
                <a:sym typeface="Roboto"/>
              </a:rPr>
              <a:t>ull the conflict repository from GitHub</a:t>
            </a:r>
            <a:endParaRPr sz="1700">
              <a:solidFill>
                <a:srgbClr val="0000FF"/>
              </a:solidFill>
              <a:highlight>
                <a:schemeClr val="lt1"/>
              </a:highlight>
              <a:latin typeface="Roboto Mono"/>
              <a:ea typeface="Roboto Mono"/>
              <a:cs typeface="Roboto Mono"/>
              <a:sym typeface="Roboto Mono"/>
            </a:endParaRPr>
          </a:p>
          <a:p>
            <a:pPr indent="-336550" lvl="0" marL="457200" rtl="0" algn="l">
              <a:spcBef>
                <a:spcPts val="0"/>
              </a:spcBef>
              <a:spcAft>
                <a:spcPts val="0"/>
              </a:spcAft>
              <a:buClr>
                <a:schemeClr val="dk1"/>
              </a:buClr>
              <a:buSzPts val="1700"/>
              <a:buFont typeface="Roboto Mono"/>
              <a:buAutoNum type="arabicPeriod"/>
            </a:pPr>
            <a:r>
              <a:rPr lang="en-GB" sz="1700">
                <a:highlight>
                  <a:srgbClr val="F3F3F3"/>
                </a:highlight>
                <a:latin typeface="Roboto Mono"/>
                <a:ea typeface="Roboto Mono"/>
                <a:cs typeface="Roboto Mono"/>
                <a:sym typeface="Roboto Mono"/>
              </a:rPr>
              <a:t>$ nano guacamole.txt</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#Resolve the conflicted areas</a:t>
            </a:r>
            <a:br>
              <a:rPr lang="en-GB" sz="1700">
                <a:highlight>
                  <a:srgbClr val="F3F3F3"/>
                </a:highlight>
                <a:latin typeface="Roboto Mono"/>
                <a:ea typeface="Roboto Mono"/>
                <a:cs typeface="Roboto Mono"/>
                <a:sym typeface="Roboto Mono"/>
              </a:rPr>
            </a:br>
            <a:r>
              <a:rPr lang="en-GB" sz="1700">
                <a:highlight>
                  <a:srgbClr val="F3F3F3"/>
                </a:highlight>
                <a:latin typeface="Roboto Mono"/>
                <a:ea typeface="Roboto Mono"/>
                <a:cs typeface="Roboto Mono"/>
                <a:sym typeface="Roboto Mono"/>
              </a:rPr>
              <a:t>$ git add guacamole.txt</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#Stage the merged file</a:t>
            </a:r>
            <a:endParaRPr sz="1700">
              <a:solidFill>
                <a:srgbClr val="0000FF"/>
              </a:solidFill>
              <a:highlight>
                <a:schemeClr val="lt1"/>
              </a:highlight>
              <a:latin typeface="Roboto Mono"/>
              <a:ea typeface="Roboto Mono"/>
              <a:cs typeface="Roboto Mono"/>
              <a:sym typeface="Roboto Mono"/>
            </a:endParaRPr>
          </a:p>
          <a:p>
            <a:pPr indent="-336550" lvl="0" marL="457200" rtl="0" algn="l">
              <a:spcBef>
                <a:spcPts val="0"/>
              </a:spcBef>
              <a:spcAft>
                <a:spcPts val="0"/>
              </a:spcAft>
              <a:buClr>
                <a:schemeClr val="dk1"/>
              </a:buClr>
              <a:buSzPts val="1700"/>
              <a:buFont typeface="Roboto Mono"/>
              <a:buAutoNum type="arabicPeriod"/>
            </a:pPr>
            <a:r>
              <a:rPr lang="en-GB" sz="1700">
                <a:highlight>
                  <a:srgbClr val="F3F3F3"/>
                </a:highlight>
                <a:latin typeface="Roboto Mono"/>
                <a:ea typeface="Roboto Mono"/>
                <a:cs typeface="Roboto Mono"/>
                <a:sym typeface="Roboto Mono"/>
              </a:rPr>
              <a:t>$ git commit -m "Merge changes from GitHub"</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#Commit the merged file</a:t>
            </a:r>
            <a:endParaRPr sz="1700">
              <a:solidFill>
                <a:srgbClr val="0000FF"/>
              </a:solidFill>
              <a:highlight>
                <a:schemeClr val="lt1"/>
              </a:highlight>
              <a:latin typeface="Roboto Mono"/>
              <a:ea typeface="Roboto Mono"/>
              <a:cs typeface="Roboto Mono"/>
              <a:sym typeface="Roboto Mono"/>
            </a:endParaRPr>
          </a:p>
          <a:p>
            <a:pPr indent="-336550" lvl="0" marL="457200" rtl="0" algn="l">
              <a:spcBef>
                <a:spcPts val="0"/>
              </a:spcBef>
              <a:spcAft>
                <a:spcPts val="0"/>
              </a:spcAft>
              <a:buClr>
                <a:schemeClr val="dk1"/>
              </a:buClr>
              <a:buSzPts val="1700"/>
              <a:buFont typeface="Roboto Mono"/>
              <a:buAutoNum type="arabicPeriod"/>
            </a:pPr>
            <a:r>
              <a:rPr lang="en-GB" sz="1700">
                <a:highlight>
                  <a:srgbClr val="F3F3F3"/>
                </a:highlight>
                <a:latin typeface="Roboto Mono"/>
                <a:ea typeface="Roboto Mono"/>
                <a:cs typeface="Roboto Mono"/>
                <a:sym typeface="Roboto Mono"/>
              </a:rPr>
              <a:t>$ git push origin main</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#Push the merged file to GitHub</a:t>
            </a:r>
            <a:endParaRPr sz="1700">
              <a:solidFill>
                <a:srgbClr val="0000FF"/>
              </a:solidFill>
              <a:highlight>
                <a:schemeClr val="lt1"/>
              </a:highlight>
              <a:latin typeface="Roboto Mono"/>
              <a:ea typeface="Roboto Mono"/>
              <a:cs typeface="Roboto Mono"/>
              <a:sym typeface="Roboto Mono"/>
            </a:endParaRPr>
          </a:p>
          <a:p>
            <a:pPr indent="-336550" lvl="0" marL="457200" rtl="0" algn="l">
              <a:spcBef>
                <a:spcPts val="0"/>
              </a:spcBef>
              <a:spcAft>
                <a:spcPts val="0"/>
              </a:spcAft>
              <a:buClr>
                <a:schemeClr val="dk2"/>
              </a:buClr>
              <a:buSzPts val="1700"/>
              <a:buFont typeface="Roboto Mono"/>
              <a:buAutoNum type="arabicPeriod"/>
            </a:pPr>
            <a:r>
              <a:rPr lang="en-GB" sz="1700">
                <a:highlight>
                  <a:schemeClr val="lt2"/>
                </a:highlight>
                <a:latin typeface="Roboto Mono"/>
                <a:ea typeface="Roboto Mono"/>
                <a:cs typeface="Roboto Mono"/>
                <a:sym typeface="Roboto Mono"/>
              </a:rPr>
              <a:t>$ git pull origin main</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#Pull the merged file from Github</a:t>
            </a:r>
            <a:endParaRPr sz="1700">
              <a:solidFill>
                <a:srgbClr val="0000FF"/>
              </a:solidFill>
              <a:highlight>
                <a:schemeClr val="lt1"/>
              </a:highlight>
              <a:latin typeface="Roboto Mono"/>
              <a:ea typeface="Roboto Mono"/>
              <a:cs typeface="Roboto Mono"/>
              <a:sym typeface="Roboto Mono"/>
            </a:endParaRPr>
          </a:p>
          <a:p>
            <a:pPr indent="-336550" lvl="0" marL="457200" rtl="0" algn="l">
              <a:spcBef>
                <a:spcPts val="0"/>
              </a:spcBef>
              <a:spcAft>
                <a:spcPts val="0"/>
              </a:spcAft>
              <a:buClr>
                <a:schemeClr val="dk2"/>
              </a:buClr>
              <a:buSzPts val="1700"/>
              <a:buFont typeface="Roboto Mono"/>
              <a:buAutoNum type="arabicPeriod"/>
            </a:pPr>
            <a:r>
              <a:rPr lang="en-GB" sz="1700">
                <a:highlight>
                  <a:schemeClr val="lt2"/>
                </a:highlight>
                <a:latin typeface="Roboto Mono"/>
                <a:ea typeface="Roboto Mono"/>
                <a:cs typeface="Roboto Mono"/>
                <a:sym typeface="Roboto Mono"/>
              </a:rPr>
              <a:t>cat guacamole.txt</a:t>
            </a:r>
            <a:r>
              <a:rPr lang="en-GB" sz="1700">
                <a:highlight>
                  <a:schemeClr val="lt1"/>
                </a:highlight>
                <a:latin typeface="Roboto Mono"/>
                <a:ea typeface="Roboto Mono"/>
                <a:cs typeface="Roboto Mono"/>
                <a:sym typeface="Roboto Mono"/>
              </a:rPr>
              <a:t> </a:t>
            </a:r>
            <a:r>
              <a:rPr lang="en-GB" sz="1700">
                <a:solidFill>
                  <a:srgbClr val="0000FF"/>
                </a:solidFill>
                <a:highlight>
                  <a:schemeClr val="lt1"/>
                </a:highlight>
                <a:latin typeface="Roboto Mono"/>
                <a:ea typeface="Roboto Mono"/>
                <a:cs typeface="Roboto Mono"/>
                <a:sym typeface="Roboto Mono"/>
              </a:rPr>
              <a:t>#Confirm the conflict is resolved</a:t>
            </a:r>
            <a:endParaRPr sz="1700">
              <a:solidFill>
                <a:srgbClr val="0000FF"/>
              </a:solidFill>
              <a:highlight>
                <a:schemeClr val="lt1"/>
              </a:highlight>
              <a:latin typeface="Roboto Mono"/>
              <a:ea typeface="Roboto Mono"/>
              <a:cs typeface="Roboto Mono"/>
              <a:sym typeface="Roboto Mon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a:t>
            </a:r>
            <a:r>
              <a:rPr lang="en-GB"/>
              <a:t>: the most popular version control system for code</a:t>
            </a:r>
            <a:endParaRPr/>
          </a:p>
        </p:txBody>
      </p:sp>
      <p:sp>
        <p:nvSpPr>
          <p:cNvPr id="94" name="Google Shape;94;p18"/>
          <p:cNvSpPr txBox="1"/>
          <p:nvPr>
            <p:ph idx="1" type="body"/>
          </p:nvPr>
        </p:nvSpPr>
        <p:spPr>
          <a:xfrm>
            <a:off x="311700" y="1152475"/>
            <a:ext cx="4601400" cy="399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Originally created by Linus Torvalds in 2005.</a:t>
            </a:r>
            <a:br>
              <a:rPr lang="en-GB"/>
            </a:br>
            <a:endParaRPr/>
          </a:p>
          <a:p>
            <a:pPr indent="-342900" lvl="0" marL="457200" rtl="0" algn="l">
              <a:spcBef>
                <a:spcPts val="0"/>
              </a:spcBef>
              <a:spcAft>
                <a:spcPts val="0"/>
              </a:spcAft>
              <a:buSzPts val="1800"/>
              <a:buChar char="●"/>
            </a:pPr>
            <a:r>
              <a:rPr lang="en-GB"/>
              <a:t>Made for large software projects with many collaborators.</a:t>
            </a:r>
            <a:br>
              <a:rPr lang="en-GB"/>
            </a:br>
            <a:endParaRPr/>
          </a:p>
          <a:p>
            <a:pPr indent="-342900" lvl="0" marL="457200" rtl="0" algn="l">
              <a:spcBef>
                <a:spcPts val="0"/>
              </a:spcBef>
              <a:spcAft>
                <a:spcPts val="0"/>
              </a:spcAft>
              <a:buSzPts val="1800"/>
              <a:buChar char="●"/>
            </a:pPr>
            <a:r>
              <a:rPr lang="en-GB"/>
              <a:t>Many if not most research and industry software projects use it.</a:t>
            </a:r>
            <a:br>
              <a:rPr lang="en-GB"/>
            </a:br>
            <a:endParaRPr/>
          </a:p>
          <a:p>
            <a:pPr indent="-342900" lvl="0" marL="457200" rtl="0" algn="l">
              <a:spcBef>
                <a:spcPts val="0"/>
              </a:spcBef>
              <a:spcAft>
                <a:spcPts val="0"/>
              </a:spcAft>
              <a:buSzPts val="1800"/>
              <a:buChar char="●"/>
            </a:pPr>
            <a:r>
              <a:rPr lang="en-GB"/>
              <a:t>Originally used for tracking code, but also data and large documents like theses and papers.</a:t>
            </a:r>
            <a:endParaRPr/>
          </a:p>
        </p:txBody>
      </p:sp>
      <p:pic>
        <p:nvPicPr>
          <p:cNvPr id="95" name="Google Shape;95;p18"/>
          <p:cNvPicPr preferRelativeResize="0"/>
          <p:nvPr/>
        </p:nvPicPr>
        <p:blipFill>
          <a:blip r:embed="rId3">
            <a:alphaModFix/>
          </a:blip>
          <a:stretch>
            <a:fillRect/>
          </a:stretch>
        </p:blipFill>
        <p:spPr>
          <a:xfrm>
            <a:off x="5230503" y="1349776"/>
            <a:ext cx="3500966" cy="273512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Conflicts on non-text files</a:t>
            </a:r>
            <a:endParaRPr/>
          </a:p>
        </p:txBody>
      </p:sp>
      <p:sp>
        <p:nvSpPr>
          <p:cNvPr id="519" name="Google Shape;519;p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When trying to merge non-text files such as images you will get a warning saying “Cannot merge binary files”. Meaning git cannot insert conflict markers as it did for the text file example.</a:t>
            </a:r>
            <a:endParaRPr/>
          </a:p>
          <a:p>
            <a:pPr indent="-342900" lvl="0" marL="457200" rtl="0" algn="l">
              <a:spcBef>
                <a:spcPts val="0"/>
              </a:spcBef>
              <a:spcAft>
                <a:spcPts val="0"/>
              </a:spcAft>
              <a:buSzPts val="1800"/>
              <a:buChar char="●"/>
            </a:pPr>
            <a:r>
              <a:rPr lang="en-GB"/>
              <a:t>The available version of the file with be HEAD (your version) and an alphanumeric code (the alternative conflicting version) shown in the warning message.</a:t>
            </a:r>
            <a:endParaRPr/>
          </a:p>
          <a:p>
            <a:pPr indent="-342900" lvl="0" marL="457200" rtl="0" algn="l">
              <a:spcBef>
                <a:spcPts val="0"/>
              </a:spcBef>
              <a:spcAft>
                <a:spcPts val="0"/>
              </a:spcAft>
              <a:buSzPts val="1800"/>
              <a:buChar char="●"/>
            </a:pPr>
            <a:r>
              <a:rPr lang="en-GB"/>
              <a:t>You can use </a:t>
            </a:r>
            <a:r>
              <a:rPr lang="en-GB" sz="1700">
                <a:highlight>
                  <a:srgbClr val="F3F3F3"/>
                </a:highlight>
                <a:latin typeface="Roboto Mono"/>
                <a:ea typeface="Roboto Mono"/>
                <a:cs typeface="Roboto Mono"/>
                <a:sym typeface="Roboto Mono"/>
              </a:rPr>
              <a:t>git checkout HEAD conflicting_file.jpg</a:t>
            </a:r>
            <a:r>
              <a:rPr lang="en-GB"/>
              <a:t> or </a:t>
            </a:r>
            <a:r>
              <a:rPr lang="en-GB" sz="1700">
                <a:highlight>
                  <a:srgbClr val="F3F3F3"/>
                </a:highlight>
                <a:latin typeface="Roboto Mono"/>
                <a:ea typeface="Roboto Mono"/>
                <a:cs typeface="Roboto Mono"/>
                <a:sym typeface="Roboto Mono"/>
              </a:rPr>
              <a:t>git checkout [identifier] conflicting_file.jpg</a:t>
            </a:r>
            <a:r>
              <a:rPr lang="en-GB"/>
              <a:t> to chose which file to keep.</a:t>
            </a:r>
            <a:endParaRPr/>
          </a:p>
          <a:p>
            <a:pPr indent="-342900" lvl="0" marL="457200" rtl="0" algn="l">
              <a:spcBef>
                <a:spcPts val="0"/>
              </a:spcBef>
              <a:spcAft>
                <a:spcPts val="0"/>
              </a:spcAft>
              <a:buSzPts val="1800"/>
              <a:buChar char="●"/>
            </a:pPr>
            <a:r>
              <a:rPr lang="en-GB"/>
              <a:t>Alternatively, you can keep both images by checking out and renaming itching file with the </a:t>
            </a:r>
            <a:r>
              <a:rPr lang="en-GB" sz="1700">
                <a:highlight>
                  <a:srgbClr val="F3F3F3"/>
                </a:highlight>
                <a:latin typeface="Roboto Mono"/>
                <a:ea typeface="Roboto Mono"/>
                <a:cs typeface="Roboto Mono"/>
                <a:sym typeface="Roboto Mono"/>
              </a:rPr>
              <a:t>mv</a:t>
            </a:r>
            <a:r>
              <a:rPr lang="en-GB"/>
              <a:t> command (e.g. </a:t>
            </a:r>
            <a:r>
              <a:rPr lang="en-GB" sz="1700">
                <a:highlight>
                  <a:srgbClr val="F3F3F3"/>
                </a:highlight>
                <a:latin typeface="Roboto Mono"/>
                <a:ea typeface="Roboto Mono"/>
                <a:cs typeface="Roboto Mono"/>
                <a:sym typeface="Roboto Mono"/>
              </a:rPr>
              <a:t>mv conflicting_file.jpg new_name.jpg</a:t>
            </a:r>
            <a:r>
              <a:rPr lang="en-GB"/>
              <a: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Conflicts: Avoiding conflicts</a:t>
            </a:r>
            <a:endParaRPr/>
          </a:p>
        </p:txBody>
      </p:sp>
      <p:sp>
        <p:nvSpPr>
          <p:cNvPr id="525" name="Google Shape;525;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1200"/>
              </a:spcBef>
              <a:spcAft>
                <a:spcPts val="0"/>
              </a:spcAft>
              <a:buSzPts val="1600"/>
              <a:buChar char="●"/>
            </a:pPr>
            <a:r>
              <a:rPr lang="en-GB" sz="1600"/>
              <a:t>Pull from upstream more frequently, especially before starting new work</a:t>
            </a:r>
            <a:endParaRPr sz="1600"/>
          </a:p>
          <a:p>
            <a:pPr indent="-330200" lvl="0" marL="457200" rtl="0" algn="l">
              <a:spcBef>
                <a:spcPts val="0"/>
              </a:spcBef>
              <a:spcAft>
                <a:spcPts val="0"/>
              </a:spcAft>
              <a:buSzPts val="1600"/>
              <a:buChar char="●"/>
            </a:pPr>
            <a:r>
              <a:rPr lang="en-GB" sz="1600"/>
              <a:t>Use topic branches to segregate work, merging to main when complete</a:t>
            </a:r>
            <a:endParaRPr sz="1600"/>
          </a:p>
          <a:p>
            <a:pPr indent="-330200" lvl="0" marL="457200" rtl="0" algn="l">
              <a:spcBef>
                <a:spcPts val="0"/>
              </a:spcBef>
              <a:spcAft>
                <a:spcPts val="0"/>
              </a:spcAft>
              <a:buSzPts val="1600"/>
              <a:buChar char="●"/>
            </a:pPr>
            <a:r>
              <a:rPr lang="en-GB" sz="1600"/>
              <a:t>Make smaller more atomic commits</a:t>
            </a:r>
            <a:endParaRPr sz="1600"/>
          </a:p>
          <a:p>
            <a:pPr indent="-330200" lvl="0" marL="457200" rtl="0" algn="l">
              <a:spcBef>
                <a:spcPts val="0"/>
              </a:spcBef>
              <a:spcAft>
                <a:spcPts val="0"/>
              </a:spcAft>
              <a:buSzPts val="1600"/>
              <a:buChar char="●"/>
            </a:pPr>
            <a:r>
              <a:rPr lang="en-GB" sz="1600"/>
              <a:t>Push your work when it is done and encourage your team to do the same to reduce work in progress and, by extension, the chance of having conflicts</a:t>
            </a:r>
            <a:endParaRPr sz="1600"/>
          </a:p>
          <a:p>
            <a:pPr indent="-330200" lvl="0" marL="457200" rtl="0" algn="l">
              <a:spcBef>
                <a:spcPts val="0"/>
              </a:spcBef>
              <a:spcAft>
                <a:spcPts val="0"/>
              </a:spcAft>
              <a:buSzPts val="1600"/>
              <a:buChar char="●"/>
            </a:pPr>
            <a:r>
              <a:rPr lang="en-GB" sz="1600"/>
              <a:t>Where logically appropriate, break large files into smaller ones so that it is less likely that two authors will alter the same file simultaneously</a:t>
            </a:r>
            <a:endParaRPr sz="1600"/>
          </a:p>
          <a:p>
            <a:pPr indent="-330200" lvl="0" marL="457200" rtl="0" algn="l">
              <a:spcBef>
                <a:spcPts val="0"/>
              </a:spcBef>
              <a:spcAft>
                <a:spcPts val="0"/>
              </a:spcAft>
              <a:buSzPts val="1600"/>
              <a:buChar char="●"/>
            </a:pPr>
            <a:r>
              <a:rPr lang="en-GB" sz="1600"/>
              <a:t>Clarify who is responsible for what areas with your collaborators</a:t>
            </a:r>
            <a:endParaRPr sz="1600"/>
          </a:p>
          <a:p>
            <a:pPr indent="-330200" lvl="0" marL="457200" rtl="0" algn="l">
              <a:spcBef>
                <a:spcPts val="0"/>
              </a:spcBef>
              <a:spcAft>
                <a:spcPts val="0"/>
              </a:spcAft>
              <a:buSzPts val="1600"/>
              <a:buChar char="●"/>
            </a:pPr>
            <a:r>
              <a:rPr lang="en-GB" sz="1600"/>
              <a:t>Discuss what order tasks should be carried out in with your collaborators so that tasks expected to change the same lines won’t be worked on simultaneously</a:t>
            </a:r>
            <a:endParaRPr sz="1600"/>
          </a:p>
          <a:p>
            <a:pPr indent="-330200" lvl="0" marL="457200" rtl="0" algn="l">
              <a:spcBef>
                <a:spcPts val="0"/>
              </a:spcBef>
              <a:spcAft>
                <a:spcPts val="0"/>
              </a:spcAft>
              <a:buSzPts val="1600"/>
              <a:buChar char="●"/>
            </a:pPr>
            <a:r>
              <a:rPr lang="en-GB" sz="1600"/>
              <a:t>If the conflicts are stylistic churn (e.g. tabs vs. spaces), establish a project convention that is governing and use code style tools (e.g. htmltidy, perltidy, rubocop, etc.) to enforce, if necessary</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Conflicts: Summary</a:t>
            </a:r>
            <a:endParaRPr/>
          </a:p>
        </p:txBody>
      </p:sp>
      <p:sp>
        <p:nvSpPr>
          <p:cNvPr id="531" name="Google Shape;531;p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this section we:</a:t>
            </a:r>
            <a:endParaRPr/>
          </a:p>
          <a:p>
            <a:pPr indent="-342900" lvl="0" marL="457200" rtl="0" algn="l">
              <a:spcBef>
                <a:spcPts val="1600"/>
              </a:spcBef>
              <a:spcAft>
                <a:spcPts val="0"/>
              </a:spcAft>
              <a:buSzPts val="1800"/>
              <a:buChar char="●"/>
            </a:pPr>
            <a:r>
              <a:rPr lang="en-GB"/>
              <a:t>Intentionally pushed two conflicting changes of the same file to the GitHub repository</a:t>
            </a:r>
            <a:endParaRPr/>
          </a:p>
          <a:p>
            <a:pPr indent="-342900" lvl="0" marL="457200" rtl="0" algn="l">
              <a:spcBef>
                <a:spcPts val="0"/>
              </a:spcBef>
              <a:spcAft>
                <a:spcPts val="0"/>
              </a:spcAft>
              <a:buSzPts val="1800"/>
              <a:buChar char="●"/>
            </a:pPr>
            <a:r>
              <a:rPr lang="en-GB"/>
              <a:t>Edited the conflicting file and pushed the file back to the GitHub repository after resolving the conflict</a:t>
            </a:r>
            <a:endParaRPr/>
          </a:p>
          <a:p>
            <a:pPr indent="-342900" lvl="0" marL="457200" rtl="0" algn="l">
              <a:spcBef>
                <a:spcPts val="0"/>
              </a:spcBef>
              <a:spcAft>
                <a:spcPts val="0"/>
              </a:spcAft>
              <a:buSzPts val="1800"/>
              <a:buChar char="●"/>
            </a:pPr>
            <a:r>
              <a:rPr lang="en-GB"/>
              <a:t>Noted how this method won’t work with non-textual files, such as binaries, and that you will need to use </a:t>
            </a:r>
            <a:r>
              <a:rPr lang="en-GB" sz="1700">
                <a:highlight>
                  <a:srgbClr val="F3F3F3"/>
                </a:highlight>
                <a:latin typeface="Roboto Mono"/>
                <a:ea typeface="Roboto Mono"/>
                <a:cs typeface="Roboto Mono"/>
                <a:sym typeface="Roboto Mono"/>
              </a:rPr>
              <a:t>git checkout</a:t>
            </a:r>
            <a:r>
              <a:rPr lang="en-GB"/>
              <a:t> to choose a conflicting file to keep, or rename one of the conflicting files to keep both</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 cheatsheet</a:t>
            </a:r>
            <a:endParaRPr/>
          </a:p>
        </p:txBody>
      </p:sp>
      <p:sp>
        <p:nvSpPr>
          <p:cNvPr id="537" name="Google Shape;537;p75"/>
          <p:cNvSpPr txBox="1"/>
          <p:nvPr>
            <p:ph idx="1" type="body"/>
          </p:nvPr>
        </p:nvSpPr>
        <p:spPr>
          <a:xfrm>
            <a:off x="311700" y="1152475"/>
            <a:ext cx="8520600" cy="3953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latin typeface="Roboto Mono"/>
                <a:ea typeface="Roboto Mono"/>
                <a:cs typeface="Roboto Mono"/>
                <a:sym typeface="Roboto Mono"/>
              </a:rPr>
              <a:t>…</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log</a:t>
            </a:r>
            <a:r>
              <a:rPr lang="en-GB"/>
              <a:t> </a:t>
            </a:r>
            <a:r>
              <a:rPr lang="en-GB">
                <a:solidFill>
                  <a:srgbClr val="999999"/>
                </a:solidFill>
              </a:rPr>
              <a:t># Show a log of past commits</a:t>
            </a:r>
            <a:endParaRPr>
              <a:solidFill>
                <a:srgbClr val="999999"/>
              </a:solidFill>
            </a:endParaRPr>
          </a:p>
          <a:p>
            <a:pPr indent="-342900" lvl="0" marL="457200" rtl="0" algn="l">
              <a:spcBef>
                <a:spcPts val="0"/>
              </a:spcBef>
              <a:spcAft>
                <a:spcPts val="0"/>
              </a:spcAft>
              <a:buSzPts val="1800"/>
              <a:buChar char="●"/>
            </a:pPr>
            <a:r>
              <a:rPr lang="en-GB">
                <a:latin typeface="Roboto Mono"/>
                <a:ea typeface="Roboto Mono"/>
                <a:cs typeface="Roboto Mono"/>
                <a:sym typeface="Roboto Mono"/>
              </a:rPr>
              <a:t>git diff</a:t>
            </a:r>
            <a:r>
              <a:rPr lang="en-GB"/>
              <a:t> </a:t>
            </a:r>
            <a:r>
              <a:rPr lang="en-GB">
                <a:solidFill>
                  <a:srgbClr val="999999"/>
                </a:solidFill>
              </a:rPr>
              <a:t># Show difference between commits</a:t>
            </a:r>
            <a:endParaRPr>
              <a:solidFill>
                <a:srgbClr val="999999"/>
              </a:solidFill>
            </a:endParaRPr>
          </a:p>
          <a:p>
            <a:pPr indent="-342900" lvl="0" marL="457200" rtl="0" algn="l">
              <a:spcBef>
                <a:spcPts val="0"/>
              </a:spcBef>
              <a:spcAft>
                <a:spcPts val="0"/>
              </a:spcAft>
              <a:buSzPts val="1800"/>
              <a:buChar char="●"/>
            </a:pPr>
            <a:r>
              <a:rPr lang="en-GB">
                <a:solidFill>
                  <a:srgbClr val="434343"/>
                </a:solidFill>
                <a:latin typeface="Roboto Mono"/>
                <a:ea typeface="Roboto Mono"/>
                <a:cs typeface="Roboto Mono"/>
                <a:sym typeface="Roboto Mono"/>
              </a:rPr>
              <a:t>git checkout </a:t>
            </a:r>
            <a:r>
              <a:rPr lang="en-GB">
                <a:solidFill>
                  <a:srgbClr val="999999"/>
                </a:solidFill>
              </a:rPr>
              <a:t># Discard uncommitted changes or restore an older version of a file</a:t>
            </a:r>
            <a:endParaRPr>
              <a:solidFill>
                <a:srgbClr val="999999"/>
              </a:solidFill>
            </a:endParaRPr>
          </a:p>
          <a:p>
            <a:pPr indent="-342900" lvl="0" marL="457200" rtl="0" algn="l">
              <a:spcBef>
                <a:spcPts val="0"/>
              </a:spcBef>
              <a:spcAft>
                <a:spcPts val="0"/>
              </a:spcAft>
              <a:buSzPts val="1800"/>
              <a:buChar char="●"/>
            </a:pPr>
            <a:r>
              <a:rPr lang="en-GB">
                <a:solidFill>
                  <a:srgbClr val="434343"/>
                </a:solidFill>
              </a:rPr>
              <a:t>Add a .gitignore file</a:t>
            </a:r>
            <a:r>
              <a:rPr lang="en-GB">
                <a:solidFill>
                  <a:srgbClr val="999999"/>
                </a:solidFill>
              </a:rPr>
              <a:t> to ignore files git doesn’t need to keep track of. </a:t>
            </a:r>
            <a:endParaRPr>
              <a:solidFill>
                <a:srgbClr val="999999"/>
              </a:solidFill>
            </a:endParaRPr>
          </a:p>
          <a:p>
            <a:pPr indent="-342900" lvl="0" marL="457200" rtl="0" algn="l">
              <a:spcBef>
                <a:spcPts val="0"/>
              </a:spcBef>
              <a:spcAft>
                <a:spcPts val="0"/>
              </a:spcAft>
              <a:buSzPts val="1800"/>
              <a:buChar char="●"/>
            </a:pPr>
            <a:r>
              <a:rPr lang="en-GB"/>
              <a:t>git clone </a:t>
            </a:r>
            <a:r>
              <a:rPr lang="en-GB">
                <a:solidFill>
                  <a:srgbClr val="999999"/>
                </a:solidFill>
              </a:rPr>
              <a:t># Copies an online repository to your local machine</a:t>
            </a:r>
            <a:endParaRPr>
              <a:solidFill>
                <a:srgbClr val="999999"/>
              </a:solidFill>
            </a:endParaRPr>
          </a:p>
          <a:p>
            <a:pPr indent="-342900" lvl="0" marL="457200" rtl="0" algn="l">
              <a:spcBef>
                <a:spcPts val="0"/>
              </a:spcBef>
              <a:spcAft>
                <a:spcPts val="0"/>
              </a:spcAft>
              <a:buSzPts val="1800"/>
              <a:buChar char="●"/>
            </a:pPr>
            <a:r>
              <a:rPr lang="en-GB"/>
              <a:t>git pull</a:t>
            </a:r>
            <a:r>
              <a:rPr lang="en-GB">
                <a:solidFill>
                  <a:srgbClr val="999999"/>
                </a:solidFill>
              </a:rPr>
              <a:t> # Updates your local copy of the repository with any changes made to the online repository</a:t>
            </a:r>
            <a:endParaRPr>
              <a:solidFill>
                <a:srgbClr val="999999"/>
              </a:solidFill>
            </a:endParaRPr>
          </a:p>
          <a:p>
            <a:pPr indent="-342900" lvl="0" marL="457200" rtl="0" algn="l">
              <a:spcBef>
                <a:spcPts val="0"/>
              </a:spcBef>
              <a:spcAft>
                <a:spcPts val="0"/>
              </a:spcAft>
              <a:buSzPts val="1800"/>
              <a:buChar char="●"/>
            </a:pPr>
            <a:r>
              <a:rPr lang="en-GB"/>
              <a:t>git push</a:t>
            </a:r>
            <a:r>
              <a:rPr lang="en-GB">
                <a:solidFill>
                  <a:srgbClr val="999999"/>
                </a:solidFill>
              </a:rPr>
              <a:t> # Updates the online repository with the changes you committed in your local repository</a:t>
            </a:r>
            <a:endParaRPr>
              <a:solidFill>
                <a:srgbClr val="999999"/>
              </a:solidFill>
            </a:endParaRPr>
          </a:p>
        </p:txBody>
      </p:sp>
      <p:pic>
        <p:nvPicPr>
          <p:cNvPr id="538" name="Google Shape;538;p75"/>
          <p:cNvPicPr preferRelativeResize="0"/>
          <p:nvPr/>
        </p:nvPicPr>
        <p:blipFill>
          <a:blip r:embed="rId3">
            <a:alphaModFix/>
          </a:blip>
          <a:stretch>
            <a:fillRect/>
          </a:stretch>
        </p:blipFill>
        <p:spPr>
          <a:xfrm>
            <a:off x="7706899" y="250175"/>
            <a:ext cx="1069075" cy="8352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 can enable open science and research</a:t>
            </a:r>
            <a:endParaRPr/>
          </a:p>
        </p:txBody>
      </p:sp>
      <p:sp>
        <p:nvSpPr>
          <p:cNvPr id="544" name="Google Shape;544;p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Publishing data and code make research reproducible, transparent and open for reuse.</a:t>
            </a:r>
            <a:br>
              <a:rPr lang="en-GB"/>
            </a:br>
            <a:endParaRPr/>
          </a:p>
          <a:p>
            <a:pPr indent="-342900" lvl="0" marL="457200" rtl="0" algn="l">
              <a:spcBef>
                <a:spcPts val="0"/>
              </a:spcBef>
              <a:spcAft>
                <a:spcPts val="0"/>
              </a:spcAft>
              <a:buSzPts val="1800"/>
              <a:buChar char="●"/>
            </a:pPr>
            <a:r>
              <a:rPr lang="en-GB"/>
              <a:t>In one study, publications with publicly available data had a 69% increase in citations. (</a:t>
            </a:r>
            <a:r>
              <a:rPr lang="en-GB" u="sng">
                <a:solidFill>
                  <a:schemeClr val="hlink"/>
                </a:solidFill>
                <a:hlinkClick r:id="rId3"/>
              </a:rPr>
              <a:t>Piwowar et al 2007</a:t>
            </a:r>
            <a:r>
              <a:rPr lang="en-GB"/>
              <a:t>)</a:t>
            </a:r>
            <a:br>
              <a:rPr lang="en-GB"/>
            </a:br>
            <a:endParaRPr/>
          </a:p>
          <a:p>
            <a:pPr indent="-342900" lvl="0" marL="457200" rtl="0" algn="l">
              <a:spcBef>
                <a:spcPts val="0"/>
              </a:spcBef>
              <a:spcAft>
                <a:spcPts val="0"/>
              </a:spcAft>
              <a:buSzPts val="1800"/>
              <a:buChar char="●"/>
            </a:pPr>
            <a:r>
              <a:rPr lang="en-GB"/>
              <a:t>You can test how reusable your results are by asking a colleague to try reproducing it based on what you’ve published.</a:t>
            </a:r>
            <a:br>
              <a:rPr lang="en-GB"/>
            </a:br>
            <a:endParaRPr/>
          </a:p>
          <a:p>
            <a:pPr indent="-342900" lvl="0" marL="457200" rtl="0" algn="l">
              <a:spcBef>
                <a:spcPts val="0"/>
              </a:spcBef>
              <a:spcAft>
                <a:spcPts val="0"/>
              </a:spcAft>
              <a:buSzPts val="1800"/>
              <a:buChar char="●"/>
            </a:pPr>
            <a:r>
              <a:rPr lang="en-GB"/>
              <a:t>Check out </a:t>
            </a:r>
            <a:r>
              <a:rPr lang="en-GB" u="sng">
                <a:solidFill>
                  <a:schemeClr val="hlink"/>
                </a:solidFill>
                <a:hlinkClick r:id="rId4"/>
              </a:rPr>
              <a:t>University of Auckland’s Figshare space</a:t>
            </a:r>
            <a:r>
              <a:rPr lang="en-GB"/>
              <a:t> and</a:t>
            </a:r>
            <a:r>
              <a:rPr lang="en-GB"/>
              <a:t> </a:t>
            </a:r>
            <a:r>
              <a:rPr lang="en-GB" u="sng">
                <a:solidFill>
                  <a:schemeClr val="hlink"/>
                </a:solidFill>
                <a:hlinkClick r:id="rId5"/>
              </a:rPr>
              <a:t>Zenodo</a:t>
            </a:r>
            <a:r>
              <a:rPr lang="en-GB"/>
              <a: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7"/>
          <p:cNvSpPr txBox="1"/>
          <p:nvPr>
            <p:ph idx="1" type="body"/>
          </p:nvPr>
        </p:nvSpPr>
        <p:spPr>
          <a:xfrm>
            <a:off x="311700" y="1152475"/>
            <a:ext cx="6222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To make your code reusable, choose a</a:t>
            </a:r>
            <a:r>
              <a:rPr lang="en-GB"/>
              <a:t> free and </a:t>
            </a:r>
            <a:r>
              <a:rPr lang="en-GB"/>
              <a:t>open source copyright license and use it!</a:t>
            </a:r>
            <a:br>
              <a:rPr lang="en-GB"/>
            </a:br>
            <a:endParaRPr/>
          </a:p>
          <a:p>
            <a:pPr indent="-342900" lvl="0" marL="457200" rtl="0" algn="l">
              <a:spcBef>
                <a:spcPts val="0"/>
              </a:spcBef>
              <a:spcAft>
                <a:spcPts val="0"/>
              </a:spcAft>
              <a:buSzPts val="1800"/>
              <a:buChar char="●"/>
            </a:pPr>
            <a:r>
              <a:rPr lang="en-GB"/>
              <a:t>Varying conditions ranging from requiring attribution, requiring users make their changes open source, to requiring the code be used ethically.</a:t>
            </a:r>
            <a:br>
              <a:rPr lang="en-GB"/>
            </a:br>
            <a:endParaRPr/>
          </a:p>
          <a:p>
            <a:pPr indent="-342900" lvl="0" marL="457200" rtl="0" algn="l">
              <a:spcBef>
                <a:spcPts val="0"/>
              </a:spcBef>
              <a:spcAft>
                <a:spcPts val="0"/>
              </a:spcAft>
              <a:buSzPts val="1800"/>
              <a:buChar char="●"/>
            </a:pPr>
            <a:r>
              <a:rPr lang="en-GB"/>
              <a:t>Add a </a:t>
            </a:r>
            <a:r>
              <a:rPr lang="en-GB">
                <a:highlight>
                  <a:srgbClr val="F3F3F3"/>
                </a:highlight>
                <a:latin typeface="Roboto Mono"/>
                <a:ea typeface="Roboto Mono"/>
                <a:cs typeface="Roboto Mono"/>
                <a:sym typeface="Roboto Mono"/>
              </a:rPr>
              <a:t>LICENSE</a:t>
            </a:r>
            <a:r>
              <a:rPr lang="en-GB"/>
              <a:t> or </a:t>
            </a:r>
            <a:r>
              <a:rPr lang="en-GB">
                <a:highlight>
                  <a:srgbClr val="F3F3F3"/>
                </a:highlight>
                <a:latin typeface="Roboto Mono"/>
                <a:ea typeface="Roboto Mono"/>
                <a:cs typeface="Roboto Mono"/>
                <a:sym typeface="Roboto Mono"/>
              </a:rPr>
              <a:t>LICENSE.txt</a:t>
            </a:r>
            <a:r>
              <a:rPr lang="en-GB"/>
              <a:t> file in your Git repository to tell others.</a:t>
            </a:r>
            <a:endParaRPr/>
          </a:p>
        </p:txBody>
      </p:sp>
      <p:sp>
        <p:nvSpPr>
          <p:cNvPr id="550" name="Google Shape;550;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Licensing your code</a:t>
            </a:r>
            <a:endParaRPr/>
          </a:p>
        </p:txBody>
      </p:sp>
      <p:sp>
        <p:nvSpPr>
          <p:cNvPr id="551" name="Google Shape;551;p77"/>
          <p:cNvSpPr txBox="1"/>
          <p:nvPr/>
        </p:nvSpPr>
        <p:spPr>
          <a:xfrm>
            <a:off x="-100" y="4547275"/>
            <a:ext cx="9144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400" u="sng">
                <a:solidFill>
                  <a:schemeClr val="hlink"/>
                </a:solidFill>
                <a:hlinkClick r:id="rId3"/>
              </a:rPr>
              <a:t>www.choosealicense.com</a:t>
            </a:r>
            <a:endParaRPr sz="2400"/>
          </a:p>
        </p:txBody>
      </p:sp>
      <p:pic>
        <p:nvPicPr>
          <p:cNvPr id="552" name="Google Shape;552;p77"/>
          <p:cNvPicPr preferRelativeResize="0"/>
          <p:nvPr/>
        </p:nvPicPr>
        <p:blipFill>
          <a:blip r:embed="rId4">
            <a:alphaModFix/>
          </a:blip>
          <a:stretch>
            <a:fillRect/>
          </a:stretch>
        </p:blipFill>
        <p:spPr>
          <a:xfrm>
            <a:off x="7282250" y="1017725"/>
            <a:ext cx="1486050" cy="739296"/>
          </a:xfrm>
          <a:prstGeom prst="rect">
            <a:avLst/>
          </a:prstGeom>
          <a:noFill/>
          <a:ln>
            <a:noFill/>
          </a:ln>
        </p:spPr>
      </p:pic>
      <p:pic>
        <p:nvPicPr>
          <p:cNvPr descr="MIT License Logo by ExcaliburZero on DeviantArt" id="553" name="Google Shape;553;p77"/>
          <p:cNvPicPr preferRelativeResize="0"/>
          <p:nvPr/>
        </p:nvPicPr>
        <p:blipFill>
          <a:blip r:embed="rId5">
            <a:alphaModFix/>
          </a:blip>
          <a:stretch>
            <a:fillRect/>
          </a:stretch>
        </p:blipFill>
        <p:spPr>
          <a:xfrm>
            <a:off x="7570875" y="2010700"/>
            <a:ext cx="832800" cy="620200"/>
          </a:xfrm>
          <a:prstGeom prst="rect">
            <a:avLst/>
          </a:prstGeom>
          <a:noFill/>
          <a:ln>
            <a:noFill/>
          </a:ln>
        </p:spPr>
      </p:pic>
      <p:pic>
        <p:nvPicPr>
          <p:cNvPr descr="打开个人资料照片" id="554" name="Google Shape;554;p77"/>
          <p:cNvPicPr preferRelativeResize="0"/>
          <p:nvPr/>
        </p:nvPicPr>
        <p:blipFill>
          <a:blip r:embed="rId6">
            <a:alphaModFix/>
          </a:blip>
          <a:stretch>
            <a:fillRect/>
          </a:stretch>
        </p:blipFill>
        <p:spPr>
          <a:xfrm>
            <a:off x="7480975" y="2805975"/>
            <a:ext cx="1012600" cy="10126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Make your code citable</a:t>
            </a:r>
            <a:endParaRPr/>
          </a:p>
        </p:txBody>
      </p:sp>
      <p:sp>
        <p:nvSpPr>
          <p:cNvPr id="560" name="Google Shape;560;p78"/>
          <p:cNvSpPr txBox="1"/>
          <p:nvPr>
            <p:ph idx="1" type="body"/>
          </p:nvPr>
        </p:nvSpPr>
        <p:spPr>
          <a:xfrm>
            <a:off x="311700" y="1152475"/>
            <a:ext cx="4921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You can include a </a:t>
            </a:r>
            <a:r>
              <a:rPr lang="en-GB">
                <a:highlight>
                  <a:srgbClr val="F3F3F3"/>
                </a:highlight>
                <a:latin typeface="Roboto Mono"/>
                <a:ea typeface="Roboto Mono"/>
                <a:cs typeface="Roboto Mono"/>
                <a:sym typeface="Roboto Mono"/>
              </a:rPr>
              <a:t>CITATION</a:t>
            </a:r>
            <a:r>
              <a:rPr lang="en-GB"/>
              <a:t> or </a:t>
            </a:r>
            <a:r>
              <a:rPr lang="en-GB">
                <a:highlight>
                  <a:srgbClr val="F3F3F3"/>
                </a:highlight>
                <a:latin typeface="Roboto Mono"/>
                <a:ea typeface="Roboto Mono"/>
                <a:cs typeface="Roboto Mono"/>
                <a:sym typeface="Roboto Mono"/>
              </a:rPr>
              <a:t>CITATION.txt</a:t>
            </a:r>
            <a:r>
              <a:rPr lang="en-GB"/>
              <a:t> in the Git repository with instructions on how to cite your software.</a:t>
            </a:r>
            <a:br>
              <a:rPr lang="en-GB"/>
            </a:br>
            <a:endParaRPr/>
          </a:p>
          <a:p>
            <a:pPr indent="-342900" lvl="0" marL="457200" rtl="0" algn="l">
              <a:spcBef>
                <a:spcPts val="0"/>
              </a:spcBef>
              <a:spcAft>
                <a:spcPts val="0"/>
              </a:spcAft>
              <a:buSzPts val="1800"/>
              <a:buChar char="●"/>
            </a:pPr>
            <a:r>
              <a:rPr lang="en-GB"/>
              <a:t>GitHub </a:t>
            </a:r>
            <a:r>
              <a:rPr lang="en-GB" u="sng">
                <a:solidFill>
                  <a:schemeClr val="hlink"/>
                </a:solidFill>
                <a:hlinkClick r:id="rId3"/>
              </a:rPr>
              <a:t>shows</a:t>
            </a:r>
            <a:r>
              <a:rPr lang="en-GB"/>
              <a:t> a citation popup if you include a </a:t>
            </a:r>
            <a:r>
              <a:rPr lang="en-GB">
                <a:highlight>
                  <a:srgbClr val="F3F3F3"/>
                </a:highlight>
                <a:latin typeface="Roboto Mono"/>
                <a:ea typeface="Roboto Mono"/>
                <a:cs typeface="Roboto Mono"/>
                <a:sym typeface="Roboto Mono"/>
              </a:rPr>
              <a:t>CITATION.cff</a:t>
            </a:r>
            <a:r>
              <a:rPr lang="en-GB"/>
              <a:t> file.</a:t>
            </a:r>
            <a:br>
              <a:rPr lang="en-GB"/>
            </a:br>
            <a:endParaRPr/>
          </a:p>
          <a:p>
            <a:pPr indent="-342900" lvl="0" marL="457200" rtl="0" algn="l">
              <a:spcBef>
                <a:spcPts val="0"/>
              </a:spcBef>
              <a:spcAft>
                <a:spcPts val="0"/>
              </a:spcAft>
              <a:buSzPts val="1800"/>
              <a:buChar char="●"/>
            </a:pPr>
            <a:r>
              <a:rPr lang="en-GB"/>
              <a:t>More information: </a:t>
            </a:r>
            <a:r>
              <a:rPr lang="en-GB" u="sng">
                <a:solidFill>
                  <a:schemeClr val="hlink"/>
                </a:solidFill>
                <a:hlinkClick r:id="rId4"/>
              </a:rPr>
              <a:t>https://swcarpentry.github.io/git-novice/12-citation/index.html</a:t>
            </a:r>
            <a:endParaRPr/>
          </a:p>
        </p:txBody>
      </p:sp>
      <p:pic>
        <p:nvPicPr>
          <p:cNvPr descr="Citation link on repository landing page" id="561" name="Google Shape;561;p78"/>
          <p:cNvPicPr preferRelativeResize="0"/>
          <p:nvPr/>
        </p:nvPicPr>
        <p:blipFill>
          <a:blip r:embed="rId5">
            <a:alphaModFix/>
          </a:blip>
          <a:stretch>
            <a:fillRect/>
          </a:stretch>
        </p:blipFill>
        <p:spPr>
          <a:xfrm>
            <a:off x="5380100" y="1197200"/>
            <a:ext cx="3495150" cy="24416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Where to host your Git repository?</a:t>
            </a:r>
            <a:endParaRPr/>
          </a:p>
        </p:txBody>
      </p:sp>
      <p:sp>
        <p:nvSpPr>
          <p:cNvPr id="567" name="Google Shape;567;p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We’ve looked at GitHub today, but there are other Git hosting services. You can also run a Git hosting server yourself.</a:t>
            </a:r>
            <a:endParaRPr/>
          </a:p>
        </p:txBody>
      </p:sp>
      <p:pic>
        <p:nvPicPr>
          <p:cNvPr descr="Import your data from Gitlab to MS SQL Server - Blendo.co" id="568" name="Google Shape;568;p79"/>
          <p:cNvPicPr preferRelativeResize="0"/>
          <p:nvPr/>
        </p:nvPicPr>
        <p:blipFill>
          <a:blip r:embed="rId3">
            <a:alphaModFix/>
          </a:blip>
          <a:stretch>
            <a:fillRect/>
          </a:stretch>
        </p:blipFill>
        <p:spPr>
          <a:xfrm>
            <a:off x="1622325" y="2837538"/>
            <a:ext cx="1969850" cy="1957375"/>
          </a:xfrm>
          <a:prstGeom prst="rect">
            <a:avLst/>
          </a:prstGeom>
          <a:noFill/>
          <a:ln>
            <a:noFill/>
          </a:ln>
        </p:spPr>
      </p:pic>
      <p:pic>
        <p:nvPicPr>
          <p:cNvPr descr="Atlassian Bitbucket - 100% professional git version control" id="569" name="Google Shape;569;p79"/>
          <p:cNvPicPr preferRelativeResize="0"/>
          <p:nvPr/>
        </p:nvPicPr>
        <p:blipFill>
          <a:blip r:embed="rId4">
            <a:alphaModFix/>
          </a:blip>
          <a:stretch>
            <a:fillRect/>
          </a:stretch>
        </p:blipFill>
        <p:spPr>
          <a:xfrm>
            <a:off x="3998400" y="3719225"/>
            <a:ext cx="4514850" cy="5905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 integration in code editors</a:t>
            </a:r>
            <a:endParaRPr/>
          </a:p>
        </p:txBody>
      </p:sp>
      <p:sp>
        <p:nvSpPr>
          <p:cNvPr id="575" name="Google Shape;575;p80"/>
          <p:cNvSpPr txBox="1"/>
          <p:nvPr>
            <p:ph idx="1" type="body"/>
          </p:nvPr>
        </p:nvSpPr>
        <p:spPr>
          <a:xfrm>
            <a:off x="311700" y="1152475"/>
            <a:ext cx="8520600" cy="1133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Many GUI code editors provide graphical Git integrations, so you don’t have to use the </a:t>
            </a:r>
            <a:r>
              <a:rPr lang="en-GB">
                <a:highlight>
                  <a:srgbClr val="F3F3F3"/>
                </a:highlight>
                <a:latin typeface="Roboto Mono"/>
                <a:ea typeface="Roboto Mono"/>
                <a:cs typeface="Roboto Mono"/>
                <a:sym typeface="Roboto Mono"/>
              </a:rPr>
              <a:t>git</a:t>
            </a:r>
            <a:r>
              <a:rPr lang="en-GB"/>
              <a:t> command directly.</a:t>
            </a:r>
            <a:endParaRPr/>
          </a:p>
          <a:p>
            <a:pPr indent="-342900" lvl="0" marL="457200" rtl="0" algn="l">
              <a:spcBef>
                <a:spcPts val="0"/>
              </a:spcBef>
              <a:spcAft>
                <a:spcPts val="0"/>
              </a:spcAft>
              <a:buSzPts val="1800"/>
              <a:buChar char="●"/>
            </a:pPr>
            <a:r>
              <a:rPr lang="en-GB"/>
              <a:t>However, they may be missing more advanced features. </a:t>
            </a:r>
            <a:endParaRPr/>
          </a:p>
        </p:txBody>
      </p:sp>
      <p:pic>
        <p:nvPicPr>
          <p:cNvPr descr="Publication ready scientific reports and presentations with Jupyter ..." id="576" name="Google Shape;576;p80"/>
          <p:cNvPicPr preferRelativeResize="0"/>
          <p:nvPr/>
        </p:nvPicPr>
        <p:blipFill>
          <a:blip r:embed="rId3">
            <a:alphaModFix/>
          </a:blip>
          <a:stretch>
            <a:fillRect/>
          </a:stretch>
        </p:blipFill>
        <p:spPr>
          <a:xfrm>
            <a:off x="742875" y="2772825"/>
            <a:ext cx="2505700" cy="1263425"/>
          </a:xfrm>
          <a:prstGeom prst="rect">
            <a:avLst/>
          </a:prstGeom>
          <a:noFill/>
          <a:ln>
            <a:noFill/>
          </a:ln>
        </p:spPr>
      </p:pic>
      <p:pic>
        <p:nvPicPr>
          <p:cNvPr descr="VSCode 上で git log を見る際に便利な拡張機能 Git History | Lonely Mobiler" id="577" name="Google Shape;577;p80"/>
          <p:cNvPicPr preferRelativeResize="0"/>
          <p:nvPr/>
        </p:nvPicPr>
        <p:blipFill>
          <a:blip r:embed="rId4">
            <a:alphaModFix/>
          </a:blip>
          <a:stretch>
            <a:fillRect/>
          </a:stretch>
        </p:blipFill>
        <p:spPr>
          <a:xfrm>
            <a:off x="3762750" y="2772825"/>
            <a:ext cx="2323544" cy="1263425"/>
          </a:xfrm>
          <a:prstGeom prst="rect">
            <a:avLst/>
          </a:prstGeom>
          <a:noFill/>
          <a:ln>
            <a:noFill/>
          </a:ln>
        </p:spPr>
      </p:pic>
      <p:pic>
        <p:nvPicPr>
          <p:cNvPr id="578" name="Google Shape;578;p80"/>
          <p:cNvPicPr preferRelativeResize="0"/>
          <p:nvPr/>
        </p:nvPicPr>
        <p:blipFill>
          <a:blip r:embed="rId5">
            <a:alphaModFix/>
          </a:blip>
          <a:stretch>
            <a:fillRect/>
          </a:stretch>
        </p:blipFill>
        <p:spPr>
          <a:xfrm>
            <a:off x="6965225" y="2772825"/>
            <a:ext cx="1218982" cy="1263425"/>
          </a:xfrm>
          <a:prstGeom prst="rect">
            <a:avLst/>
          </a:prstGeom>
          <a:noFill/>
          <a:ln>
            <a:noFill/>
          </a:ln>
        </p:spPr>
      </p:pic>
      <p:sp>
        <p:nvSpPr>
          <p:cNvPr id="579" name="Google Shape;579;p80"/>
          <p:cNvSpPr txBox="1"/>
          <p:nvPr/>
        </p:nvSpPr>
        <p:spPr>
          <a:xfrm>
            <a:off x="1405325" y="4182950"/>
            <a:ext cx="121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JupyterLab</a:t>
            </a:r>
            <a:endParaRPr/>
          </a:p>
        </p:txBody>
      </p:sp>
      <p:sp>
        <p:nvSpPr>
          <p:cNvPr id="580" name="Google Shape;580;p80"/>
          <p:cNvSpPr txBox="1"/>
          <p:nvPr/>
        </p:nvSpPr>
        <p:spPr>
          <a:xfrm>
            <a:off x="7222713" y="4182950"/>
            <a:ext cx="84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RStudio</a:t>
            </a:r>
            <a:endParaRPr/>
          </a:p>
        </p:txBody>
      </p:sp>
      <p:sp>
        <p:nvSpPr>
          <p:cNvPr id="581" name="Google Shape;581;p80"/>
          <p:cNvSpPr txBox="1"/>
          <p:nvPr/>
        </p:nvSpPr>
        <p:spPr>
          <a:xfrm>
            <a:off x="4476850" y="4182950"/>
            <a:ext cx="84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VSCode</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 Summary</a:t>
            </a:r>
            <a:endParaRPr/>
          </a:p>
        </p:txBody>
      </p:sp>
      <p:sp>
        <p:nvSpPr>
          <p:cNvPr id="587" name="Google Shape;587;p81"/>
          <p:cNvSpPr txBox="1"/>
          <p:nvPr>
            <p:ph idx="1" type="body"/>
          </p:nvPr>
        </p:nvSpPr>
        <p:spPr>
          <a:xfrm>
            <a:off x="311700" y="1152475"/>
            <a:ext cx="8520600" cy="3957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Automated version control can help with larger projects and collaboration on code.</a:t>
            </a:r>
            <a:endParaRPr sz="1500"/>
          </a:p>
          <a:p>
            <a:pPr indent="-323850" lvl="0" marL="457200" rtl="0" algn="l">
              <a:spcBef>
                <a:spcPts val="0"/>
              </a:spcBef>
              <a:spcAft>
                <a:spcPts val="0"/>
              </a:spcAft>
              <a:buSzPts val="1500"/>
              <a:buChar char="●"/>
            </a:pPr>
            <a:r>
              <a:rPr lang="en-GB" sz="1500"/>
              <a:t>For each computer you use git on, you need to set up authentication and preferences.</a:t>
            </a:r>
            <a:endParaRPr sz="1500"/>
          </a:p>
          <a:p>
            <a:pPr indent="-323850" lvl="0" marL="457200" rtl="0" algn="l">
              <a:spcBef>
                <a:spcPts val="0"/>
              </a:spcBef>
              <a:spcAft>
                <a:spcPts val="0"/>
              </a:spcAft>
              <a:buSzPts val="1500"/>
              <a:buChar char="●"/>
            </a:pPr>
            <a:r>
              <a:rPr lang="en-GB" sz="1500"/>
              <a:t>A directory using version control is called a </a:t>
            </a:r>
            <a:r>
              <a:rPr b="1" lang="en-GB" sz="1500"/>
              <a:t>repository</a:t>
            </a:r>
            <a:r>
              <a:rPr lang="en-GB" sz="1500"/>
              <a:t>. Change history (i.e. the list of </a:t>
            </a:r>
            <a:r>
              <a:rPr b="1" lang="en-GB" sz="1500"/>
              <a:t>commits</a:t>
            </a:r>
            <a:r>
              <a:rPr lang="en-GB" sz="1500"/>
              <a:t>) is stored in a .git folder.</a:t>
            </a:r>
            <a:endParaRPr sz="1500"/>
          </a:p>
          <a:p>
            <a:pPr indent="-323850" lvl="0" marL="457200" rtl="0" algn="l">
              <a:spcBef>
                <a:spcPts val="0"/>
              </a:spcBef>
              <a:spcAft>
                <a:spcPts val="0"/>
              </a:spcAft>
              <a:buSzPts val="1500"/>
              <a:buChar char="●"/>
            </a:pPr>
            <a:r>
              <a:rPr lang="en-GB" sz="1500"/>
              <a:t>You can choose the changes that go into a commit, adding a description with each.</a:t>
            </a:r>
            <a:endParaRPr sz="1500"/>
          </a:p>
          <a:p>
            <a:pPr indent="-323850" lvl="0" marL="457200" rtl="0" algn="l">
              <a:spcBef>
                <a:spcPts val="0"/>
              </a:spcBef>
              <a:spcAft>
                <a:spcPts val="0"/>
              </a:spcAft>
              <a:buSzPts val="1500"/>
              <a:buChar char="●"/>
            </a:pPr>
            <a:r>
              <a:rPr lang="en-GB" sz="1500"/>
              <a:t>You can look at past commits and restore an older version of your files.</a:t>
            </a:r>
            <a:endParaRPr sz="1500"/>
          </a:p>
          <a:p>
            <a:pPr indent="-323850" lvl="0" marL="457200" rtl="0" algn="l">
              <a:spcBef>
                <a:spcPts val="0"/>
              </a:spcBef>
              <a:spcAft>
                <a:spcPts val="0"/>
              </a:spcAft>
              <a:buSzPts val="1500"/>
              <a:buChar char="●"/>
            </a:pPr>
            <a:r>
              <a:rPr b="1" lang="en-GB" sz="1500"/>
              <a:t>GitHub</a:t>
            </a:r>
            <a:r>
              <a:rPr lang="en-GB" sz="1500"/>
              <a:t> is an online Git hosting service. You can set up a </a:t>
            </a:r>
            <a:r>
              <a:rPr b="1" lang="en-GB" sz="1500"/>
              <a:t>remote</a:t>
            </a:r>
            <a:r>
              <a:rPr lang="en-GB" sz="1500"/>
              <a:t> repository on there and sync it with local ones.</a:t>
            </a:r>
            <a:endParaRPr sz="1500"/>
          </a:p>
          <a:p>
            <a:pPr indent="-323850" lvl="0" marL="457200" rtl="0" algn="l">
              <a:spcBef>
                <a:spcPts val="0"/>
              </a:spcBef>
              <a:spcAft>
                <a:spcPts val="0"/>
              </a:spcAft>
              <a:buSzPts val="1500"/>
              <a:buChar char="●"/>
            </a:pPr>
            <a:r>
              <a:rPr lang="en-GB" sz="1500"/>
              <a:t>People can </a:t>
            </a:r>
            <a:r>
              <a:rPr b="1" lang="en-GB" sz="1500"/>
              <a:t>collaborate</a:t>
            </a:r>
            <a:r>
              <a:rPr lang="en-GB" sz="1500"/>
              <a:t> by connecting to a </a:t>
            </a:r>
            <a:r>
              <a:rPr lang="en-GB" sz="1500"/>
              <a:t>remote</a:t>
            </a:r>
            <a:r>
              <a:rPr lang="en-GB" sz="1500"/>
              <a:t> repository. Git provides tools for detecting and resolving </a:t>
            </a:r>
            <a:r>
              <a:rPr b="1" lang="en-GB" sz="1500"/>
              <a:t>conflicts</a:t>
            </a:r>
            <a:r>
              <a:rPr lang="en-GB" sz="1500"/>
              <a:t>.</a:t>
            </a:r>
            <a:endParaRPr sz="1500"/>
          </a:p>
          <a:p>
            <a:pPr indent="-323850" lvl="0" marL="457200" rtl="0" algn="l">
              <a:spcBef>
                <a:spcPts val="0"/>
              </a:spcBef>
              <a:spcAft>
                <a:spcPts val="0"/>
              </a:spcAft>
              <a:buSzPts val="1500"/>
              <a:buChar char="●"/>
            </a:pPr>
            <a:r>
              <a:rPr lang="en-GB" sz="1500"/>
              <a:t>You can make research better for everyone by </a:t>
            </a:r>
            <a:r>
              <a:rPr b="1" lang="en-GB" sz="1500"/>
              <a:t>sharing your code</a:t>
            </a:r>
            <a:r>
              <a:rPr lang="en-GB" sz="1500"/>
              <a:t>, also by </a:t>
            </a:r>
            <a:r>
              <a:rPr b="1" lang="en-GB" sz="1500"/>
              <a:t>choosing a license that enables </a:t>
            </a:r>
            <a:r>
              <a:rPr b="1" lang="en-GB" sz="1500"/>
              <a:t>reuse</a:t>
            </a:r>
            <a:r>
              <a:rPr lang="en-GB" sz="1500"/>
              <a:t>, and by making it </a:t>
            </a:r>
            <a:r>
              <a:rPr b="1" lang="en-GB" sz="1500"/>
              <a:t>easier to cite your code</a:t>
            </a:r>
            <a:r>
              <a:rPr lang="en-GB" sz="1500"/>
              <a:t>.</a:t>
            </a:r>
            <a:endParaRPr sz="1500"/>
          </a:p>
          <a:p>
            <a:pPr indent="-323850" lvl="0" marL="457200" rtl="0" algn="l">
              <a:spcBef>
                <a:spcPts val="0"/>
              </a:spcBef>
              <a:spcAft>
                <a:spcPts val="0"/>
              </a:spcAft>
              <a:buSzPts val="1500"/>
              <a:buChar char="●"/>
            </a:pPr>
            <a:r>
              <a:rPr lang="en-GB" sz="1500"/>
              <a:t> There are alternatives to GitHub, and </a:t>
            </a:r>
            <a:r>
              <a:rPr b="1" lang="en-GB" sz="1500"/>
              <a:t>graphical interfaces</a:t>
            </a:r>
            <a:r>
              <a:rPr lang="en-GB" sz="1500"/>
              <a:t> that make it easier to work with Git. However, commandline git is still useful for trickier situations.</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GitHub: most popular Git hosting cloud service</a:t>
            </a:r>
            <a:endParaRPr/>
          </a:p>
        </p:txBody>
      </p:sp>
      <p:sp>
        <p:nvSpPr>
          <p:cNvPr id="101" name="Google Shape;101;p19"/>
          <p:cNvSpPr txBox="1"/>
          <p:nvPr>
            <p:ph idx="1" type="body"/>
          </p:nvPr>
        </p:nvSpPr>
        <p:spPr>
          <a:xfrm>
            <a:off x="311700" y="1152475"/>
            <a:ext cx="4601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Git is an open source program, </a:t>
            </a:r>
            <a:r>
              <a:rPr b="1" lang="en-GB"/>
              <a:t>GitHub</a:t>
            </a:r>
            <a:r>
              <a:rPr lang="en-GB"/>
              <a:t> is a commercial hosting service.</a:t>
            </a:r>
            <a:br>
              <a:rPr lang="en-GB"/>
            </a:br>
            <a:endParaRPr/>
          </a:p>
          <a:p>
            <a:pPr indent="-342900" lvl="0" marL="457200" rtl="0" algn="l">
              <a:spcBef>
                <a:spcPts val="0"/>
              </a:spcBef>
              <a:spcAft>
                <a:spcPts val="0"/>
              </a:spcAft>
              <a:buSzPts val="1800"/>
              <a:buChar char="●"/>
            </a:pPr>
            <a:r>
              <a:rPr lang="en-GB"/>
              <a:t>Why use a hosting service? Backup. C</a:t>
            </a:r>
            <a:r>
              <a:rPr lang="en-GB"/>
              <a:t>ollaboration. Discover new projects helpful to you.</a:t>
            </a:r>
            <a:br>
              <a:rPr lang="en-GB"/>
            </a:br>
            <a:endParaRPr/>
          </a:p>
          <a:p>
            <a:pPr indent="-342900" lvl="0" marL="457200" rtl="0" algn="l">
              <a:spcBef>
                <a:spcPts val="0"/>
              </a:spcBef>
              <a:spcAft>
                <a:spcPts val="0"/>
              </a:spcAft>
              <a:buSzPts val="1800"/>
              <a:buChar char="●"/>
            </a:pPr>
            <a:r>
              <a:rPr lang="en-GB"/>
              <a:t>Large number of projects hosted on there.</a:t>
            </a:r>
            <a:br>
              <a:rPr lang="en-GB"/>
            </a:br>
            <a:endParaRPr/>
          </a:p>
        </p:txBody>
      </p:sp>
      <p:pic>
        <p:nvPicPr>
          <p:cNvPr descr="https://logos-world.net/wp-content/uploads/2020/11/GitHub-Logo.png" id="102" name="Google Shape;102;p19"/>
          <p:cNvPicPr preferRelativeResize="0"/>
          <p:nvPr/>
        </p:nvPicPr>
        <p:blipFill>
          <a:blip r:embed="rId3">
            <a:alphaModFix/>
          </a:blip>
          <a:stretch>
            <a:fillRect/>
          </a:stretch>
        </p:blipFill>
        <p:spPr>
          <a:xfrm>
            <a:off x="5936194" y="2217024"/>
            <a:ext cx="2523156" cy="14192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Congratulations, you finished Software Carpentry!</a:t>
            </a:r>
            <a:endParaRPr/>
          </a:p>
        </p:txBody>
      </p:sp>
      <p:pic>
        <p:nvPicPr>
          <p:cNvPr descr="people near the building" id="593" name="Google Shape;593;p82"/>
          <p:cNvPicPr preferRelativeResize="0"/>
          <p:nvPr/>
        </p:nvPicPr>
        <p:blipFill>
          <a:blip r:embed="rId3">
            <a:alphaModFix/>
          </a:blip>
          <a:stretch>
            <a:fillRect/>
          </a:stretch>
        </p:blipFill>
        <p:spPr>
          <a:xfrm>
            <a:off x="1973200" y="1305975"/>
            <a:ext cx="5352275" cy="356817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 karakia whakakapi - Professor Scotty Morrison</a:t>
            </a:r>
            <a:endParaRPr/>
          </a:p>
        </p:txBody>
      </p:sp>
      <p:sp>
        <p:nvSpPr>
          <p:cNvPr id="599" name="Google Shape;599;p83"/>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500"/>
              <a:t>Te whakaeatanga e</a:t>
            </a:r>
            <a:endParaRPr sz="1500"/>
          </a:p>
          <a:p>
            <a:pPr indent="0" lvl="0" marL="0" rtl="0" algn="l">
              <a:lnSpc>
                <a:spcPct val="100000"/>
              </a:lnSpc>
              <a:spcBef>
                <a:spcPts val="1600"/>
              </a:spcBef>
              <a:spcAft>
                <a:spcPts val="0"/>
              </a:spcAft>
              <a:buNone/>
            </a:pPr>
            <a:r>
              <a:rPr lang="en-GB" sz="1500"/>
              <a:t>Te whakaeatanga e</a:t>
            </a:r>
            <a:endParaRPr sz="1500"/>
          </a:p>
          <a:p>
            <a:pPr indent="0" lvl="0" marL="0" rtl="0" algn="l">
              <a:lnSpc>
                <a:spcPct val="100000"/>
              </a:lnSpc>
              <a:spcBef>
                <a:spcPts val="1600"/>
              </a:spcBef>
              <a:spcAft>
                <a:spcPts val="0"/>
              </a:spcAft>
              <a:buNone/>
            </a:pPr>
            <a:r>
              <a:rPr lang="en-GB" sz="1500"/>
              <a:t>Tēnei te kaupapa ka ea</a:t>
            </a:r>
            <a:endParaRPr sz="1500"/>
          </a:p>
          <a:p>
            <a:pPr indent="0" lvl="0" marL="0" rtl="0" algn="l">
              <a:lnSpc>
                <a:spcPct val="100000"/>
              </a:lnSpc>
              <a:spcBef>
                <a:spcPts val="1600"/>
              </a:spcBef>
              <a:spcAft>
                <a:spcPts val="0"/>
              </a:spcAft>
              <a:buNone/>
            </a:pPr>
            <a:r>
              <a:rPr lang="en-GB" sz="1500"/>
              <a:t>Tēnei te wānanga ka ea</a:t>
            </a:r>
            <a:endParaRPr sz="1500"/>
          </a:p>
          <a:p>
            <a:pPr indent="0" lvl="0" marL="0" rtl="0" algn="l">
              <a:lnSpc>
                <a:spcPct val="100000"/>
              </a:lnSpc>
              <a:spcBef>
                <a:spcPts val="1600"/>
              </a:spcBef>
              <a:spcAft>
                <a:spcPts val="0"/>
              </a:spcAft>
              <a:buNone/>
            </a:pPr>
            <a:r>
              <a:rPr lang="en-GB" sz="1500"/>
              <a:t>Ko te mauri o te kaupapa ka whakamoea</a:t>
            </a:r>
            <a:endParaRPr sz="1500"/>
          </a:p>
          <a:p>
            <a:pPr indent="0" lvl="0" marL="0" rtl="0" algn="l">
              <a:lnSpc>
                <a:spcPct val="100000"/>
              </a:lnSpc>
              <a:spcBef>
                <a:spcPts val="1600"/>
              </a:spcBef>
              <a:spcAft>
                <a:spcPts val="0"/>
              </a:spcAft>
              <a:buNone/>
            </a:pPr>
            <a:r>
              <a:rPr lang="en-GB" sz="1500"/>
              <a:t>Ko te mauri o te wānanga ka whakamoea</a:t>
            </a:r>
            <a:endParaRPr sz="1500"/>
          </a:p>
          <a:p>
            <a:pPr indent="0" lvl="0" marL="0" rtl="0" algn="l">
              <a:lnSpc>
                <a:spcPct val="100000"/>
              </a:lnSpc>
              <a:spcBef>
                <a:spcPts val="1600"/>
              </a:spcBef>
              <a:spcAft>
                <a:spcPts val="0"/>
              </a:spcAft>
              <a:buNone/>
            </a:pPr>
            <a:r>
              <a:rPr lang="en-GB" sz="1500"/>
              <a:t>Koa ki runga, koa ki raro</a:t>
            </a:r>
            <a:endParaRPr sz="1500"/>
          </a:p>
          <a:p>
            <a:pPr indent="0" lvl="0" marL="0" rtl="0" algn="l">
              <a:lnSpc>
                <a:spcPct val="100000"/>
              </a:lnSpc>
              <a:spcBef>
                <a:spcPts val="1600"/>
              </a:spcBef>
              <a:spcAft>
                <a:spcPts val="0"/>
              </a:spcAft>
              <a:buNone/>
            </a:pPr>
            <a:r>
              <a:rPr lang="en-GB" sz="1500"/>
              <a:t>Haumi e, hui e, tāiki e</a:t>
            </a:r>
            <a:endParaRPr sz="1500"/>
          </a:p>
          <a:p>
            <a:pPr indent="0" lvl="0" marL="0" rtl="0" algn="l">
              <a:lnSpc>
                <a:spcPct val="100000"/>
              </a:lnSpc>
              <a:spcBef>
                <a:spcPts val="1600"/>
              </a:spcBef>
              <a:spcAft>
                <a:spcPts val="1600"/>
              </a:spcAft>
              <a:buNone/>
            </a:pPr>
            <a:r>
              <a:t/>
            </a:r>
            <a:endParaRPr sz="1500"/>
          </a:p>
        </p:txBody>
      </p:sp>
      <p:sp>
        <p:nvSpPr>
          <p:cNvPr id="600" name="Google Shape;600;p83"/>
          <p:cNvSpPr txBox="1"/>
          <p:nvPr>
            <p:ph idx="1" type="body"/>
          </p:nvPr>
        </p:nvSpPr>
        <p:spPr>
          <a:xfrm>
            <a:off x="4883700" y="1170125"/>
            <a:ext cx="42603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GB" sz="1500"/>
              <a:t>It is completed, </a:t>
            </a:r>
            <a:endParaRPr i="1" sz="1500"/>
          </a:p>
          <a:p>
            <a:pPr indent="0" lvl="0" marL="0" rtl="0" algn="l">
              <a:lnSpc>
                <a:spcPct val="100000"/>
              </a:lnSpc>
              <a:spcBef>
                <a:spcPts val="1600"/>
              </a:spcBef>
              <a:spcAft>
                <a:spcPts val="0"/>
              </a:spcAft>
              <a:buNone/>
            </a:pPr>
            <a:r>
              <a:rPr i="1" lang="en-GB" sz="1500"/>
              <a:t>it is done, </a:t>
            </a:r>
            <a:endParaRPr i="1" sz="1500"/>
          </a:p>
          <a:p>
            <a:pPr indent="0" lvl="0" marL="0" rtl="0" algn="l">
              <a:lnSpc>
                <a:spcPct val="100000"/>
              </a:lnSpc>
              <a:spcBef>
                <a:spcPts val="1600"/>
              </a:spcBef>
              <a:spcAft>
                <a:spcPts val="0"/>
              </a:spcAft>
              <a:buNone/>
            </a:pPr>
            <a:r>
              <a:rPr i="1" lang="en-GB" sz="1500"/>
              <a:t>we have achieved our purpose,</a:t>
            </a:r>
            <a:endParaRPr i="1" sz="1500"/>
          </a:p>
          <a:p>
            <a:pPr indent="0" lvl="0" marL="0" rtl="0" algn="l">
              <a:lnSpc>
                <a:spcPct val="100000"/>
              </a:lnSpc>
              <a:spcBef>
                <a:spcPts val="1600"/>
              </a:spcBef>
              <a:spcAft>
                <a:spcPts val="0"/>
              </a:spcAft>
              <a:buNone/>
            </a:pPr>
            <a:r>
              <a:rPr i="1" lang="en-GB" sz="1500"/>
              <a:t>completed our forum,</a:t>
            </a:r>
            <a:endParaRPr i="1" sz="1500"/>
          </a:p>
          <a:p>
            <a:pPr indent="0" lvl="0" marL="0" rtl="0" algn="l">
              <a:lnSpc>
                <a:spcPct val="100000"/>
              </a:lnSpc>
              <a:spcBef>
                <a:spcPts val="1600"/>
              </a:spcBef>
              <a:spcAft>
                <a:spcPts val="0"/>
              </a:spcAft>
              <a:buNone/>
            </a:pPr>
            <a:r>
              <a:rPr i="1" lang="en-GB" sz="1500"/>
              <a:t>let the purpose of our gathering rest for now, </a:t>
            </a:r>
            <a:endParaRPr i="1" sz="1500"/>
          </a:p>
          <a:p>
            <a:pPr indent="0" lvl="0" marL="0" rtl="0" algn="l">
              <a:lnSpc>
                <a:spcPct val="100000"/>
              </a:lnSpc>
              <a:spcBef>
                <a:spcPts val="1600"/>
              </a:spcBef>
              <a:spcAft>
                <a:spcPts val="0"/>
              </a:spcAft>
              <a:buNone/>
            </a:pPr>
            <a:r>
              <a:rPr i="1" lang="en-GB" sz="1500"/>
              <a:t>let the vitality of our discussions replenish, </a:t>
            </a:r>
            <a:endParaRPr i="1" sz="1500"/>
          </a:p>
          <a:p>
            <a:pPr indent="0" lvl="0" marL="0" rtl="0" algn="l">
              <a:lnSpc>
                <a:spcPct val="100000"/>
              </a:lnSpc>
              <a:spcBef>
                <a:spcPts val="1600"/>
              </a:spcBef>
              <a:spcAft>
                <a:spcPts val="0"/>
              </a:spcAft>
              <a:buNone/>
            </a:pPr>
            <a:r>
              <a:rPr i="1" lang="en-GB" sz="1500"/>
              <a:t>we depart with fulfilled hearts &amp; minds,</a:t>
            </a:r>
            <a:endParaRPr i="1" sz="1500"/>
          </a:p>
          <a:p>
            <a:pPr indent="0" lvl="0" marL="0" rtl="0" algn="l">
              <a:lnSpc>
                <a:spcPct val="100000"/>
              </a:lnSpc>
              <a:spcBef>
                <a:spcPts val="1600"/>
              </a:spcBef>
              <a:spcAft>
                <a:spcPts val="1600"/>
              </a:spcAft>
              <a:buNone/>
            </a:pPr>
            <a:r>
              <a:rPr i="1" lang="en-GB" sz="1500"/>
              <a:t>bonded in our common goal &amp; unity</a:t>
            </a:r>
            <a:endParaRPr i="1"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Scenario: Aspiring cookbook authors</a:t>
            </a:r>
            <a:endParaRPr/>
          </a:p>
        </p:txBody>
      </p:sp>
      <p:sp>
        <p:nvSpPr>
          <p:cNvPr id="108" name="Google Shape;108;p20"/>
          <p:cNvSpPr txBox="1"/>
          <p:nvPr>
            <p:ph idx="1" type="body"/>
          </p:nvPr>
        </p:nvSpPr>
        <p:spPr>
          <a:xfrm>
            <a:off x="311700" y="1152475"/>
            <a:ext cx="6184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For simplicity, we won’t be working with code today.</a:t>
            </a:r>
            <a:br>
              <a:rPr lang="en-GB"/>
            </a:br>
            <a:endParaRPr/>
          </a:p>
          <a:p>
            <a:pPr indent="-342900" lvl="0" marL="457200" rtl="0" algn="l">
              <a:spcBef>
                <a:spcPts val="0"/>
              </a:spcBef>
              <a:spcAft>
                <a:spcPts val="0"/>
              </a:spcAft>
              <a:buSzPts val="1800"/>
              <a:buChar char="●"/>
            </a:pPr>
            <a:r>
              <a:rPr lang="en-GB"/>
              <a:t>Instead, we’re writing recipes!</a:t>
            </a:r>
            <a:br>
              <a:rPr lang="en-GB"/>
            </a:br>
            <a:endParaRPr/>
          </a:p>
          <a:p>
            <a:pPr indent="-342900" lvl="0" marL="457200" rtl="0" algn="l">
              <a:spcBef>
                <a:spcPts val="0"/>
              </a:spcBef>
              <a:spcAft>
                <a:spcPts val="0"/>
              </a:spcAft>
              <a:buSzPts val="1800"/>
              <a:buChar char="●"/>
            </a:pPr>
            <a:r>
              <a:rPr lang="en-GB"/>
              <a:t>Sarah and Kai are each writing their own cookbooks.</a:t>
            </a:r>
            <a:br>
              <a:rPr lang="en-GB"/>
            </a:br>
            <a:endParaRPr/>
          </a:p>
          <a:p>
            <a:pPr indent="-342900" lvl="0" marL="457200" rtl="0" algn="l">
              <a:spcBef>
                <a:spcPts val="0"/>
              </a:spcBef>
              <a:spcAft>
                <a:spcPts val="0"/>
              </a:spcAft>
              <a:buSzPts val="1800"/>
              <a:buChar char="●"/>
            </a:pPr>
            <a:r>
              <a:rPr lang="en-GB"/>
              <a:t>They want to collaborate on some recipes, but back and forth email drafts are becoming unmanageable. So they’re giving Git a try.</a:t>
            </a:r>
            <a:endParaRPr/>
          </a:p>
        </p:txBody>
      </p:sp>
      <p:pic>
        <p:nvPicPr>
          <p:cNvPr id="109" name="Google Shape;109;p20"/>
          <p:cNvPicPr preferRelativeResize="0"/>
          <p:nvPr/>
        </p:nvPicPr>
        <p:blipFill>
          <a:blip r:embed="rId3">
            <a:alphaModFix/>
          </a:blip>
          <a:stretch>
            <a:fillRect/>
          </a:stretch>
        </p:blipFill>
        <p:spPr>
          <a:xfrm>
            <a:off x="6648600" y="1170125"/>
            <a:ext cx="2343000" cy="3505442"/>
          </a:xfrm>
          <a:prstGeom prst="rect">
            <a:avLst/>
          </a:prstGeom>
          <a:noFill/>
          <a:ln>
            <a:noFill/>
          </a:ln>
        </p:spPr>
      </p:pic>
      <p:sp>
        <p:nvSpPr>
          <p:cNvPr id="110" name="Google Shape;110;p20"/>
          <p:cNvSpPr txBox="1"/>
          <p:nvPr/>
        </p:nvSpPr>
        <p:spPr>
          <a:xfrm>
            <a:off x="6533700" y="4595800"/>
            <a:ext cx="2420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t>Megan Bucknall on Unsplash</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 control</a:t>
            </a:r>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Introduction to Automated Version Control</a:t>
            </a:r>
            <a:endParaRPr/>
          </a:p>
          <a:p>
            <a:pPr indent="-342900" lvl="0" marL="457200" rtl="0" algn="l">
              <a:lnSpc>
                <a:spcPct val="115000"/>
              </a:lnSpc>
              <a:spcBef>
                <a:spcPts val="0"/>
              </a:spcBef>
              <a:spcAft>
                <a:spcPts val="0"/>
              </a:spcAft>
              <a:buSzPts val="1800"/>
              <a:buChar char="●"/>
            </a:pPr>
            <a:r>
              <a:rPr b="1" lang="en-GB"/>
              <a:t>Setting up Git</a:t>
            </a:r>
            <a:endParaRPr b="1"/>
          </a:p>
          <a:p>
            <a:pPr indent="-342900" lvl="0" marL="457200" rtl="0" algn="l">
              <a:lnSpc>
                <a:spcPct val="115000"/>
              </a:lnSpc>
              <a:spcBef>
                <a:spcPts val="0"/>
              </a:spcBef>
              <a:spcAft>
                <a:spcPts val="0"/>
              </a:spcAft>
              <a:buSzPts val="1800"/>
              <a:buChar char="●"/>
            </a:pPr>
            <a:r>
              <a:rPr lang="en-GB"/>
              <a:t>Creating a Repository</a:t>
            </a:r>
            <a:endParaRPr/>
          </a:p>
          <a:p>
            <a:pPr indent="-342900" lvl="0" marL="457200" rtl="0" algn="l">
              <a:lnSpc>
                <a:spcPct val="115000"/>
              </a:lnSpc>
              <a:spcBef>
                <a:spcPts val="0"/>
              </a:spcBef>
              <a:spcAft>
                <a:spcPts val="0"/>
              </a:spcAft>
              <a:buSzPts val="1800"/>
              <a:buChar char="●"/>
            </a:pPr>
            <a:r>
              <a:rPr lang="en-GB"/>
              <a:t>Tracking Changes</a:t>
            </a:r>
            <a:endParaRPr/>
          </a:p>
          <a:p>
            <a:pPr indent="-342900" lvl="0" marL="457200" rtl="0" algn="l">
              <a:lnSpc>
                <a:spcPct val="115000"/>
              </a:lnSpc>
              <a:spcBef>
                <a:spcPts val="0"/>
              </a:spcBef>
              <a:spcAft>
                <a:spcPts val="0"/>
              </a:spcAft>
              <a:buSzPts val="1800"/>
              <a:buChar char="●"/>
            </a:pPr>
            <a:r>
              <a:rPr lang="en-GB"/>
              <a:t>Exploring History</a:t>
            </a:r>
            <a:endParaRPr/>
          </a:p>
          <a:p>
            <a:pPr indent="-342900" lvl="0" marL="457200" rtl="0" algn="l">
              <a:lnSpc>
                <a:spcPct val="115000"/>
              </a:lnSpc>
              <a:spcBef>
                <a:spcPts val="0"/>
              </a:spcBef>
              <a:spcAft>
                <a:spcPts val="0"/>
              </a:spcAft>
              <a:buSzPts val="1800"/>
              <a:buChar char="●"/>
            </a:pPr>
            <a:r>
              <a:rPr lang="en-GB"/>
              <a:t>Ignoring Things</a:t>
            </a:r>
            <a:endParaRPr/>
          </a:p>
          <a:p>
            <a:pPr indent="-342900" lvl="0" marL="457200" rtl="0" algn="l">
              <a:lnSpc>
                <a:spcPct val="115000"/>
              </a:lnSpc>
              <a:spcBef>
                <a:spcPts val="0"/>
              </a:spcBef>
              <a:spcAft>
                <a:spcPts val="0"/>
              </a:spcAft>
              <a:buSzPts val="1800"/>
              <a:buChar char="●"/>
            </a:pPr>
            <a:r>
              <a:rPr lang="en-GB"/>
              <a:t>Remotes in GitHub</a:t>
            </a:r>
            <a:endParaRPr/>
          </a:p>
          <a:p>
            <a:pPr indent="-342900" lvl="0" marL="457200" rtl="0" algn="l">
              <a:lnSpc>
                <a:spcPct val="115000"/>
              </a:lnSpc>
              <a:spcBef>
                <a:spcPts val="0"/>
              </a:spcBef>
              <a:spcAft>
                <a:spcPts val="0"/>
              </a:spcAft>
              <a:buSzPts val="1800"/>
              <a:buChar char="●"/>
            </a:pPr>
            <a:r>
              <a:rPr lang="en-GB"/>
              <a:t>Collaboration</a:t>
            </a:r>
            <a:endParaRPr/>
          </a:p>
          <a:p>
            <a:pPr indent="-342900" lvl="0" marL="457200" rtl="0" algn="l">
              <a:lnSpc>
                <a:spcPct val="115000"/>
              </a:lnSpc>
              <a:spcBef>
                <a:spcPts val="0"/>
              </a:spcBef>
              <a:spcAft>
                <a:spcPts val="0"/>
              </a:spcAft>
              <a:buSzPts val="1800"/>
              <a:buChar char="●"/>
            </a:pPr>
            <a:r>
              <a:rPr lang="en-GB"/>
              <a:t>Conflicts</a:t>
            </a:r>
            <a:endParaRPr/>
          </a:p>
          <a:p>
            <a:pPr indent="-342900" lvl="0" marL="457200" rtl="0" algn="l">
              <a:lnSpc>
                <a:spcPct val="115000"/>
              </a:lnSpc>
              <a:spcBef>
                <a:spcPts val="0"/>
              </a:spcBef>
              <a:spcAft>
                <a:spcPts val="0"/>
              </a:spcAft>
              <a:buSzPts val="1800"/>
              <a:buChar char="●"/>
            </a:pPr>
            <a:r>
              <a:rPr lang="en-GB"/>
              <a:t>Open Research, Licensing, Citation and Other Hosting Options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3AC3CF64161429D7E4638AB47060D" ma:contentTypeVersion="18" ma:contentTypeDescription="Create a new document." ma:contentTypeScope="" ma:versionID="75666322187c57d33c01132d3c95641b">
  <xsd:schema xmlns:xsd="http://www.w3.org/2001/XMLSchema" xmlns:xs="http://www.w3.org/2001/XMLSchema" xmlns:p="http://schemas.microsoft.com/office/2006/metadata/properties" xmlns:ns2="9ae8d21e-9f0b-4f8c-af18-737431b916ac" xmlns:ns3="2b020a29-aecd-476b-8002-043cdcfcec60" xmlns:ns4="d800a5cf-5799-495b-9b49-f15f7ad25ed9" targetNamespace="http://schemas.microsoft.com/office/2006/metadata/properties" ma:root="true" ma:fieldsID="3bf830333e75b0d589ced853a979eff9" ns2:_="" ns3:_="" ns4:_="">
    <xsd:import namespace="9ae8d21e-9f0b-4f8c-af18-737431b916ac"/>
    <xsd:import namespace="2b020a29-aecd-476b-8002-043cdcfcec60"/>
    <xsd:import namespace="d800a5cf-5799-495b-9b49-f15f7ad25e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e8d21e-9f0b-4f8c-af18-737431b91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e9cd7a-283a-407b-9b45-84d2c2056e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020a29-aecd-476b-8002-043cdcfcec6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00a5cf-5799-495b-9b49-f15f7ad25ed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ff0129-bcfc-4403-aedf-b1a835cee450}" ma:internalName="TaxCatchAll" ma:showField="CatchAllData" ma:web="2b020a29-aecd-476b-8002-043cdcfcec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e8d21e-9f0b-4f8c-af18-737431b916ac">
      <Terms xmlns="http://schemas.microsoft.com/office/infopath/2007/PartnerControls"/>
    </lcf76f155ced4ddcb4097134ff3c332f>
    <TaxCatchAll xmlns="d800a5cf-5799-495b-9b49-f15f7ad25ed9" xsi:nil="true"/>
  </documentManagement>
</p:properties>
</file>

<file path=customXml/itemProps1.xml><?xml version="1.0" encoding="utf-8"?>
<ds:datastoreItem xmlns:ds="http://schemas.openxmlformats.org/officeDocument/2006/customXml" ds:itemID="{E83C9443-433F-42E4-B1E8-C95576C5EF42}"/>
</file>

<file path=customXml/itemProps2.xml><?xml version="1.0" encoding="utf-8"?>
<ds:datastoreItem xmlns:ds="http://schemas.openxmlformats.org/officeDocument/2006/customXml" ds:itemID="{52B6E481-8B96-4982-A61C-0B94C8468804}"/>
</file>

<file path=customXml/itemProps3.xml><?xml version="1.0" encoding="utf-8"?>
<ds:datastoreItem xmlns:ds="http://schemas.openxmlformats.org/officeDocument/2006/customXml" ds:itemID="{FABE81D4-FA66-42B0-8B08-4BCB7FA1A7B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0x01010045B3AC3CF64161429D7E4638AB47060D</vt:lpwstr>
  </property>
</Properties>
</file>