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7"/>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Lst>
  <p:sldSz cx="18288000" cy="10287000"/>
  <p:notesSz cx="6858000" cy="9144000"/>
  <p:embeddedFontLst>
    <p:embeddedFont>
      <p:font typeface="Helvetica World" panose="020B0604020202020204" charset="-128"/>
      <p:regular r:id="rId28"/>
    </p:embeddedFont>
    <p:embeddedFont>
      <p:font typeface="Helvetica World Bold" panose="020B0604020202020204" charset="-128"/>
      <p:regular r:id="rId29"/>
    </p:embeddedFont>
    <p:embeddedFont>
      <p:font typeface="Helvetica World Italics" panose="020B0604020202020204" charset="-128"/>
      <p:regular r:id="rId30"/>
    </p:embeddedFont>
    <p:embeddedFont>
      <p:font typeface="Aileron Heavy" panose="020B0604020202020204" charset="0"/>
      <p:regular r:id="rId31"/>
    </p:embeddedFont>
    <p:embeddedFont>
      <p:font typeface="Aileron Heavy Bold" panose="020B0604020202020204" charset="0"/>
      <p:regular r:id="rId32"/>
    </p:embeddedFont>
    <p:embeddedFont>
      <p:font typeface="Aileron Thin" panose="020B0604020202020204" charset="0"/>
      <p:regular r:id="rId33"/>
    </p:embeddedFont>
    <p:embeddedFont>
      <p:font typeface="Aileron Thin Bold" panose="020B0604020202020204" charset="0"/>
      <p:regular r:id="rId34"/>
    </p:embeddedFont>
    <p:embeddedFont>
      <p:font typeface="Aileron Thin Italics" panose="020B0604020202020204" charset="0"/>
      <p:regular r:id="rId35"/>
    </p:embeddedFont>
    <p:embeddedFont>
      <p:font typeface="Canva Sans" panose="020B0604020202020204" charset="0"/>
      <p:regular r:id="rId36"/>
    </p:embeddedFont>
    <p:embeddedFont>
      <p:font typeface="HK Grotesk Pro Medium" panose="020B0604020202020204" charset="0"/>
      <p:regular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A0951A-4A72-48EA-ACE1-9CF2C48B982A}" v="3" dt="2024-07-15T02:52:53.6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76259" autoAdjust="0"/>
  </p:normalViewPr>
  <p:slideViewPr>
    <p:cSldViewPr>
      <p:cViewPr varScale="1">
        <p:scale>
          <a:sx n="40" d="100"/>
          <a:sy n="40" d="100"/>
        </p:scale>
        <p:origin x="1450"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font" Target="fonts/font7.fntdata"/><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2.fntdata"/><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4.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6.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15.07.2024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NZ" dirty="0"/>
              <a:t>Li</a:t>
            </a:r>
          </a:p>
        </p:txBody>
      </p:sp>
      <p:sp>
        <p:nvSpPr>
          <p:cNvPr id="4" name="Slide Number Placeholder 3"/>
          <p:cNvSpPr>
            <a:spLocks noGrp="1"/>
          </p:cNvSpPr>
          <p:nvPr>
            <p:ph type="sldNum" sz="quarter" idx="5"/>
          </p:nvPr>
        </p:nvSpPr>
        <p:spPr/>
        <p:txBody>
          <a:bodyPr/>
          <a:lstStyle/>
          <a:p>
            <a:fld id="{871B2431-D351-4C6E-A3CF-9DFAC0E3E050}" type="slidenum">
              <a:rPr lang="cs-CZ" smtClean="0"/>
              <a:t>1</a:t>
            </a:fld>
            <a:endParaRPr lang="cs-CZ"/>
          </a:p>
        </p:txBody>
      </p:sp>
    </p:spTree>
    <p:extLst>
      <p:ext uri="{BB962C8B-B14F-4D97-AF65-F5344CB8AC3E}">
        <p14:creationId xmlns:p14="http://schemas.microsoft.com/office/powerpoint/2010/main" val="31393742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Erin</a:t>
            </a:r>
          </a:p>
          <a:p>
            <a:endParaRPr lang="en-US" dirty="0"/>
          </a:p>
          <a:p>
            <a:r>
              <a:rPr lang="en-US" dirty="0"/>
              <a:t>------------------------------------</a:t>
            </a:r>
          </a:p>
          <a:p>
            <a:r>
              <a:rPr lang="en-US" dirty="0"/>
              <a:t>Suggesters:</a:t>
            </a:r>
          </a:p>
          <a:p>
            <a:r>
              <a:rPr lang="en-US" dirty="0"/>
              <a:t>https://jane.biosemantics.org/</a:t>
            </a:r>
          </a:p>
          <a:p>
            <a:r>
              <a:rPr lang="en-US" dirty="0"/>
              <a:t>https://authorservices.taylorandfrancis.com/publishing-your-research/choosing-a-journal/journal-suggester/</a:t>
            </a:r>
          </a:p>
          <a:p>
            <a:r>
              <a:rPr lang="en-US" dirty="0"/>
              <a:t>------------------------------------</a:t>
            </a:r>
          </a:p>
          <a:p>
            <a:r>
              <a:rPr lang="en-US" dirty="0"/>
              <a:t>Example articles:</a:t>
            </a:r>
          </a:p>
          <a:p>
            <a:r>
              <a:rPr lang="en-US" dirty="0"/>
              <a:t>http://www.journal.mai.ac.nz/content/why-isn%E2%80%99t-my-professor-pasifika-snapshot-academic-workforce-new-zealand-universities</a:t>
            </a:r>
          </a:p>
          <a:p>
            <a:r>
              <a:rPr lang="en-US" dirty="0"/>
              <a:t>https://pubmed.ncbi.nlm.nih.gov/30925727/</a:t>
            </a:r>
          </a:p>
          <a:p>
            <a:r>
              <a:rPr lang="en-US" dirty="0"/>
              <a:t>------------------------------------</a:t>
            </a:r>
          </a:p>
          <a:p>
            <a:r>
              <a:rPr lang="en-US" dirty="0"/>
              <a:t>DOAJ: https://doaj.org/</a:t>
            </a:r>
          </a:p>
          <a:p>
            <a:r>
              <a:rPr lang="en-US" dirty="0"/>
              <a:t>------------------------------------</a:t>
            </a:r>
          </a:p>
          <a:p>
            <a:r>
              <a:rPr lang="en-US" dirty="0"/>
              <a:t>OA publishing agreements </a:t>
            </a:r>
            <a:r>
              <a:rPr lang="en-US" dirty="0" err="1"/>
              <a:t>RHub</a:t>
            </a:r>
            <a:r>
              <a:rPr lang="en-US" dirty="0"/>
              <a:t>: https://research-hub.auckland.ac.nz/open-access/open-access-publishing-agreements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Erin</a:t>
            </a:r>
          </a:p>
          <a:p>
            <a:r>
              <a:rPr lang="en-US" dirty="0"/>
              <a:t>Share in chat after discussing this slide:</a:t>
            </a:r>
          </a:p>
          <a:p>
            <a:r>
              <a:rPr lang="en-US" dirty="0"/>
              <a:t>UOA resource for journal </a:t>
            </a:r>
            <a:r>
              <a:rPr lang="en-US"/>
              <a:t>selection: https</a:t>
            </a:r>
            <a:r>
              <a:rPr lang="en-US" dirty="0"/>
              <a:t>://research-hub.auckland.ac.nz/article/what-journal-should-i-publish-in</a:t>
            </a:r>
          </a:p>
          <a:p>
            <a:endParaRPr lang="en-US" dirty="0"/>
          </a:p>
          <a:p>
            <a:endParaRPr lang="en-US" dirty="0"/>
          </a:p>
          <a:p>
            <a:r>
              <a:rPr lang="en-US" dirty="0"/>
              <a:t>Once you have found some relevant journals, check the journal homepages for the following points to see if it is the right fit for your article.</a:t>
            </a:r>
          </a:p>
          <a:p>
            <a:r>
              <a:rPr lang="en-US" dirty="0"/>
              <a:t>-------------------------------</a:t>
            </a:r>
          </a:p>
          <a:p>
            <a:r>
              <a:rPr lang="en-US" dirty="0"/>
              <a:t>Scope &amp; aims: Does your research fit within the scope of this journal? Publication types?</a:t>
            </a:r>
          </a:p>
          <a:p>
            <a:r>
              <a:rPr lang="en-US" dirty="0"/>
              <a:t>--------------------------------</a:t>
            </a:r>
          </a:p>
          <a:p>
            <a:r>
              <a:rPr lang="en-US" dirty="0"/>
              <a:t>Time to pub: What’s the estimated timeframe from submission to publication? Most journals will tell you this in advance. Do you have time sensitive content in your research? Is speed of the essence?</a:t>
            </a:r>
          </a:p>
          <a:p>
            <a:r>
              <a:rPr lang="en-US" dirty="0"/>
              <a:t>------------------------------------</a:t>
            </a:r>
          </a:p>
          <a:p>
            <a:r>
              <a:rPr lang="en-US" dirty="0"/>
              <a:t>Copyright: Who will get the rights to your research? </a:t>
            </a:r>
          </a:p>
          <a:p>
            <a:r>
              <a:rPr lang="en-US" dirty="0"/>
              <a:t>Are there limitations on what you will be able to do with your research after it's published in this journal?</a:t>
            </a:r>
          </a:p>
          <a:p>
            <a:r>
              <a:rPr lang="en-US" dirty="0"/>
              <a:t>----------------------------------</a:t>
            </a:r>
          </a:p>
          <a:p>
            <a:r>
              <a:rPr lang="en-US" dirty="0"/>
              <a:t>Discoverability: How will people find your research? Where is the journal indexed? How do people access it - paywall/ subscription/OA?</a:t>
            </a:r>
          </a:p>
          <a:p>
            <a:r>
              <a:rPr lang="en-US" dirty="0"/>
              <a:t>----------------------------------</a:t>
            </a:r>
          </a:p>
          <a:p>
            <a:r>
              <a:rPr lang="en-US" dirty="0"/>
              <a:t>Reputation &amp; citations: </a:t>
            </a:r>
          </a:p>
          <a:p>
            <a:r>
              <a:rPr lang="en-US" dirty="0"/>
              <a:t>Prestige and impact factor are not a measure of how well read or cited your work will be. Good research can be in low IF journals, and bad in high IF journals. It is better to think about what your audience reads, or to make your work open to reach a broader audience.</a:t>
            </a:r>
          </a:p>
          <a:p>
            <a:r>
              <a:rPr lang="en-US" dirty="0"/>
              <a:t>Journal reputation in terms of prestige and impact factor are important considerations for some researchers and some disciplines. Just remember that high prestige journals often have high rejection rates. </a:t>
            </a:r>
          </a:p>
          <a:p>
            <a:r>
              <a:rPr lang="en-US" dirty="0"/>
              <a:t>--------------------------------</a:t>
            </a:r>
          </a:p>
          <a:p>
            <a:r>
              <a:rPr lang="en-US" dirty="0"/>
              <a:t>What are your open access options? Will the final version be open via the journal and how much would it cost? If you </a:t>
            </a:r>
            <a:r>
              <a:rPr lang="en-US" dirty="0" err="1"/>
              <a:t>dont</a:t>
            </a:r>
            <a:r>
              <a:rPr lang="en-US" dirty="0"/>
              <a:t> go open with the journal, are you able to share earlier versions of your paper?</a:t>
            </a:r>
          </a:p>
          <a:p>
            <a:r>
              <a:rPr lang="en-US" dirty="0"/>
              <a:t>Open Access status will determine you be able to distribute your work online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Erin </a:t>
            </a:r>
          </a:p>
          <a:p>
            <a:endParaRPr lang="en-US" dirty="0"/>
          </a:p>
          <a:p>
            <a:r>
              <a:rPr lang="en-US" dirty="0"/>
              <a:t>Share in chat:</a:t>
            </a:r>
          </a:p>
          <a:p>
            <a:endParaRPr lang="en-US" dirty="0"/>
          </a:p>
          <a:p>
            <a:r>
              <a:rPr lang="en-US" dirty="0"/>
              <a:t>Register for Open Access session: https://www.eventbrite.co.nz/e/open-access-how-to-make-your-publications-open-tickets-908001917177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Erin to Li</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NZ" dirty="0"/>
              <a:t>Li</a:t>
            </a:r>
          </a:p>
        </p:txBody>
      </p:sp>
      <p:sp>
        <p:nvSpPr>
          <p:cNvPr id="4" name="Slide Number Placeholder 3"/>
          <p:cNvSpPr>
            <a:spLocks noGrp="1"/>
          </p:cNvSpPr>
          <p:nvPr>
            <p:ph type="sldNum" sz="quarter" idx="5"/>
          </p:nvPr>
        </p:nvSpPr>
        <p:spPr/>
        <p:txBody>
          <a:bodyPr/>
          <a:lstStyle/>
          <a:p>
            <a:fld id="{871B2431-D351-4C6E-A3CF-9DFAC0E3E050}" type="slidenum">
              <a:rPr lang="cs-CZ" smtClean="0"/>
              <a:t>14</a:t>
            </a:fld>
            <a:endParaRPr lang="cs-CZ"/>
          </a:p>
        </p:txBody>
      </p:sp>
    </p:spTree>
    <p:extLst>
      <p:ext uri="{BB962C8B-B14F-4D97-AF65-F5344CB8AC3E}">
        <p14:creationId xmlns:p14="http://schemas.microsoft.com/office/powerpoint/2010/main" val="4109895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Li:</a:t>
            </a:r>
          </a:p>
          <a:p>
            <a:endParaRPr lang="en-US" dirty="0"/>
          </a:p>
          <a:p>
            <a:r>
              <a:rPr lang="en-US" dirty="0"/>
              <a:t>Here we'd like to </a:t>
            </a:r>
            <a:r>
              <a:rPr lang="en-US" dirty="0" err="1"/>
              <a:t>to</a:t>
            </a:r>
            <a:r>
              <a:rPr lang="en-US" dirty="0"/>
              <a:t> have a guess at how long you think the publishing process takes. Remember - there are no wrong answers! </a:t>
            </a:r>
          </a:p>
          <a:p>
            <a:endParaRPr lang="en-US" dirty="0"/>
          </a:p>
          <a:p>
            <a:r>
              <a:rPr lang="en-US" dirty="0"/>
              <a:t>&lt;chat about the answers&gt;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Li</a:t>
            </a:r>
          </a:p>
          <a:p>
            <a:r>
              <a:rPr lang="en-US" dirty="0"/>
              <a:t>&lt;Talk through the stages. In this example, the shortest timeframe from start to finish is at least 9 weeks (just over 2 months), whereas the longest is at least 20 weeks (4 months). Mention that these timeframes can actually be quite a lot longer - it may be up to a year (or longer) from start to finish.&gt;</a:t>
            </a:r>
          </a:p>
          <a:p>
            <a:endParaRPr lang="en-US" dirty="0"/>
          </a:p>
          <a:p>
            <a:r>
              <a:rPr lang="en-US" dirty="0"/>
              <a:t>Academic publishing timelines vary quite a lot - if your data is time sensitive, you may want to use a preprint server. If this sounds like your research and you want to more about this, you can contact the library through Ask Us and </a:t>
            </a:r>
            <a:r>
              <a:rPr lang="en-US" dirty="0" err="1"/>
              <a:t>and</a:t>
            </a:r>
            <a:r>
              <a:rPr lang="en-US" dirty="0"/>
              <a:t> one of the team can help you with this.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Li:</a:t>
            </a:r>
          </a:p>
          <a:p>
            <a:r>
              <a:rPr lang="en-US" dirty="0"/>
              <a:t>This seems overwhelmingly complicated, I know. But stick with us - once we talk through the stages it will make sense. It's important for you to understand that there are no shortcuts to peer review, and every time you go through this process, it might be slightly (or very! different.</a:t>
            </a:r>
          </a:p>
          <a:p>
            <a:endParaRPr lang="en-US" dirty="0"/>
          </a:p>
          <a:p>
            <a:r>
              <a:rPr lang="en-US" dirty="0"/>
              <a:t>AUTHOR SUBMITS: </a:t>
            </a:r>
          </a:p>
          <a:p>
            <a:r>
              <a:rPr lang="en-US" dirty="0"/>
              <a:t>Each journal will have its own set of guidelines for manuscript submission, formatting, layout, etc.  </a:t>
            </a:r>
          </a:p>
          <a:p>
            <a:endParaRPr lang="en-US" dirty="0"/>
          </a:p>
          <a:p>
            <a:r>
              <a:rPr lang="en-US" dirty="0"/>
              <a:t>JOURNAL EDITOR ASSESSES MANUSCRIPT:</a:t>
            </a:r>
          </a:p>
          <a:p>
            <a:r>
              <a:rPr lang="en-US" dirty="0"/>
              <a:t>- editor is assessing for quality, significance, scope alignment, ...?</a:t>
            </a:r>
          </a:p>
          <a:p>
            <a:r>
              <a:rPr lang="en-US" dirty="0"/>
              <a:t>Potential outcomes of initial assessment:</a:t>
            </a:r>
          </a:p>
          <a:p>
            <a:r>
              <a:rPr lang="en-US" dirty="0"/>
              <a:t>1) rejected (why: out of journal scope, not enough prestige/significance in the research topic)</a:t>
            </a:r>
          </a:p>
          <a:p>
            <a:r>
              <a:rPr lang="en-US" dirty="0"/>
              <a:t>2) accepted with major revisions</a:t>
            </a:r>
          </a:p>
          <a:p>
            <a:r>
              <a:rPr lang="en-US" dirty="0"/>
              <a:t>3) accepted with minor revisions</a:t>
            </a:r>
          </a:p>
          <a:p>
            <a:r>
              <a:rPr lang="en-US" dirty="0"/>
              <a:t>4) accepted without review</a:t>
            </a:r>
          </a:p>
          <a:p>
            <a:endParaRPr lang="en-US" dirty="0"/>
          </a:p>
          <a:p>
            <a:r>
              <a:rPr lang="en-US" dirty="0"/>
              <a:t>MANUSCRIPT SENT FOR PEER REVIEW:</a:t>
            </a:r>
          </a:p>
          <a:p>
            <a:r>
              <a:rPr lang="en-US" dirty="0"/>
              <a:t>- your manuscript may be scrubbed of any identifying data before being sent out - this can also take time</a:t>
            </a:r>
          </a:p>
          <a:p>
            <a:endParaRPr lang="en-US" dirty="0"/>
          </a:p>
          <a:p>
            <a:r>
              <a:rPr lang="en-US" dirty="0"/>
              <a:t>Types of review: </a:t>
            </a:r>
          </a:p>
          <a:p>
            <a:r>
              <a:rPr lang="en-US" dirty="0"/>
              <a:t>1) Blind: the author doesn't know the identity of the peer reviewer(s)</a:t>
            </a:r>
          </a:p>
          <a:p>
            <a:r>
              <a:rPr lang="en-US" dirty="0"/>
              <a:t>2) Double-blind: neither the author NOR the peer reviewer(s) know the identities of the other parties</a:t>
            </a:r>
          </a:p>
          <a:p>
            <a:r>
              <a:rPr lang="en-US" dirty="0"/>
              <a:t>3) Transparent: the peer review report is published alongside the article </a:t>
            </a:r>
          </a:p>
          <a:p>
            <a:r>
              <a:rPr lang="en-US" dirty="0"/>
              <a:t>4) Open: the author and peer reviewers know the identities of the other parties</a:t>
            </a:r>
          </a:p>
          <a:p>
            <a:endParaRPr lang="en-US" dirty="0"/>
          </a:p>
          <a:p>
            <a:r>
              <a:rPr lang="en-US" dirty="0"/>
              <a:t>MANUSCRIPT SENT BACK TO AUTHOR FOR CHANGES:</a:t>
            </a:r>
          </a:p>
          <a:p>
            <a:r>
              <a:rPr lang="en-US" dirty="0"/>
              <a:t>- author then makes adjustments &amp; corrections to the article as requested by the peer reviewers</a:t>
            </a:r>
          </a:p>
          <a:p>
            <a:endParaRPr lang="en-US" dirty="0"/>
          </a:p>
          <a:p>
            <a:r>
              <a:rPr lang="en-US" dirty="0"/>
              <a:t>JOURNAL EDITOR REASSESSES MANUSCRIPT:</a:t>
            </a:r>
          </a:p>
          <a:p>
            <a:r>
              <a:rPr lang="en-US" dirty="0"/>
              <a:t>- editor reassesses corrected article</a:t>
            </a:r>
          </a:p>
          <a:p>
            <a:r>
              <a:rPr lang="en-US" dirty="0"/>
              <a:t>- they may then send the article back for another round of peer review (this can happen multiple times)</a:t>
            </a:r>
          </a:p>
          <a:p>
            <a:r>
              <a:rPr lang="en-US" dirty="0"/>
              <a:t>- they may STILL reject the article (?DM explain?)</a:t>
            </a:r>
          </a:p>
          <a:p>
            <a:r>
              <a:rPr lang="en-US" dirty="0"/>
              <a:t>- they may approve the article for publication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Li to Erin</a:t>
            </a:r>
          </a:p>
          <a:p>
            <a:endParaRPr lang="en-US" dirty="0"/>
          </a:p>
          <a:p>
            <a:r>
              <a:rPr lang="en-US" dirty="0"/>
              <a:t>ALSO mention here: </a:t>
            </a:r>
          </a:p>
          <a:p>
            <a:r>
              <a:rPr lang="en-US" dirty="0"/>
              <a:t>- you can gain experience in academic publishing by being a peer reviewer (useful for early-career researchers)</a:t>
            </a:r>
          </a:p>
          <a:p>
            <a:r>
              <a:rPr lang="en-US" dirty="0"/>
              <a:t>- however, on the downside, peer reviewers aren't paid</a:t>
            </a:r>
          </a:p>
          <a:p>
            <a:r>
              <a:rPr lang="en-US" dirty="0"/>
              <a:t>- </a:t>
            </a:r>
            <a:r>
              <a:rPr lang="en-US" dirty="0" err="1"/>
              <a:t>Publons</a:t>
            </a:r>
            <a:r>
              <a:rPr lang="en-US" dirty="0"/>
              <a:t>: a platform that lets you get credit for your peer review contributions without breaking blind review protocols; you can use </a:t>
            </a:r>
            <a:r>
              <a:rPr lang="en-US" dirty="0" err="1"/>
              <a:t>Publons</a:t>
            </a:r>
            <a:r>
              <a:rPr lang="en-US" dirty="0"/>
              <a:t> to gather metrics on your activities as well as data for promotions or funding/grant applications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NZ" dirty="0"/>
              <a:t>Erin</a:t>
            </a:r>
          </a:p>
        </p:txBody>
      </p:sp>
      <p:sp>
        <p:nvSpPr>
          <p:cNvPr id="4" name="Slide Number Placeholder 3"/>
          <p:cNvSpPr>
            <a:spLocks noGrp="1"/>
          </p:cNvSpPr>
          <p:nvPr>
            <p:ph type="sldNum" sz="quarter" idx="5"/>
          </p:nvPr>
        </p:nvSpPr>
        <p:spPr/>
        <p:txBody>
          <a:bodyPr/>
          <a:lstStyle/>
          <a:p>
            <a:fld id="{871B2431-D351-4C6E-A3CF-9DFAC0E3E050}" type="slidenum">
              <a:rPr lang="cs-CZ" smtClean="0"/>
              <a:t>19</a:t>
            </a:fld>
            <a:endParaRPr lang="cs-CZ"/>
          </a:p>
        </p:txBody>
      </p:sp>
    </p:spTree>
    <p:extLst>
      <p:ext uri="{BB962C8B-B14F-4D97-AF65-F5344CB8AC3E}">
        <p14:creationId xmlns:p14="http://schemas.microsoft.com/office/powerpoint/2010/main" val="1415139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NZ" dirty="0"/>
              <a:t>Li</a:t>
            </a:r>
            <a:endParaRPr lang="en-US" dirty="0"/>
          </a:p>
          <a:p>
            <a:r>
              <a:rPr lang="en-US" dirty="0" err="1"/>
              <a:t>Whānaungatanga</a:t>
            </a:r>
            <a:r>
              <a:rPr lang="en-US" dirty="0"/>
              <a:t>/Tell us a bit about you...</a:t>
            </a:r>
          </a:p>
          <a:p>
            <a:endParaRPr lang="en-US" dirty="0"/>
          </a:p>
          <a:p>
            <a:r>
              <a:rPr lang="en-US" dirty="0"/>
              <a:t>Kia </a:t>
            </a:r>
            <a:r>
              <a:rPr lang="en-US" dirty="0" err="1"/>
              <a:t>ora</a:t>
            </a:r>
            <a:r>
              <a:rPr lang="en-US" dirty="0"/>
              <a:t> koutou, thanks for joining us today. If you wouldn't mind popping some answers up, this will tell us a bit more about you before we get started today. We'll be using the Annotate tool in Zoom throughout the session today, so this is a great chance for you to </a:t>
            </a:r>
            <a:r>
              <a:rPr lang="en-US" dirty="0" err="1"/>
              <a:t>practise</a:t>
            </a:r>
            <a:r>
              <a:rPr lang="en-US" dirty="0"/>
              <a:t> before we get started. To use the Annotate function: </a:t>
            </a:r>
          </a:p>
          <a:p>
            <a:r>
              <a:rPr lang="en-US" dirty="0"/>
              <a:t>- Hover your mouse at the top of the screen. You'll see a little menu bar pop up. </a:t>
            </a:r>
          </a:p>
          <a:p>
            <a:r>
              <a:rPr lang="en-US" dirty="0"/>
              <a:t>- Click on View Options, and then select Annotate.</a:t>
            </a:r>
          </a:p>
          <a:p>
            <a:r>
              <a:rPr lang="en-US" dirty="0"/>
              <a:t>- You can then select the T for text, or use the other tools to stamp or draw on the slide. </a:t>
            </a:r>
          </a:p>
          <a:p>
            <a:endParaRPr lang="en-US" dirty="0"/>
          </a:p>
          <a:p>
            <a:r>
              <a:rPr lang="en-US" dirty="0"/>
              <a:t>Again, we'll be using this function throughout the session today so this is a great time to </a:t>
            </a:r>
            <a:r>
              <a:rPr lang="en-US" dirty="0" err="1"/>
              <a:t>practise</a:t>
            </a:r>
            <a:r>
              <a:rPr lang="en-US" dirty="0"/>
              <a:t>. Also, we've set this to 'anonymous' so there isn't any identifying information that will show on your answers. Let us know if you have any questions, we're happy to help as best we can.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Erin</a:t>
            </a:r>
          </a:p>
          <a:p>
            <a:endParaRPr lang="en-US" dirty="0"/>
          </a:p>
          <a:p>
            <a:r>
              <a:rPr lang="en-US" dirty="0"/>
              <a:t>Go to ORCID: https://orcid.org/</a:t>
            </a:r>
          </a:p>
          <a:p>
            <a:r>
              <a:rPr lang="en-US" dirty="0"/>
              <a:t>ORCID guidance at UOA: https://research-hub.auckland.ac.nz/researcher-profiles-and-ids/orcid</a:t>
            </a:r>
          </a:p>
          <a:p>
            <a:endParaRPr lang="en-US" dirty="0"/>
          </a:p>
          <a:p>
            <a:r>
              <a:rPr lang="en-US" dirty="0"/>
              <a:t>-----------------------------------</a:t>
            </a:r>
          </a:p>
          <a:p>
            <a:r>
              <a:rPr lang="en-US" dirty="0" err="1"/>
              <a:t>ORCiD</a:t>
            </a:r>
            <a:r>
              <a:rPr lang="en-US" dirty="0"/>
              <a:t>: Does anyone have an </a:t>
            </a:r>
            <a:r>
              <a:rPr lang="en-US" dirty="0" err="1"/>
              <a:t>ORCiD</a:t>
            </a:r>
            <a:r>
              <a:rPr lang="en-US" dirty="0"/>
              <a:t> already? You can pop and answer in the chat or use thumbs up/down. </a:t>
            </a:r>
          </a:p>
          <a:p>
            <a:endParaRPr lang="en-US" dirty="0"/>
          </a:p>
          <a:p>
            <a:r>
              <a:rPr lang="en-US" dirty="0" err="1"/>
              <a:t>ORCiD</a:t>
            </a:r>
            <a:r>
              <a:rPr lang="en-US" dirty="0"/>
              <a:t> is kind of like an IRD or Social Security number for your research. (?Donna, is this too NZ-specific?) An </a:t>
            </a:r>
            <a:r>
              <a:rPr lang="en-US" dirty="0" err="1"/>
              <a:t>ORCiD</a:t>
            </a:r>
            <a:r>
              <a:rPr lang="en-US" dirty="0"/>
              <a:t> is an identification number that you can use across different platforms and publication types so that your work is associated with YOU and not another researcher on the other side of the planet who has the same name as you. </a:t>
            </a:r>
          </a:p>
          <a:p>
            <a:r>
              <a:rPr lang="en-US" dirty="0"/>
              <a:t>------------------------------------</a:t>
            </a:r>
          </a:p>
          <a:p>
            <a:r>
              <a:rPr lang="en-US" dirty="0" err="1"/>
              <a:t>UoA</a:t>
            </a:r>
            <a:r>
              <a:rPr lang="en-US" dirty="0"/>
              <a:t> Repository: </a:t>
            </a:r>
            <a:r>
              <a:rPr lang="en-US" dirty="0" err="1"/>
              <a:t>ResearchSpace</a:t>
            </a:r>
            <a:r>
              <a:rPr lang="en-US" dirty="0"/>
              <a:t>, </a:t>
            </a:r>
            <a:r>
              <a:rPr lang="en-US" dirty="0" err="1"/>
              <a:t>Figshare</a:t>
            </a:r>
            <a:r>
              <a:rPr lang="en-US" dirty="0"/>
              <a:t>, Research Outputs. Remember how we mentioned Green Open Access? This is where you can put your accepted version to fulfil the Green OA system. Google Scholar uses our repository as a trusted source, which means it will pull your data out and put it higher up in the search results because it comes from a trusted. DO NOT MENTION </a:t>
            </a:r>
          </a:p>
          <a:p>
            <a:r>
              <a:rPr lang="en-US" dirty="0"/>
              <a:t>----------------------------------</a:t>
            </a:r>
          </a:p>
          <a:p>
            <a:r>
              <a:rPr lang="en-US" dirty="0"/>
              <a:t>Researcher profiles resources at UOA: https://research-hub.auckland.ac.nz/subhub/researcher-profiles-and-ids</a:t>
            </a:r>
          </a:p>
          <a:p>
            <a:endParaRPr lang="en-US" dirty="0"/>
          </a:p>
          <a:p>
            <a:r>
              <a:rPr lang="en-US" dirty="0"/>
              <a:t>Update your profiles:</a:t>
            </a:r>
          </a:p>
          <a:p>
            <a:endParaRPr lang="en-US" dirty="0"/>
          </a:p>
          <a:p>
            <a:r>
              <a:rPr lang="en-US" dirty="0"/>
              <a:t>Most universities and institutes will have a professional profile for you - make sure you update these too. </a:t>
            </a:r>
            <a:r>
              <a:rPr lang="en-US" dirty="0" err="1"/>
              <a:t>UoA</a:t>
            </a:r>
            <a:r>
              <a:rPr lang="en-US" dirty="0"/>
              <a:t> has Discovery profiles available to doctoral candidates and staff. Its the first item that will come up when you google yourself - make sure it represents yourself well! If it is empty or a rush job, you could potentially be depriving your future self of opportunities for advancement and collaboration. </a:t>
            </a:r>
          </a:p>
          <a:p>
            <a:endParaRPr lang="en-US" dirty="0"/>
          </a:p>
          <a:p>
            <a:r>
              <a:rPr lang="en-US" dirty="0"/>
              <a:t>These can be your social media, such as LinkedIn, Facebook, Twitter, if you use it for sharing your research. Add information about what you have published - if it is open access share the article and images from the publication or from the research process. If you have decided not to publish open, link to the publishers page and to the item in the repository. The wider you share your work, more readership and engagement you will get and the greater the impact your work can have on the world.</a:t>
            </a:r>
          </a:p>
          <a:p>
            <a:r>
              <a:rPr lang="en-US" dirty="0"/>
              <a:t>--------------------------------</a:t>
            </a:r>
          </a:p>
          <a:p>
            <a:r>
              <a:rPr lang="en-US" dirty="0"/>
              <a:t>Academic discussions: Not just share your work but participate in discussion with your peers - attend conferences, find where your discipline is active on social media, join mailing lists and discussion with communities of </a:t>
            </a:r>
            <a:r>
              <a:rPr lang="en-US" dirty="0" err="1"/>
              <a:t>practise</a:t>
            </a:r>
            <a:endParaRPr lang="en-US" dirty="0"/>
          </a:p>
          <a:p>
            <a:r>
              <a:rPr lang="en-US" dirty="0"/>
              <a:t>--------------------------------</a:t>
            </a:r>
          </a:p>
          <a:p>
            <a:r>
              <a:rPr lang="en-US" dirty="0"/>
              <a:t>Metrics: use DOI, </a:t>
            </a:r>
            <a:r>
              <a:rPr lang="en-US" dirty="0" err="1"/>
              <a:t>ORCiD</a:t>
            </a:r>
            <a:r>
              <a:rPr lang="en-US" dirty="0"/>
              <a:t>, different academic profiles (e.g. </a:t>
            </a:r>
            <a:r>
              <a:rPr lang="en-US" dirty="0" err="1"/>
              <a:t>GoogleScholar</a:t>
            </a:r>
            <a:r>
              <a:rPr lang="en-US" dirty="0"/>
              <a:t>, Scopus, ?Dimensions); claim publications on various platforms; find out what’s getting tracked &amp; where (e.g. </a:t>
            </a:r>
            <a:r>
              <a:rPr lang="en-US" dirty="0" err="1"/>
              <a:t>Altmetrics</a:t>
            </a:r>
            <a:r>
              <a:rPr lang="en-US" dirty="0"/>
              <a:t> diagram?)</a:t>
            </a:r>
          </a:p>
          <a:p>
            <a:r>
              <a:rPr lang="en-US" dirty="0"/>
              <a:t>------------------------------------</a:t>
            </a:r>
          </a:p>
          <a:p>
            <a:r>
              <a:rPr lang="en-US" dirty="0"/>
              <a:t>Collaboration: the more you engage, the higher your chances of collaboration with others. Collaboration -&gt; new research -&gt; new publications -&gt; more visibility/prestige/influence/impact/better metrics (wash, rinse, </a:t>
            </a:r>
            <a:r>
              <a:rPr lang="en-US" dirty="0" err="1"/>
              <a:t>repea</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Erin</a:t>
            </a:r>
          </a:p>
          <a:p>
            <a:r>
              <a:rPr lang="en-US" dirty="0"/>
              <a:t>…which brings us back to the publication cycle. Hopefully this session has helped clarify and explain the various stages in the process. Where are you in this cycle? How will you think about the next stage in the process? How will you apply what you learned today to your own research and publication strategy? What is still unclear for you? What would you like to look into a bit more?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Erin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in chat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Register for Open Access session: https://www.eventbrite.co.nz/e/open-access-how-to-make-your-publications-open-tickets-908001917177</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NZ" dirty="0"/>
              <a:t>Li</a:t>
            </a:r>
          </a:p>
          <a:p>
            <a:r>
              <a:rPr lang="en-US" dirty="0"/>
              <a:t>- touching on all of these today</a:t>
            </a:r>
          </a:p>
          <a:p>
            <a:r>
              <a:rPr lang="en-US" dirty="0"/>
              <a:t>- curious to know which YOU are most interested in learning about, or which are most relevant to you</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NZ" dirty="0"/>
              <a:t>Li</a:t>
            </a:r>
          </a:p>
          <a:p>
            <a:r>
              <a:rPr lang="en-US" dirty="0"/>
              <a:t>- pub cycle at a glance</a:t>
            </a:r>
          </a:p>
          <a:p>
            <a:r>
              <a:rPr lang="en-US" dirty="0"/>
              <a:t>- today's focus: Evaluation, Publication, Dissemination &amp; Access</a:t>
            </a:r>
          </a:p>
          <a:p>
            <a:r>
              <a:rPr lang="en-US" dirty="0"/>
              <a:t>- useful to keep in mind that publishing is just one piece of the puzzle, and that there are more steps after that you need to consider </a:t>
            </a:r>
          </a:p>
          <a:p>
            <a:r>
              <a:rPr lang="en-US" dirty="0"/>
              <a:t>- the decisions you make at an earlier stage of the cycle will affect your options at a later stage of the cycle - so keep this in mind as we talk though this today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NZ" dirty="0"/>
              <a:t>Li</a:t>
            </a:r>
            <a:r>
              <a:rPr lang="en-US" dirty="0"/>
              <a:t>:</a:t>
            </a:r>
          </a:p>
          <a:p>
            <a:r>
              <a:rPr lang="en-US" dirty="0"/>
              <a:t>- we're keen to know what's driving YOU to publish</a:t>
            </a:r>
          </a:p>
          <a:p>
            <a:r>
              <a:rPr lang="en-US" dirty="0"/>
              <a:t>- &lt;chat about answers&gt;</a:t>
            </a:r>
          </a:p>
          <a:p>
            <a:r>
              <a:rPr lang="en-US" dirty="0"/>
              <a:t>- (potential answers: disseminate results, prestige, career progression, job requirements, etc.)</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NZ" dirty="0"/>
              <a:t>Li</a:t>
            </a:r>
          </a:p>
        </p:txBody>
      </p:sp>
      <p:sp>
        <p:nvSpPr>
          <p:cNvPr id="4" name="Slide Number Placeholder 3"/>
          <p:cNvSpPr>
            <a:spLocks noGrp="1"/>
          </p:cNvSpPr>
          <p:nvPr>
            <p:ph type="sldNum" sz="quarter" idx="5"/>
          </p:nvPr>
        </p:nvSpPr>
        <p:spPr/>
        <p:txBody>
          <a:bodyPr/>
          <a:lstStyle/>
          <a:p>
            <a:fld id="{871B2431-D351-4C6E-A3CF-9DFAC0E3E050}" type="slidenum">
              <a:rPr lang="cs-CZ" smtClean="0"/>
              <a:t>6</a:t>
            </a:fld>
            <a:endParaRPr lang="cs-CZ"/>
          </a:p>
        </p:txBody>
      </p:sp>
    </p:spTree>
    <p:extLst>
      <p:ext uri="{BB962C8B-B14F-4D97-AF65-F5344CB8AC3E}">
        <p14:creationId xmlns:p14="http://schemas.microsoft.com/office/powerpoint/2010/main" val="31175662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NZ" dirty="0"/>
              <a:t>Li to Erin</a:t>
            </a:r>
          </a:p>
        </p:txBody>
      </p:sp>
      <p:sp>
        <p:nvSpPr>
          <p:cNvPr id="4" name="Slide Number Placeholder 3"/>
          <p:cNvSpPr>
            <a:spLocks noGrp="1"/>
          </p:cNvSpPr>
          <p:nvPr>
            <p:ph type="sldNum" sz="quarter" idx="5"/>
          </p:nvPr>
        </p:nvSpPr>
        <p:spPr/>
        <p:txBody>
          <a:bodyPr/>
          <a:lstStyle/>
          <a:p>
            <a:fld id="{871B2431-D351-4C6E-A3CF-9DFAC0E3E050}" type="slidenum">
              <a:rPr lang="cs-CZ" smtClean="0"/>
              <a:t>7</a:t>
            </a:fld>
            <a:endParaRPr lang="cs-CZ"/>
          </a:p>
        </p:txBody>
      </p:sp>
    </p:spTree>
    <p:extLst>
      <p:ext uri="{BB962C8B-B14F-4D97-AF65-F5344CB8AC3E}">
        <p14:creationId xmlns:p14="http://schemas.microsoft.com/office/powerpoint/2010/main" val="23341316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Erin: </a:t>
            </a:r>
          </a:p>
          <a:p>
            <a:r>
              <a:rPr lang="en-US" dirty="0"/>
              <a:t>- we're keen to know where you sit on this line</a:t>
            </a:r>
          </a:p>
          <a:p>
            <a:r>
              <a:rPr lang="en-US" dirty="0"/>
              <a:t>- &lt;chat about the results as they show up - lots of people at the beginning? some in the middle? anyone at the end?&gt;</a:t>
            </a:r>
          </a:p>
          <a:p>
            <a:r>
              <a:rPr lang="en-US" dirty="0"/>
              <a:t>- great to know, thank you for sharing!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Erin: </a:t>
            </a:r>
          </a:p>
          <a:p>
            <a:r>
              <a:rPr lang="en-US" dirty="0"/>
              <a:t>- Audience: Who is the journal aimed at? Who do you want to read your research? Are these two aligned? </a:t>
            </a:r>
          </a:p>
          <a:p>
            <a:endParaRPr lang="en-US" dirty="0"/>
          </a:p>
          <a:p>
            <a:r>
              <a:rPr lang="en-US" dirty="0"/>
              <a:t>- Think about the journals that YOU read to keep abreast of the current research in your area </a:t>
            </a:r>
          </a:p>
          <a:p>
            <a:endParaRPr lang="en-US" dirty="0"/>
          </a:p>
          <a:p>
            <a:r>
              <a:rPr lang="en-US" dirty="0"/>
              <a:t>- Find out where your supervisor is publishing (and where the published at the beginning of their career), as well as the journals THEY read most often/value highly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8" Type="http://schemas.openxmlformats.org/officeDocument/2006/relationships/hyperlink" Target="https://research-hub.auckland.ac.nz/open-access/open-access-publishing-agreements" TargetMode="External"/><Relationship Id="rId3" Type="http://schemas.openxmlformats.org/officeDocument/2006/relationships/hyperlink" Target="https://jcr.clarivate.com/jcr/home?app=jcr&amp;referrer=target%3Dhttps%3A%2F%2Fjcr.clarivate.com%2Fjcr%2Fhome&amp;Init=Yes&amp;authCode=null&amp;SrcApp=IC2LS" TargetMode="External"/><Relationship Id="rId7" Type="http://schemas.openxmlformats.org/officeDocument/2006/relationships/hyperlink" Target="https://journalsuggester.springer.com/?gclid=CjwKCAjwh4ObBhAzEiwAHzZYU4buPcNKLOE082ps_c3pvSG5e4_H60JUjbvYD7DmP96pRZqAtETu_RoCVOwQAvD_BwE"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hyperlink" Target="https://jane.biosemantics.org" TargetMode="External"/><Relationship Id="rId5" Type="http://schemas.openxmlformats.org/officeDocument/2006/relationships/hyperlink" Target="https://doaj.org" TargetMode="External"/><Relationship Id="rId10" Type="http://schemas.openxmlformats.org/officeDocument/2006/relationships/hyperlink" Target="https://research-hub.auckland.ac.nz/open-access/open-access-support-fund-for-high-impact-publications" TargetMode="External"/><Relationship Id="rId4" Type="http://schemas.openxmlformats.org/officeDocument/2006/relationships/hyperlink" Target="https://www.scopus.com/sources" TargetMode="External"/><Relationship Id="rId9" Type="http://schemas.openxmlformats.org/officeDocument/2006/relationships/hyperlink" Target="https://authorservices.taylorandfrancis.com/publishing-your-research/choosing-a-journal/journal-suggester/"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2.sv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9.gif"/><Relationship Id="rId4" Type="http://schemas.openxmlformats.org/officeDocument/2006/relationships/image" Target="../media/image2.sv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svg"/></Relationships>
</file>

<file path=ppt/slides/_rels/slide16.xml.rels><?xml version="1.0" encoding="UTF-8" standalone="yes"?>
<Relationships xmlns="http://schemas.openxmlformats.org/package/2006/relationships"><Relationship Id="rId3" Type="http://schemas.openxmlformats.org/officeDocument/2006/relationships/hyperlink" Target="https://plos.org/resource/understanding-the-publishing-process/"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png"/><Relationship Id="rId18" Type="http://schemas.openxmlformats.org/officeDocument/2006/relationships/image" Target="../media/image35.svg"/><Relationship Id="rId3" Type="http://schemas.openxmlformats.org/officeDocument/2006/relationships/image" Target="../media/image20.png"/><Relationship Id="rId21" Type="http://schemas.openxmlformats.org/officeDocument/2006/relationships/image" Target="../media/image38.png"/><Relationship Id="rId7" Type="http://schemas.openxmlformats.org/officeDocument/2006/relationships/image" Target="../media/image24.png"/><Relationship Id="rId12" Type="http://schemas.openxmlformats.org/officeDocument/2006/relationships/image" Target="../media/image29.svg"/><Relationship Id="rId17" Type="http://schemas.openxmlformats.org/officeDocument/2006/relationships/image" Target="../media/image34.png"/><Relationship Id="rId25" Type="http://schemas.openxmlformats.org/officeDocument/2006/relationships/hyperlink" Target="https://www.biomedcentral.com/getpublished/peer-review-process" TargetMode="External"/><Relationship Id="rId2" Type="http://schemas.openxmlformats.org/officeDocument/2006/relationships/notesSlide" Target="../notesSlides/notesSlide17.xml"/><Relationship Id="rId16" Type="http://schemas.openxmlformats.org/officeDocument/2006/relationships/image" Target="../media/image33.svg"/><Relationship Id="rId20" Type="http://schemas.openxmlformats.org/officeDocument/2006/relationships/image" Target="../media/image37.svg"/><Relationship Id="rId1" Type="http://schemas.openxmlformats.org/officeDocument/2006/relationships/slideLayout" Target="../slideLayouts/slideLayout7.xml"/><Relationship Id="rId6" Type="http://schemas.openxmlformats.org/officeDocument/2006/relationships/image" Target="../media/image23.svg"/><Relationship Id="rId11" Type="http://schemas.openxmlformats.org/officeDocument/2006/relationships/image" Target="../media/image28.png"/><Relationship Id="rId24" Type="http://schemas.openxmlformats.org/officeDocument/2006/relationships/image" Target="../media/image41.svg"/><Relationship Id="rId5" Type="http://schemas.openxmlformats.org/officeDocument/2006/relationships/image" Target="../media/image22.png"/><Relationship Id="rId15" Type="http://schemas.openxmlformats.org/officeDocument/2006/relationships/image" Target="../media/image32.png"/><Relationship Id="rId23" Type="http://schemas.openxmlformats.org/officeDocument/2006/relationships/image" Target="../media/image40.png"/><Relationship Id="rId10" Type="http://schemas.openxmlformats.org/officeDocument/2006/relationships/image" Target="../media/image27.svg"/><Relationship Id="rId19" Type="http://schemas.openxmlformats.org/officeDocument/2006/relationships/image" Target="../media/image36.png"/><Relationship Id="rId4" Type="http://schemas.openxmlformats.org/officeDocument/2006/relationships/image" Target="../media/image21.svg"/><Relationship Id="rId9" Type="http://schemas.openxmlformats.org/officeDocument/2006/relationships/image" Target="../media/image26.png"/><Relationship Id="rId14" Type="http://schemas.openxmlformats.org/officeDocument/2006/relationships/image" Target="../media/image31.svg"/><Relationship Id="rId22" Type="http://schemas.openxmlformats.org/officeDocument/2006/relationships/image" Target="../media/image39.sv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42.png"/><Relationship Id="rId4" Type="http://schemas.openxmlformats.org/officeDocument/2006/relationships/image" Target="../media/image2.sv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43.gif"/><Relationship Id="rId4" Type="http://schemas.openxmlformats.org/officeDocument/2006/relationships/image" Target="../media/image2.sv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svg"/></Relationships>
</file>

<file path=ppt/slides/_rels/slide20.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54.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sv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7.sv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svg"/><Relationship Id="rId4" Type="http://schemas.openxmlformats.org/officeDocument/2006/relationships/image" Target="../media/image45.svg"/><Relationship Id="rId9" Type="http://schemas.openxmlformats.org/officeDocument/2006/relationships/image" Target="../media/image50.png"/><Relationship Id="rId14" Type="http://schemas.openxmlformats.org/officeDocument/2006/relationships/image" Target="../media/image55.sv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2.sv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2.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s://library.uwinnipeg.ca"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sv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svg"/></Relationships>
</file>

<file path=ppt/slides/_rels/slide6.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6.gif"/><Relationship Id="rId4" Type="http://schemas.openxmlformats.org/officeDocument/2006/relationships/image" Target="../media/image2.sv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5719738"/>
            <a:ext cx="18288000" cy="18288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algn="r">
              <a:lnSpc>
                <a:spcPts val="3639"/>
              </a:lnSpc>
            </a:pPr>
            <a:r>
              <a:rPr lang="en-US" sz="1800" spc="268">
                <a:solidFill>
                  <a:srgbClr val="FFFFFF"/>
                </a:solidFill>
                <a:latin typeface="Helvetica World Bold"/>
              </a:rPr>
              <a:t>Te Tumu Herenga |</a:t>
            </a:r>
          </a:p>
          <a:p>
            <a:pPr algn="r">
              <a:lnSpc>
                <a:spcPts val="3639"/>
              </a:lnSpc>
            </a:pPr>
            <a:r>
              <a:rPr lang="en-US" sz="1800" spc="268">
                <a:solidFill>
                  <a:srgbClr val="FFFFFF"/>
                </a:solidFill>
                <a:latin typeface="Helvetica World Bold"/>
              </a:rPr>
              <a:t>Libraries &amp; Learning Services</a:t>
            </a:r>
            <a:endParaRPr lang="en-US" sz="1800" spc="268" dirty="0">
              <a:solidFill>
                <a:srgbClr val="FFFFFF"/>
              </a:solidFill>
              <a:latin typeface="Helvetica World Bold"/>
            </a:endParaRPr>
          </a:p>
        </p:txBody>
      </p:sp>
      <p:sp>
        <p:nvSpPr>
          <p:cNvPr id="3" name="Freeform 3"/>
          <p:cNvSpPr/>
          <p:nvPr/>
        </p:nvSpPr>
        <p:spPr>
          <a:xfrm>
            <a:off x="13578340" y="1028700"/>
            <a:ext cx="3680960" cy="1310327"/>
          </a:xfrm>
          <a:custGeom>
            <a:avLst/>
            <a:gdLst/>
            <a:ahLst/>
            <a:cxnLst/>
            <a:rect l="l" t="t" r="r" b="b"/>
            <a:pathLst>
              <a:path w="3680960" h="1310327">
                <a:moveTo>
                  <a:pt x="0" y="0"/>
                </a:moveTo>
                <a:lnTo>
                  <a:pt x="3680960" y="0"/>
                </a:lnTo>
                <a:lnTo>
                  <a:pt x="3680960" y="1310327"/>
                </a:lnTo>
                <a:lnTo>
                  <a:pt x="0" y="1310327"/>
                </a:lnTo>
                <a:lnTo>
                  <a:pt x="0" y="0"/>
                </a:lnTo>
                <a:close/>
              </a:path>
            </a:pathLst>
          </a:custGeom>
          <a:blipFill>
            <a:blip r:embed="rId5"/>
            <a:stretch>
              <a:fillRect/>
            </a:stretch>
          </a:blipFill>
        </p:spPr>
        <p:txBody>
          <a:bodyPr/>
          <a:lstStyle/>
          <a:p>
            <a:endParaRPr lang="en-NZ"/>
          </a:p>
        </p:txBody>
      </p:sp>
      <p:sp>
        <p:nvSpPr>
          <p:cNvPr id="4" name="TextBox 4"/>
          <p:cNvSpPr txBox="1"/>
          <p:nvPr/>
        </p:nvSpPr>
        <p:spPr>
          <a:xfrm>
            <a:off x="10058401" y="2499067"/>
            <a:ext cx="7200900" cy="885820"/>
          </a:xfrm>
          <a:prstGeom prst="rect">
            <a:avLst/>
          </a:prstGeom>
        </p:spPr>
        <p:txBody>
          <a:bodyPr wrap="square" lIns="0" tIns="0" rIns="0" bIns="0" rtlCol="0" anchor="t">
            <a:spAutoFit/>
          </a:bodyPr>
          <a:lstStyle/>
          <a:p>
            <a:pPr algn="r">
              <a:lnSpc>
                <a:spcPts val="3639"/>
              </a:lnSpc>
            </a:pPr>
            <a:r>
              <a:rPr lang="en-US" sz="2799" spc="268" dirty="0">
                <a:solidFill>
                  <a:srgbClr val="FFFFFF"/>
                </a:solidFill>
                <a:latin typeface="Helvetica World Bold"/>
              </a:rPr>
              <a:t>Ngā </a:t>
            </a:r>
            <a:r>
              <a:rPr lang="en-US" sz="2799" spc="268" dirty="0" err="1">
                <a:solidFill>
                  <a:srgbClr val="FFFFFF"/>
                </a:solidFill>
                <a:latin typeface="Helvetica World Bold"/>
              </a:rPr>
              <a:t>Ratonga</a:t>
            </a:r>
            <a:r>
              <a:rPr lang="en-US" sz="2799" spc="268" dirty="0">
                <a:solidFill>
                  <a:srgbClr val="FFFFFF"/>
                </a:solidFill>
                <a:latin typeface="Helvetica World Bold"/>
              </a:rPr>
              <a:t> Manaaki </a:t>
            </a:r>
            <a:r>
              <a:rPr lang="en-US" sz="2799" spc="268" dirty="0" err="1">
                <a:solidFill>
                  <a:srgbClr val="FFFFFF"/>
                </a:solidFill>
                <a:latin typeface="Helvetica World Bold"/>
              </a:rPr>
              <a:t>Rangahau</a:t>
            </a:r>
            <a:r>
              <a:rPr lang="en-US" sz="2799" spc="268" dirty="0">
                <a:solidFill>
                  <a:srgbClr val="FFFFFF"/>
                </a:solidFill>
                <a:latin typeface="Helvetica World Bold"/>
              </a:rPr>
              <a:t> | </a:t>
            </a:r>
            <a:br>
              <a:rPr lang="en-US" sz="2799" spc="268" dirty="0">
                <a:solidFill>
                  <a:srgbClr val="FFFFFF"/>
                </a:solidFill>
                <a:latin typeface="Helvetica World Bold"/>
              </a:rPr>
            </a:br>
            <a:r>
              <a:rPr lang="en-US" sz="2799" spc="268" dirty="0">
                <a:solidFill>
                  <a:srgbClr val="FFFFFF"/>
                </a:solidFill>
                <a:latin typeface="Helvetica World Bold"/>
              </a:rPr>
              <a:t>Research Services</a:t>
            </a:r>
          </a:p>
        </p:txBody>
      </p:sp>
      <p:sp>
        <p:nvSpPr>
          <p:cNvPr id="5" name="TextBox 5"/>
          <p:cNvSpPr txBox="1"/>
          <p:nvPr/>
        </p:nvSpPr>
        <p:spPr>
          <a:xfrm>
            <a:off x="1311808" y="3452837"/>
            <a:ext cx="11415264" cy="5401441"/>
          </a:xfrm>
          <a:prstGeom prst="rect">
            <a:avLst/>
          </a:prstGeom>
        </p:spPr>
        <p:txBody>
          <a:bodyPr lIns="0" tIns="0" rIns="0" bIns="0" rtlCol="0" anchor="t">
            <a:spAutoFit/>
          </a:bodyPr>
          <a:lstStyle/>
          <a:p>
            <a:pPr algn="l">
              <a:lnSpc>
                <a:spcPts val="13679"/>
              </a:lnSpc>
            </a:pPr>
            <a:r>
              <a:rPr lang="en-US" sz="12000" spc="120">
                <a:solidFill>
                  <a:srgbClr val="FFFFFF"/>
                </a:solidFill>
                <a:latin typeface="Aileron Heavy Bold"/>
              </a:rPr>
              <a:t>Strategic Publishing </a:t>
            </a:r>
          </a:p>
          <a:p>
            <a:pPr algn="l">
              <a:lnSpc>
                <a:spcPts val="2395"/>
              </a:lnSpc>
            </a:pPr>
            <a:endParaRPr lang="en-US" sz="12000" spc="120">
              <a:solidFill>
                <a:srgbClr val="FFFFFF"/>
              </a:solidFill>
              <a:latin typeface="Aileron Heavy Bold"/>
            </a:endParaRPr>
          </a:p>
          <a:p>
            <a:pPr algn="l">
              <a:lnSpc>
                <a:spcPts val="6499"/>
              </a:lnSpc>
            </a:pPr>
            <a:r>
              <a:rPr lang="en-US" sz="5701" spc="57">
                <a:solidFill>
                  <a:srgbClr val="FFFFFF"/>
                </a:solidFill>
                <a:latin typeface="Aileron Heavy Bold"/>
              </a:rPr>
              <a:t>Deciding where to publish and understanding the process</a:t>
            </a:r>
          </a:p>
        </p:txBody>
      </p:sp>
      <p:sp>
        <p:nvSpPr>
          <p:cNvPr id="6" name="TextBox 6"/>
          <p:cNvSpPr txBox="1"/>
          <p:nvPr/>
        </p:nvSpPr>
        <p:spPr>
          <a:xfrm>
            <a:off x="1311808" y="8996045"/>
            <a:ext cx="5698592" cy="530861"/>
          </a:xfrm>
          <a:prstGeom prst="rect">
            <a:avLst/>
          </a:prstGeom>
        </p:spPr>
        <p:txBody>
          <a:bodyPr wrap="square" lIns="0" tIns="0" rIns="0" bIns="0" rtlCol="0" anchor="t">
            <a:spAutoFit/>
          </a:bodyPr>
          <a:lstStyle/>
          <a:p>
            <a:pPr algn="l">
              <a:lnSpc>
                <a:spcPts val="4339"/>
              </a:lnSpc>
            </a:pPr>
            <a:r>
              <a:rPr lang="en-US" sz="3099" spc="204" dirty="0">
                <a:solidFill>
                  <a:srgbClr val="FFFFFF"/>
                </a:solidFill>
                <a:latin typeface="HK Grotesk Pro Medium"/>
              </a:rPr>
              <a:t>Li Wang &amp; Erin Wood</a:t>
            </a:r>
          </a:p>
        </p:txBody>
      </p:sp>
      <p:sp>
        <p:nvSpPr>
          <p:cNvPr id="10" name="TextBox 9">
            <a:extLst>
              <a:ext uri="{FF2B5EF4-FFF2-40B4-BE49-F238E27FC236}">
                <a16:creationId xmlns:a16="http://schemas.microsoft.com/office/drawing/2014/main" id="{DA9C710E-D973-AF14-8318-AE0D5B83DFB7}"/>
              </a:ext>
            </a:extLst>
          </p:cNvPr>
          <p:cNvSpPr txBox="1"/>
          <p:nvPr/>
        </p:nvSpPr>
        <p:spPr>
          <a:xfrm>
            <a:off x="8087592" y="3708147"/>
            <a:ext cx="9171708" cy="978153"/>
          </a:xfrm>
          <a:prstGeom prst="rect">
            <a:avLst/>
          </a:prstGeom>
          <a:noFill/>
        </p:spPr>
        <p:txBody>
          <a:bodyPr wrap="square">
            <a:spAutoFit/>
          </a:bodyPr>
          <a:lstStyle/>
          <a:p>
            <a:pPr marL="0" marR="0" lvl="0" indent="0" algn="r" defTabSz="914400" rtl="0" eaLnBrk="1" fontAlgn="auto" latinLnBrk="0" hangingPunct="1">
              <a:lnSpc>
                <a:spcPts val="3639"/>
              </a:lnSpc>
              <a:spcBef>
                <a:spcPts val="0"/>
              </a:spcBef>
              <a:spcAft>
                <a:spcPts val="0"/>
              </a:spcAft>
              <a:buClrTx/>
              <a:buSzTx/>
              <a:buFontTx/>
              <a:buNone/>
              <a:tabLst/>
              <a:defRPr/>
            </a:pPr>
            <a:r>
              <a:rPr kumimoji="0" lang="en-US" sz="2799" b="0" i="0" u="none" strike="noStrike" kern="1200" cap="none" spc="268" normalizeH="0" baseline="0" noProof="0" dirty="0" err="1">
                <a:ln>
                  <a:noFill/>
                </a:ln>
                <a:solidFill>
                  <a:srgbClr val="FFFFFF"/>
                </a:solidFill>
                <a:effectLst/>
                <a:uLnTx/>
                <a:uFillTx/>
                <a:latin typeface="Helvetica World Bold"/>
                <a:ea typeface="+mn-ea"/>
                <a:cs typeface="+mn-cs"/>
              </a:rPr>
              <a:t>Te</a:t>
            </a:r>
            <a:r>
              <a:rPr kumimoji="0" lang="en-US" sz="2799" b="0" i="0" u="none" strike="noStrike" kern="1200" cap="none" spc="268" normalizeH="0" baseline="0" noProof="0" dirty="0">
                <a:ln>
                  <a:noFill/>
                </a:ln>
                <a:solidFill>
                  <a:srgbClr val="FFFFFF"/>
                </a:solidFill>
                <a:effectLst/>
                <a:uLnTx/>
                <a:uFillTx/>
                <a:latin typeface="Helvetica World Bold"/>
                <a:ea typeface="+mn-ea"/>
                <a:cs typeface="+mn-cs"/>
              </a:rPr>
              <a:t> Tumu Herenga |</a:t>
            </a:r>
            <a:br>
              <a:rPr kumimoji="0" lang="en-US" sz="2799" b="0" i="0" u="none" strike="noStrike" kern="1200" cap="none" spc="268" normalizeH="0" baseline="0" noProof="0" dirty="0">
                <a:ln>
                  <a:noFill/>
                </a:ln>
                <a:solidFill>
                  <a:srgbClr val="FFFFFF"/>
                </a:solidFill>
                <a:effectLst/>
                <a:uLnTx/>
                <a:uFillTx/>
                <a:latin typeface="Helvetica World Bold"/>
                <a:ea typeface="+mn-ea"/>
                <a:cs typeface="+mn-cs"/>
              </a:rPr>
            </a:br>
            <a:r>
              <a:rPr kumimoji="0" lang="en-US" sz="2799" b="0" i="0" u="none" strike="noStrike" kern="1200" cap="none" spc="268" normalizeH="0" baseline="0" noProof="0" dirty="0">
                <a:ln>
                  <a:noFill/>
                </a:ln>
                <a:solidFill>
                  <a:srgbClr val="FFFFFF"/>
                </a:solidFill>
                <a:effectLst/>
                <a:uLnTx/>
                <a:uFillTx/>
                <a:latin typeface="Helvetica World Bold"/>
                <a:ea typeface="+mn-ea"/>
                <a:cs typeface="+mn-cs"/>
              </a:rPr>
              <a:t>Libraries &amp; Learning Services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32408" y="3446098"/>
            <a:ext cx="3969402" cy="5812202"/>
            <a:chOff x="0" y="0"/>
            <a:chExt cx="1045439" cy="1530786"/>
          </a:xfrm>
        </p:grpSpPr>
        <p:sp>
          <p:nvSpPr>
            <p:cNvPr id="3" name="Freeform 3"/>
            <p:cNvSpPr/>
            <p:nvPr/>
          </p:nvSpPr>
          <p:spPr>
            <a:xfrm>
              <a:off x="0" y="0"/>
              <a:ext cx="1045439" cy="1530786"/>
            </a:xfrm>
            <a:custGeom>
              <a:avLst/>
              <a:gdLst/>
              <a:ahLst/>
              <a:cxnLst/>
              <a:rect l="l" t="t" r="r" b="b"/>
              <a:pathLst>
                <a:path w="1045439" h="1530786">
                  <a:moveTo>
                    <a:pt x="99470" y="0"/>
                  </a:moveTo>
                  <a:lnTo>
                    <a:pt x="945969" y="0"/>
                  </a:lnTo>
                  <a:cubicBezTo>
                    <a:pt x="972350" y="0"/>
                    <a:pt x="997651" y="10480"/>
                    <a:pt x="1016305" y="29134"/>
                  </a:cubicBezTo>
                  <a:cubicBezTo>
                    <a:pt x="1034959" y="47789"/>
                    <a:pt x="1045439" y="73089"/>
                    <a:pt x="1045439" y="99470"/>
                  </a:cubicBezTo>
                  <a:lnTo>
                    <a:pt x="1045439" y="1431315"/>
                  </a:lnTo>
                  <a:cubicBezTo>
                    <a:pt x="1045439" y="1457697"/>
                    <a:pt x="1034959" y="1482997"/>
                    <a:pt x="1016305" y="1501652"/>
                  </a:cubicBezTo>
                  <a:cubicBezTo>
                    <a:pt x="997651" y="1520306"/>
                    <a:pt x="972350" y="1530786"/>
                    <a:pt x="945969" y="1530786"/>
                  </a:cubicBezTo>
                  <a:lnTo>
                    <a:pt x="99470" y="1530786"/>
                  </a:lnTo>
                  <a:cubicBezTo>
                    <a:pt x="44534" y="1530786"/>
                    <a:pt x="0" y="1486251"/>
                    <a:pt x="0" y="1431315"/>
                  </a:cubicBezTo>
                  <a:lnTo>
                    <a:pt x="0" y="99470"/>
                  </a:lnTo>
                  <a:cubicBezTo>
                    <a:pt x="0" y="73089"/>
                    <a:pt x="10480" y="47789"/>
                    <a:pt x="29134" y="29134"/>
                  </a:cubicBezTo>
                  <a:cubicBezTo>
                    <a:pt x="47789" y="10480"/>
                    <a:pt x="73089" y="0"/>
                    <a:pt x="99470" y="0"/>
                  </a:cubicBezTo>
                  <a:close/>
                </a:path>
              </a:pathLst>
            </a:custGeom>
            <a:solidFill>
              <a:srgbClr val="000000">
                <a:alpha val="0"/>
              </a:srgbClr>
            </a:solidFill>
            <a:ln w="38100" cap="rnd">
              <a:solidFill>
                <a:srgbClr val="37C9EF"/>
              </a:solidFill>
              <a:prstDash val="solid"/>
              <a:round/>
            </a:ln>
          </p:spPr>
          <p:txBody>
            <a:bodyPr/>
            <a:lstStyle/>
            <a:p>
              <a:endParaRPr lang="en-NZ"/>
            </a:p>
          </p:txBody>
        </p:sp>
        <p:sp>
          <p:nvSpPr>
            <p:cNvPr id="4" name="TextBox 4"/>
            <p:cNvSpPr txBox="1"/>
            <p:nvPr/>
          </p:nvSpPr>
          <p:spPr>
            <a:xfrm>
              <a:off x="0" y="-104775"/>
              <a:ext cx="1045439" cy="1635561"/>
            </a:xfrm>
            <a:prstGeom prst="rect">
              <a:avLst/>
            </a:prstGeom>
          </p:spPr>
          <p:txBody>
            <a:bodyPr lIns="50800" tIns="50800" rIns="50800" bIns="50800" rtlCol="0" anchor="ctr"/>
            <a:lstStyle/>
            <a:p>
              <a:pPr algn="ctr">
                <a:lnSpc>
                  <a:spcPts val="3629"/>
                </a:lnSpc>
              </a:pPr>
              <a:endParaRPr/>
            </a:p>
          </p:txBody>
        </p:sp>
      </p:grpSp>
      <p:sp>
        <p:nvSpPr>
          <p:cNvPr id="5" name="TextBox 5"/>
          <p:cNvSpPr txBox="1"/>
          <p:nvPr/>
        </p:nvSpPr>
        <p:spPr>
          <a:xfrm>
            <a:off x="1539773" y="3624859"/>
            <a:ext cx="2954671" cy="1011555"/>
          </a:xfrm>
          <a:prstGeom prst="rect">
            <a:avLst/>
          </a:prstGeom>
        </p:spPr>
        <p:txBody>
          <a:bodyPr lIns="0" tIns="0" rIns="0" bIns="0" rtlCol="0" anchor="t">
            <a:spAutoFit/>
          </a:bodyPr>
          <a:lstStyle/>
          <a:p>
            <a:pPr algn="ctr">
              <a:lnSpc>
                <a:spcPts val="3840"/>
              </a:lnSpc>
            </a:pPr>
            <a:r>
              <a:rPr lang="en-US" sz="2400" spc="290">
                <a:solidFill>
                  <a:srgbClr val="37C9EF"/>
                </a:solidFill>
                <a:latin typeface="Helvetica World Bold"/>
              </a:rPr>
              <a:t>JOURNAL FINDER TOOLS</a:t>
            </a:r>
          </a:p>
        </p:txBody>
      </p:sp>
      <p:grpSp>
        <p:nvGrpSpPr>
          <p:cNvPr id="6" name="Group 6"/>
          <p:cNvGrpSpPr/>
          <p:nvPr/>
        </p:nvGrpSpPr>
        <p:grpSpPr>
          <a:xfrm>
            <a:off x="7124190" y="3446098"/>
            <a:ext cx="3969402" cy="5812202"/>
            <a:chOff x="0" y="0"/>
            <a:chExt cx="1045439" cy="1530786"/>
          </a:xfrm>
        </p:grpSpPr>
        <p:sp>
          <p:nvSpPr>
            <p:cNvPr id="7" name="Freeform 7"/>
            <p:cNvSpPr/>
            <p:nvPr/>
          </p:nvSpPr>
          <p:spPr>
            <a:xfrm>
              <a:off x="0" y="0"/>
              <a:ext cx="1045439" cy="1530786"/>
            </a:xfrm>
            <a:custGeom>
              <a:avLst/>
              <a:gdLst/>
              <a:ahLst/>
              <a:cxnLst/>
              <a:rect l="l" t="t" r="r" b="b"/>
              <a:pathLst>
                <a:path w="1045439" h="1530786">
                  <a:moveTo>
                    <a:pt x="99470" y="0"/>
                  </a:moveTo>
                  <a:lnTo>
                    <a:pt x="945969" y="0"/>
                  </a:lnTo>
                  <a:cubicBezTo>
                    <a:pt x="972350" y="0"/>
                    <a:pt x="997651" y="10480"/>
                    <a:pt x="1016305" y="29134"/>
                  </a:cubicBezTo>
                  <a:cubicBezTo>
                    <a:pt x="1034959" y="47789"/>
                    <a:pt x="1045439" y="73089"/>
                    <a:pt x="1045439" y="99470"/>
                  </a:cubicBezTo>
                  <a:lnTo>
                    <a:pt x="1045439" y="1431315"/>
                  </a:lnTo>
                  <a:cubicBezTo>
                    <a:pt x="1045439" y="1457697"/>
                    <a:pt x="1034959" y="1482997"/>
                    <a:pt x="1016305" y="1501652"/>
                  </a:cubicBezTo>
                  <a:cubicBezTo>
                    <a:pt x="997651" y="1520306"/>
                    <a:pt x="972350" y="1530786"/>
                    <a:pt x="945969" y="1530786"/>
                  </a:cubicBezTo>
                  <a:lnTo>
                    <a:pt x="99470" y="1530786"/>
                  </a:lnTo>
                  <a:cubicBezTo>
                    <a:pt x="44534" y="1530786"/>
                    <a:pt x="0" y="1486251"/>
                    <a:pt x="0" y="1431315"/>
                  </a:cubicBezTo>
                  <a:lnTo>
                    <a:pt x="0" y="99470"/>
                  </a:lnTo>
                  <a:cubicBezTo>
                    <a:pt x="0" y="73089"/>
                    <a:pt x="10480" y="47789"/>
                    <a:pt x="29134" y="29134"/>
                  </a:cubicBezTo>
                  <a:cubicBezTo>
                    <a:pt x="47789" y="10480"/>
                    <a:pt x="73089" y="0"/>
                    <a:pt x="99470" y="0"/>
                  </a:cubicBezTo>
                  <a:close/>
                </a:path>
              </a:pathLst>
            </a:custGeom>
            <a:solidFill>
              <a:srgbClr val="000000">
                <a:alpha val="0"/>
              </a:srgbClr>
            </a:solidFill>
            <a:ln w="38100" cap="rnd">
              <a:solidFill>
                <a:srgbClr val="37C9EF"/>
              </a:solidFill>
              <a:prstDash val="solid"/>
              <a:round/>
            </a:ln>
          </p:spPr>
          <p:txBody>
            <a:bodyPr/>
            <a:lstStyle/>
            <a:p>
              <a:endParaRPr lang="en-NZ"/>
            </a:p>
          </p:txBody>
        </p:sp>
        <p:sp>
          <p:nvSpPr>
            <p:cNvPr id="8" name="TextBox 8"/>
            <p:cNvSpPr txBox="1"/>
            <p:nvPr/>
          </p:nvSpPr>
          <p:spPr>
            <a:xfrm>
              <a:off x="0" y="-104775"/>
              <a:ext cx="1045439" cy="1635561"/>
            </a:xfrm>
            <a:prstGeom prst="rect">
              <a:avLst/>
            </a:prstGeom>
          </p:spPr>
          <p:txBody>
            <a:bodyPr lIns="50800" tIns="50800" rIns="50800" bIns="50800" rtlCol="0" anchor="ctr"/>
            <a:lstStyle/>
            <a:p>
              <a:pPr algn="ctr">
                <a:lnSpc>
                  <a:spcPts val="3629"/>
                </a:lnSpc>
              </a:pPr>
              <a:endParaRPr/>
            </a:p>
          </p:txBody>
        </p:sp>
      </p:grpSp>
      <p:sp>
        <p:nvSpPr>
          <p:cNvPr id="9" name="TextBox 9"/>
          <p:cNvSpPr txBox="1"/>
          <p:nvPr/>
        </p:nvSpPr>
        <p:spPr>
          <a:xfrm>
            <a:off x="7880102" y="3624859"/>
            <a:ext cx="2457578" cy="1011555"/>
          </a:xfrm>
          <a:prstGeom prst="rect">
            <a:avLst/>
          </a:prstGeom>
        </p:spPr>
        <p:txBody>
          <a:bodyPr lIns="0" tIns="0" rIns="0" bIns="0" rtlCol="0" anchor="t">
            <a:spAutoFit/>
          </a:bodyPr>
          <a:lstStyle/>
          <a:p>
            <a:pPr algn="ctr">
              <a:lnSpc>
                <a:spcPts val="3840"/>
              </a:lnSpc>
            </a:pPr>
            <a:r>
              <a:rPr lang="en-US" sz="2400" spc="290">
                <a:solidFill>
                  <a:srgbClr val="37C9EF"/>
                </a:solidFill>
                <a:latin typeface="Helvetica World Bold"/>
              </a:rPr>
              <a:t>JOURNAL LISTS</a:t>
            </a:r>
          </a:p>
        </p:txBody>
      </p:sp>
      <p:grpSp>
        <p:nvGrpSpPr>
          <p:cNvPr id="10" name="Group 10"/>
          <p:cNvGrpSpPr/>
          <p:nvPr/>
        </p:nvGrpSpPr>
        <p:grpSpPr>
          <a:xfrm>
            <a:off x="13110268" y="3446098"/>
            <a:ext cx="3969402" cy="5812202"/>
            <a:chOff x="0" y="0"/>
            <a:chExt cx="1045439" cy="1530786"/>
          </a:xfrm>
        </p:grpSpPr>
        <p:sp>
          <p:nvSpPr>
            <p:cNvPr id="11" name="Freeform 11"/>
            <p:cNvSpPr/>
            <p:nvPr/>
          </p:nvSpPr>
          <p:spPr>
            <a:xfrm>
              <a:off x="0" y="0"/>
              <a:ext cx="1045439" cy="1530786"/>
            </a:xfrm>
            <a:custGeom>
              <a:avLst/>
              <a:gdLst/>
              <a:ahLst/>
              <a:cxnLst/>
              <a:rect l="l" t="t" r="r" b="b"/>
              <a:pathLst>
                <a:path w="1045439" h="1530786">
                  <a:moveTo>
                    <a:pt x="99470" y="0"/>
                  </a:moveTo>
                  <a:lnTo>
                    <a:pt x="945969" y="0"/>
                  </a:lnTo>
                  <a:cubicBezTo>
                    <a:pt x="972350" y="0"/>
                    <a:pt x="997651" y="10480"/>
                    <a:pt x="1016305" y="29134"/>
                  </a:cubicBezTo>
                  <a:cubicBezTo>
                    <a:pt x="1034959" y="47789"/>
                    <a:pt x="1045439" y="73089"/>
                    <a:pt x="1045439" y="99470"/>
                  </a:cubicBezTo>
                  <a:lnTo>
                    <a:pt x="1045439" y="1431315"/>
                  </a:lnTo>
                  <a:cubicBezTo>
                    <a:pt x="1045439" y="1457697"/>
                    <a:pt x="1034959" y="1482997"/>
                    <a:pt x="1016305" y="1501652"/>
                  </a:cubicBezTo>
                  <a:cubicBezTo>
                    <a:pt x="997651" y="1520306"/>
                    <a:pt x="972350" y="1530786"/>
                    <a:pt x="945969" y="1530786"/>
                  </a:cubicBezTo>
                  <a:lnTo>
                    <a:pt x="99470" y="1530786"/>
                  </a:lnTo>
                  <a:cubicBezTo>
                    <a:pt x="44534" y="1530786"/>
                    <a:pt x="0" y="1486251"/>
                    <a:pt x="0" y="1431315"/>
                  </a:cubicBezTo>
                  <a:lnTo>
                    <a:pt x="0" y="99470"/>
                  </a:lnTo>
                  <a:cubicBezTo>
                    <a:pt x="0" y="73089"/>
                    <a:pt x="10480" y="47789"/>
                    <a:pt x="29134" y="29134"/>
                  </a:cubicBezTo>
                  <a:cubicBezTo>
                    <a:pt x="47789" y="10480"/>
                    <a:pt x="73089" y="0"/>
                    <a:pt x="99470" y="0"/>
                  </a:cubicBezTo>
                  <a:close/>
                </a:path>
              </a:pathLst>
            </a:custGeom>
            <a:solidFill>
              <a:srgbClr val="000000">
                <a:alpha val="0"/>
              </a:srgbClr>
            </a:solidFill>
            <a:ln w="38100" cap="rnd">
              <a:solidFill>
                <a:srgbClr val="37C9EF"/>
              </a:solidFill>
              <a:prstDash val="solid"/>
              <a:round/>
            </a:ln>
          </p:spPr>
          <p:txBody>
            <a:bodyPr/>
            <a:lstStyle/>
            <a:p>
              <a:endParaRPr lang="en-NZ"/>
            </a:p>
          </p:txBody>
        </p:sp>
        <p:sp>
          <p:nvSpPr>
            <p:cNvPr id="12" name="TextBox 12"/>
            <p:cNvSpPr txBox="1"/>
            <p:nvPr/>
          </p:nvSpPr>
          <p:spPr>
            <a:xfrm>
              <a:off x="0" y="-104775"/>
              <a:ext cx="1045439" cy="1635561"/>
            </a:xfrm>
            <a:prstGeom prst="rect">
              <a:avLst/>
            </a:prstGeom>
          </p:spPr>
          <p:txBody>
            <a:bodyPr lIns="50800" tIns="50800" rIns="50800" bIns="50800" rtlCol="0" anchor="ctr"/>
            <a:lstStyle/>
            <a:p>
              <a:pPr algn="ctr">
                <a:lnSpc>
                  <a:spcPts val="3629"/>
                </a:lnSpc>
              </a:pPr>
              <a:endParaRPr/>
            </a:p>
          </p:txBody>
        </p:sp>
      </p:grpSp>
      <p:sp>
        <p:nvSpPr>
          <p:cNvPr id="13" name="TextBox 13"/>
          <p:cNvSpPr txBox="1"/>
          <p:nvPr/>
        </p:nvSpPr>
        <p:spPr>
          <a:xfrm>
            <a:off x="13700483" y="3624859"/>
            <a:ext cx="2788973" cy="1535430"/>
          </a:xfrm>
          <a:prstGeom prst="rect">
            <a:avLst/>
          </a:prstGeom>
        </p:spPr>
        <p:txBody>
          <a:bodyPr lIns="0" tIns="0" rIns="0" bIns="0" rtlCol="0" anchor="t">
            <a:spAutoFit/>
          </a:bodyPr>
          <a:lstStyle/>
          <a:p>
            <a:pPr algn="ctr">
              <a:lnSpc>
                <a:spcPts val="3840"/>
              </a:lnSpc>
            </a:pPr>
            <a:r>
              <a:rPr lang="en-US" sz="2400" spc="290">
                <a:solidFill>
                  <a:srgbClr val="37C9EF"/>
                </a:solidFill>
                <a:latin typeface="Helvetica World Bold"/>
              </a:rPr>
              <a:t>OPEN ACCESS PUBLISHING AGREEMENTS</a:t>
            </a:r>
          </a:p>
        </p:txBody>
      </p:sp>
      <p:sp>
        <p:nvSpPr>
          <p:cNvPr id="14" name="TextBox 14"/>
          <p:cNvSpPr txBox="1"/>
          <p:nvPr/>
        </p:nvSpPr>
        <p:spPr>
          <a:xfrm>
            <a:off x="7396818" y="4930328"/>
            <a:ext cx="3424147" cy="893446"/>
          </a:xfrm>
          <a:prstGeom prst="rect">
            <a:avLst/>
          </a:prstGeom>
        </p:spPr>
        <p:txBody>
          <a:bodyPr lIns="0" tIns="0" rIns="0" bIns="0" rtlCol="0" anchor="t">
            <a:spAutoFit/>
          </a:bodyPr>
          <a:lstStyle/>
          <a:p>
            <a:pPr algn="ctr">
              <a:lnSpc>
                <a:spcPts val="3629"/>
              </a:lnSpc>
            </a:pPr>
            <a:r>
              <a:rPr lang="en-US" sz="2199" u="sng" spc="70">
                <a:solidFill>
                  <a:srgbClr val="191919"/>
                </a:solidFill>
                <a:latin typeface="Helvetica World"/>
                <a:hlinkClick r:id="rId3" tooltip="https://jcr.clarivate.com/jcr/home?app=jcr&amp;referrer=target%3Dhttps%3A%2F%2Fjcr.clarivate.com%2Fjcr%2Fhome&amp;Init=Yes&amp;authCode=null&amp;SrcApp=IC2LS"/>
              </a:rPr>
              <a:t>Journal Citation Reports </a:t>
            </a:r>
          </a:p>
          <a:p>
            <a:pPr algn="ctr">
              <a:lnSpc>
                <a:spcPts val="3629"/>
              </a:lnSpc>
            </a:pPr>
            <a:r>
              <a:rPr lang="en-US" sz="2199" spc="70">
                <a:solidFill>
                  <a:srgbClr val="191919"/>
                </a:solidFill>
                <a:latin typeface="Helvetica World"/>
              </a:rPr>
              <a:t>(ranked by JIF)</a:t>
            </a:r>
          </a:p>
        </p:txBody>
      </p:sp>
      <p:sp>
        <p:nvSpPr>
          <p:cNvPr id="15" name="TextBox 15"/>
          <p:cNvSpPr txBox="1"/>
          <p:nvPr/>
        </p:nvSpPr>
        <p:spPr>
          <a:xfrm>
            <a:off x="7624652" y="6295355"/>
            <a:ext cx="2968479" cy="893445"/>
          </a:xfrm>
          <a:prstGeom prst="rect">
            <a:avLst/>
          </a:prstGeom>
        </p:spPr>
        <p:txBody>
          <a:bodyPr lIns="0" tIns="0" rIns="0" bIns="0" rtlCol="0" anchor="t">
            <a:spAutoFit/>
          </a:bodyPr>
          <a:lstStyle/>
          <a:p>
            <a:pPr algn="ctr">
              <a:lnSpc>
                <a:spcPts val="3629"/>
              </a:lnSpc>
            </a:pPr>
            <a:r>
              <a:rPr lang="en-US" sz="2199" u="sng" spc="70">
                <a:solidFill>
                  <a:srgbClr val="191919"/>
                </a:solidFill>
                <a:latin typeface="Helvetica World"/>
                <a:hlinkClick r:id="rId4" tooltip="https://www.scopus.com/sources"/>
              </a:rPr>
              <a:t>SCOPUS </a:t>
            </a:r>
          </a:p>
          <a:p>
            <a:pPr algn="ctr">
              <a:lnSpc>
                <a:spcPts val="3629"/>
              </a:lnSpc>
            </a:pPr>
            <a:r>
              <a:rPr lang="en-US" sz="2199" spc="70">
                <a:solidFill>
                  <a:srgbClr val="191919"/>
                </a:solidFill>
                <a:latin typeface="Helvetica World"/>
              </a:rPr>
              <a:t>(ranked by CiteScore)</a:t>
            </a:r>
          </a:p>
        </p:txBody>
      </p:sp>
      <p:sp>
        <p:nvSpPr>
          <p:cNvPr id="16" name="TextBox 16"/>
          <p:cNvSpPr txBox="1"/>
          <p:nvPr/>
        </p:nvSpPr>
        <p:spPr>
          <a:xfrm>
            <a:off x="7880697" y="7665050"/>
            <a:ext cx="2456388" cy="1350645"/>
          </a:xfrm>
          <a:prstGeom prst="rect">
            <a:avLst/>
          </a:prstGeom>
        </p:spPr>
        <p:txBody>
          <a:bodyPr lIns="0" tIns="0" rIns="0" bIns="0" rtlCol="0" anchor="t">
            <a:spAutoFit/>
          </a:bodyPr>
          <a:lstStyle/>
          <a:p>
            <a:pPr algn="ctr">
              <a:lnSpc>
                <a:spcPts val="3629"/>
              </a:lnSpc>
            </a:pPr>
            <a:r>
              <a:rPr lang="en-US" sz="2199" u="sng" spc="70">
                <a:solidFill>
                  <a:srgbClr val="191919"/>
                </a:solidFill>
                <a:latin typeface="Helvetica World"/>
                <a:hlinkClick r:id="rId5" tooltip="https://doaj.org"/>
              </a:rPr>
              <a:t>DOAJ</a:t>
            </a:r>
          </a:p>
          <a:p>
            <a:pPr algn="ctr">
              <a:lnSpc>
                <a:spcPts val="3629"/>
              </a:lnSpc>
            </a:pPr>
            <a:r>
              <a:rPr lang="en-US" sz="2199" spc="70">
                <a:solidFill>
                  <a:srgbClr val="191919"/>
                </a:solidFill>
                <a:latin typeface="Helvetica World"/>
              </a:rPr>
              <a:t>Directory of Open Access Journals</a:t>
            </a:r>
          </a:p>
        </p:txBody>
      </p:sp>
      <p:sp>
        <p:nvSpPr>
          <p:cNvPr id="17" name="TextBox 17"/>
          <p:cNvSpPr txBox="1"/>
          <p:nvPr/>
        </p:nvSpPr>
        <p:spPr>
          <a:xfrm>
            <a:off x="1539773" y="4930328"/>
            <a:ext cx="2954671" cy="1350645"/>
          </a:xfrm>
          <a:prstGeom prst="rect">
            <a:avLst/>
          </a:prstGeom>
        </p:spPr>
        <p:txBody>
          <a:bodyPr lIns="0" tIns="0" rIns="0" bIns="0" rtlCol="0" anchor="t">
            <a:spAutoFit/>
          </a:bodyPr>
          <a:lstStyle/>
          <a:p>
            <a:pPr algn="ctr">
              <a:lnSpc>
                <a:spcPts val="3629"/>
              </a:lnSpc>
            </a:pPr>
            <a:r>
              <a:rPr lang="en-US" sz="2199" u="sng" spc="70">
                <a:solidFill>
                  <a:srgbClr val="191919"/>
                </a:solidFill>
                <a:latin typeface="Helvetica World"/>
                <a:hlinkClick r:id="rId6" tooltip="https://jane.biosemantics.org"/>
              </a:rPr>
              <a:t>JANE</a:t>
            </a:r>
            <a:r>
              <a:rPr lang="en-US" sz="2199" spc="70">
                <a:solidFill>
                  <a:srgbClr val="191919"/>
                </a:solidFill>
                <a:latin typeface="Helvetica World"/>
              </a:rPr>
              <a:t> </a:t>
            </a:r>
          </a:p>
          <a:p>
            <a:pPr algn="ctr">
              <a:lnSpc>
                <a:spcPts val="3629"/>
              </a:lnSpc>
            </a:pPr>
            <a:r>
              <a:rPr lang="en-US" sz="2199" spc="70">
                <a:solidFill>
                  <a:srgbClr val="191919"/>
                </a:solidFill>
                <a:latin typeface="Helvetica World"/>
              </a:rPr>
              <a:t>journal/author name estimator</a:t>
            </a:r>
          </a:p>
        </p:txBody>
      </p:sp>
      <p:sp>
        <p:nvSpPr>
          <p:cNvPr id="18" name="TextBox 18"/>
          <p:cNvSpPr txBox="1"/>
          <p:nvPr/>
        </p:nvSpPr>
        <p:spPr>
          <a:xfrm>
            <a:off x="1788320" y="6652448"/>
            <a:ext cx="2457578" cy="893445"/>
          </a:xfrm>
          <a:prstGeom prst="rect">
            <a:avLst/>
          </a:prstGeom>
        </p:spPr>
        <p:txBody>
          <a:bodyPr lIns="0" tIns="0" rIns="0" bIns="0" rtlCol="0" anchor="t">
            <a:spAutoFit/>
          </a:bodyPr>
          <a:lstStyle/>
          <a:p>
            <a:pPr algn="ctr">
              <a:lnSpc>
                <a:spcPts val="3629"/>
              </a:lnSpc>
            </a:pPr>
            <a:r>
              <a:rPr lang="en-US" sz="2199" u="sng" spc="70">
                <a:solidFill>
                  <a:srgbClr val="191919"/>
                </a:solidFill>
                <a:latin typeface="Helvetica World"/>
                <a:hlinkClick r:id="rId7" tooltip="https://journalsuggester.springer.com/?gclid=CjwKCAjwh4ObBhAzEiwAHzZYU4buPcNKLOE082ps_c3pvSG5e4_H60JUjbvYD7DmP96pRZqAtETu_RoCVOwQAvD_BwE"/>
              </a:rPr>
              <a:t>Springer Journal Suggester</a:t>
            </a:r>
          </a:p>
        </p:txBody>
      </p:sp>
      <p:sp>
        <p:nvSpPr>
          <p:cNvPr id="19" name="TextBox 19"/>
          <p:cNvSpPr txBox="1"/>
          <p:nvPr/>
        </p:nvSpPr>
        <p:spPr>
          <a:xfrm>
            <a:off x="13441712" y="5324663"/>
            <a:ext cx="3306514" cy="1807845"/>
          </a:xfrm>
          <a:prstGeom prst="rect">
            <a:avLst/>
          </a:prstGeom>
        </p:spPr>
        <p:txBody>
          <a:bodyPr lIns="0" tIns="0" rIns="0" bIns="0" rtlCol="0" anchor="t">
            <a:spAutoFit/>
          </a:bodyPr>
          <a:lstStyle/>
          <a:p>
            <a:pPr algn="ctr">
              <a:lnSpc>
                <a:spcPts val="3629"/>
              </a:lnSpc>
            </a:pPr>
            <a:r>
              <a:rPr lang="en-US" sz="2199" spc="70">
                <a:solidFill>
                  <a:srgbClr val="000000"/>
                </a:solidFill>
                <a:latin typeface="Helvetica World"/>
              </a:rPr>
              <a:t>University of Auckland's </a:t>
            </a:r>
          </a:p>
          <a:p>
            <a:pPr algn="ctr">
              <a:lnSpc>
                <a:spcPts val="3629"/>
              </a:lnSpc>
            </a:pPr>
            <a:r>
              <a:rPr lang="en-US" sz="2199" u="sng" spc="70">
                <a:solidFill>
                  <a:srgbClr val="000000"/>
                </a:solidFill>
                <a:latin typeface="Helvetica World"/>
                <a:hlinkClick r:id="rId8" tooltip="https://research-hub.auckland.ac.nz/open-access/open-access-publishing-agreements"/>
              </a:rPr>
              <a:t>Open Access publishing </a:t>
            </a:r>
          </a:p>
          <a:p>
            <a:pPr algn="ctr">
              <a:lnSpc>
                <a:spcPts val="3629"/>
              </a:lnSpc>
            </a:pPr>
            <a:r>
              <a:rPr lang="en-US" sz="2199" u="sng" spc="70">
                <a:solidFill>
                  <a:srgbClr val="000000"/>
                </a:solidFill>
                <a:latin typeface="Helvetica World"/>
                <a:hlinkClick r:id="rId8" tooltip="https://research-hub.auckland.ac.nz/open-access/open-access-publishing-agreements"/>
              </a:rPr>
              <a:t>agreements</a:t>
            </a:r>
          </a:p>
          <a:p>
            <a:pPr algn="ctr">
              <a:lnSpc>
                <a:spcPts val="3629"/>
              </a:lnSpc>
              <a:spcBef>
                <a:spcPct val="0"/>
              </a:spcBef>
            </a:pPr>
            <a:r>
              <a:rPr lang="en-US" sz="2199" spc="70">
                <a:solidFill>
                  <a:srgbClr val="000000"/>
                </a:solidFill>
                <a:latin typeface="Helvetica World"/>
              </a:rPr>
              <a:t>&amp;</a:t>
            </a:r>
          </a:p>
        </p:txBody>
      </p:sp>
      <p:sp>
        <p:nvSpPr>
          <p:cNvPr id="20" name="TextBox 20"/>
          <p:cNvSpPr txBox="1"/>
          <p:nvPr/>
        </p:nvSpPr>
        <p:spPr>
          <a:xfrm>
            <a:off x="5527627" y="251669"/>
            <a:ext cx="7232747" cy="587883"/>
          </a:xfrm>
          <a:prstGeom prst="rect">
            <a:avLst/>
          </a:prstGeom>
        </p:spPr>
        <p:txBody>
          <a:bodyPr lIns="0" tIns="0" rIns="0" bIns="0" rtlCol="0" anchor="t">
            <a:spAutoFit/>
          </a:bodyPr>
          <a:lstStyle/>
          <a:p>
            <a:pPr algn="l">
              <a:lnSpc>
                <a:spcPts val="4716"/>
              </a:lnSpc>
            </a:pPr>
            <a:r>
              <a:rPr lang="en-US" sz="3600" spc="107">
                <a:solidFill>
                  <a:srgbClr val="191919"/>
                </a:solidFill>
                <a:latin typeface="Aileron Heavy"/>
              </a:rPr>
              <a:t>DECIDING WHERE TO PUBLISH</a:t>
            </a:r>
          </a:p>
        </p:txBody>
      </p:sp>
      <p:sp>
        <p:nvSpPr>
          <p:cNvPr id="21" name="TextBox 21"/>
          <p:cNvSpPr txBox="1"/>
          <p:nvPr/>
        </p:nvSpPr>
        <p:spPr>
          <a:xfrm>
            <a:off x="7915211" y="1238046"/>
            <a:ext cx="2457578" cy="684531"/>
          </a:xfrm>
          <a:prstGeom prst="rect">
            <a:avLst/>
          </a:prstGeom>
        </p:spPr>
        <p:txBody>
          <a:bodyPr lIns="0" tIns="0" rIns="0" bIns="0" rtlCol="0" anchor="t">
            <a:spAutoFit/>
          </a:bodyPr>
          <a:lstStyle/>
          <a:p>
            <a:pPr algn="ctr">
              <a:lnSpc>
                <a:spcPts val="5439"/>
              </a:lnSpc>
            </a:pPr>
            <a:r>
              <a:rPr lang="en-US" sz="3399" spc="411">
                <a:solidFill>
                  <a:srgbClr val="3EDAD8"/>
                </a:solidFill>
                <a:latin typeface="Helvetica World Bold"/>
              </a:rPr>
              <a:t>ASK</a:t>
            </a:r>
          </a:p>
        </p:txBody>
      </p:sp>
      <p:sp>
        <p:nvSpPr>
          <p:cNvPr id="22" name="TextBox 22"/>
          <p:cNvSpPr txBox="1"/>
          <p:nvPr/>
        </p:nvSpPr>
        <p:spPr>
          <a:xfrm>
            <a:off x="6589631" y="2284527"/>
            <a:ext cx="5108738" cy="684530"/>
          </a:xfrm>
          <a:prstGeom prst="rect">
            <a:avLst/>
          </a:prstGeom>
        </p:spPr>
        <p:txBody>
          <a:bodyPr lIns="0" tIns="0" rIns="0" bIns="0" rtlCol="0" anchor="t">
            <a:spAutoFit/>
          </a:bodyPr>
          <a:lstStyle/>
          <a:p>
            <a:pPr algn="ctr">
              <a:lnSpc>
                <a:spcPts val="5439"/>
              </a:lnSpc>
            </a:pPr>
            <a:r>
              <a:rPr lang="en-US" sz="3399" spc="411">
                <a:solidFill>
                  <a:srgbClr val="37C9EF"/>
                </a:solidFill>
                <a:latin typeface="Helvetica World Bold"/>
              </a:rPr>
              <a:t>FIND A JOURNAL</a:t>
            </a:r>
          </a:p>
        </p:txBody>
      </p:sp>
      <p:sp>
        <p:nvSpPr>
          <p:cNvPr id="23" name="TextBox 23"/>
          <p:cNvSpPr txBox="1"/>
          <p:nvPr/>
        </p:nvSpPr>
        <p:spPr>
          <a:xfrm>
            <a:off x="1788320" y="7841168"/>
            <a:ext cx="2457578" cy="893445"/>
          </a:xfrm>
          <a:prstGeom prst="rect">
            <a:avLst/>
          </a:prstGeom>
        </p:spPr>
        <p:txBody>
          <a:bodyPr lIns="0" tIns="0" rIns="0" bIns="0" rtlCol="0" anchor="t">
            <a:spAutoFit/>
          </a:bodyPr>
          <a:lstStyle/>
          <a:p>
            <a:pPr algn="ctr">
              <a:lnSpc>
                <a:spcPts val="3629"/>
              </a:lnSpc>
            </a:pPr>
            <a:r>
              <a:rPr lang="en-US" sz="2199" u="sng" spc="70">
                <a:solidFill>
                  <a:srgbClr val="191919"/>
                </a:solidFill>
                <a:latin typeface="Helvetica World"/>
                <a:hlinkClick r:id="rId9" tooltip="https://authorservices.taylorandfrancis.com/publishing-your-research/choosing-a-journal/journal-suggester/"/>
              </a:rPr>
              <a:t>Taylor &amp; Francis Journal Suggester</a:t>
            </a:r>
          </a:p>
        </p:txBody>
      </p:sp>
      <p:sp>
        <p:nvSpPr>
          <p:cNvPr id="24" name="TextBox 24"/>
          <p:cNvSpPr txBox="1"/>
          <p:nvPr/>
        </p:nvSpPr>
        <p:spPr>
          <a:xfrm>
            <a:off x="13441712" y="7084025"/>
            <a:ext cx="3306514" cy="1350645"/>
          </a:xfrm>
          <a:prstGeom prst="rect">
            <a:avLst/>
          </a:prstGeom>
        </p:spPr>
        <p:txBody>
          <a:bodyPr lIns="0" tIns="0" rIns="0" bIns="0" rtlCol="0" anchor="t">
            <a:spAutoFit/>
          </a:bodyPr>
          <a:lstStyle/>
          <a:p>
            <a:pPr algn="ctr">
              <a:lnSpc>
                <a:spcPts val="3629"/>
              </a:lnSpc>
              <a:spcBef>
                <a:spcPct val="0"/>
              </a:spcBef>
            </a:pPr>
            <a:r>
              <a:rPr lang="en-US" sz="2199" u="sng" spc="70">
                <a:solidFill>
                  <a:srgbClr val="000000"/>
                </a:solidFill>
                <a:latin typeface="Helvetica World"/>
                <a:hlinkClick r:id="rId10" tooltip="https://research-hub.auckland.ac.nz/open-access/open-access-support-fund-for-high-impact-publications"/>
              </a:rPr>
              <a:t>Open Access Support Fund for high-impact publications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527627" y="251669"/>
            <a:ext cx="7232747" cy="587883"/>
          </a:xfrm>
          <a:prstGeom prst="rect">
            <a:avLst/>
          </a:prstGeom>
        </p:spPr>
        <p:txBody>
          <a:bodyPr lIns="0" tIns="0" rIns="0" bIns="0" rtlCol="0" anchor="t">
            <a:spAutoFit/>
          </a:bodyPr>
          <a:lstStyle/>
          <a:p>
            <a:pPr algn="l">
              <a:lnSpc>
                <a:spcPts val="4716"/>
              </a:lnSpc>
            </a:pPr>
            <a:r>
              <a:rPr lang="en-US" sz="3600" spc="107" dirty="0">
                <a:solidFill>
                  <a:srgbClr val="191919"/>
                </a:solidFill>
                <a:latin typeface="Aileron Heavy"/>
              </a:rPr>
              <a:t>DECIDING WHERE TO PUBLISH</a:t>
            </a:r>
          </a:p>
        </p:txBody>
      </p:sp>
      <p:sp>
        <p:nvSpPr>
          <p:cNvPr id="3" name="TextBox 3"/>
          <p:cNvSpPr txBox="1"/>
          <p:nvPr/>
        </p:nvSpPr>
        <p:spPr>
          <a:xfrm>
            <a:off x="7915211" y="1238046"/>
            <a:ext cx="2457578" cy="684531"/>
          </a:xfrm>
          <a:prstGeom prst="rect">
            <a:avLst/>
          </a:prstGeom>
        </p:spPr>
        <p:txBody>
          <a:bodyPr lIns="0" tIns="0" rIns="0" bIns="0" rtlCol="0" anchor="t">
            <a:spAutoFit/>
          </a:bodyPr>
          <a:lstStyle/>
          <a:p>
            <a:pPr algn="ctr">
              <a:lnSpc>
                <a:spcPts val="5439"/>
              </a:lnSpc>
            </a:pPr>
            <a:r>
              <a:rPr lang="en-US" sz="3399" spc="411">
                <a:solidFill>
                  <a:srgbClr val="3EDAD8"/>
                </a:solidFill>
                <a:latin typeface="Helvetica World Bold"/>
              </a:rPr>
              <a:t>ASK</a:t>
            </a:r>
          </a:p>
        </p:txBody>
      </p:sp>
      <p:sp>
        <p:nvSpPr>
          <p:cNvPr id="4" name="TextBox 4"/>
          <p:cNvSpPr txBox="1"/>
          <p:nvPr/>
        </p:nvSpPr>
        <p:spPr>
          <a:xfrm>
            <a:off x="6589631" y="2284527"/>
            <a:ext cx="5108738" cy="684530"/>
          </a:xfrm>
          <a:prstGeom prst="rect">
            <a:avLst/>
          </a:prstGeom>
        </p:spPr>
        <p:txBody>
          <a:bodyPr lIns="0" tIns="0" rIns="0" bIns="0" rtlCol="0" anchor="t">
            <a:spAutoFit/>
          </a:bodyPr>
          <a:lstStyle/>
          <a:p>
            <a:pPr algn="ctr">
              <a:lnSpc>
                <a:spcPts val="5439"/>
              </a:lnSpc>
            </a:pPr>
            <a:r>
              <a:rPr lang="en-US" sz="3399" spc="411">
                <a:solidFill>
                  <a:srgbClr val="37C9EF"/>
                </a:solidFill>
                <a:latin typeface="Helvetica World Bold"/>
              </a:rPr>
              <a:t>FIND A JOURNAL</a:t>
            </a:r>
          </a:p>
        </p:txBody>
      </p:sp>
      <p:sp>
        <p:nvSpPr>
          <p:cNvPr id="5" name="TextBox 5"/>
          <p:cNvSpPr txBox="1"/>
          <p:nvPr/>
        </p:nvSpPr>
        <p:spPr>
          <a:xfrm>
            <a:off x="5457364" y="3331007"/>
            <a:ext cx="7373271" cy="684530"/>
          </a:xfrm>
          <a:prstGeom prst="rect">
            <a:avLst/>
          </a:prstGeom>
        </p:spPr>
        <p:txBody>
          <a:bodyPr lIns="0" tIns="0" rIns="0" bIns="0" rtlCol="0" anchor="t">
            <a:spAutoFit/>
          </a:bodyPr>
          <a:lstStyle/>
          <a:p>
            <a:pPr algn="ctr">
              <a:lnSpc>
                <a:spcPts val="5439"/>
              </a:lnSpc>
            </a:pPr>
            <a:r>
              <a:rPr lang="en-US" sz="3399" spc="411">
                <a:solidFill>
                  <a:srgbClr val="13538A"/>
                </a:solidFill>
                <a:latin typeface="Helvetica World Bold"/>
              </a:rPr>
              <a:t>CHECK JOURNAL FIT</a:t>
            </a:r>
          </a:p>
        </p:txBody>
      </p:sp>
      <p:sp>
        <p:nvSpPr>
          <p:cNvPr id="6" name="TextBox 6"/>
          <p:cNvSpPr txBox="1"/>
          <p:nvPr/>
        </p:nvSpPr>
        <p:spPr>
          <a:xfrm>
            <a:off x="3497343" y="4532826"/>
            <a:ext cx="2457578" cy="436245"/>
          </a:xfrm>
          <a:prstGeom prst="rect">
            <a:avLst/>
          </a:prstGeom>
        </p:spPr>
        <p:txBody>
          <a:bodyPr lIns="0" tIns="0" rIns="0" bIns="0" rtlCol="0" anchor="t">
            <a:spAutoFit/>
          </a:bodyPr>
          <a:lstStyle/>
          <a:p>
            <a:pPr algn="ctr">
              <a:lnSpc>
                <a:spcPts val="3629"/>
              </a:lnSpc>
            </a:pPr>
            <a:r>
              <a:rPr lang="en-US" sz="2199" spc="70">
                <a:solidFill>
                  <a:srgbClr val="191919"/>
                </a:solidFill>
                <a:latin typeface="Helvetica World"/>
              </a:rPr>
              <a:t>Scope &amp; aims</a:t>
            </a:r>
          </a:p>
        </p:txBody>
      </p:sp>
      <p:sp>
        <p:nvSpPr>
          <p:cNvPr id="7" name="TextBox 7"/>
          <p:cNvSpPr txBox="1"/>
          <p:nvPr/>
        </p:nvSpPr>
        <p:spPr>
          <a:xfrm>
            <a:off x="7915211" y="4532826"/>
            <a:ext cx="2457578" cy="436245"/>
          </a:xfrm>
          <a:prstGeom prst="rect">
            <a:avLst/>
          </a:prstGeom>
        </p:spPr>
        <p:txBody>
          <a:bodyPr lIns="0" tIns="0" rIns="0" bIns="0" rtlCol="0" anchor="t">
            <a:spAutoFit/>
          </a:bodyPr>
          <a:lstStyle/>
          <a:p>
            <a:pPr algn="ctr">
              <a:lnSpc>
                <a:spcPts val="3629"/>
              </a:lnSpc>
            </a:pPr>
            <a:r>
              <a:rPr lang="en-US" sz="2199" spc="70">
                <a:solidFill>
                  <a:srgbClr val="191919"/>
                </a:solidFill>
                <a:latin typeface="Helvetica World"/>
              </a:rPr>
              <a:t>Discoverability</a:t>
            </a:r>
          </a:p>
        </p:txBody>
      </p:sp>
      <p:sp>
        <p:nvSpPr>
          <p:cNvPr id="8" name="TextBox 8"/>
          <p:cNvSpPr txBox="1"/>
          <p:nvPr/>
        </p:nvSpPr>
        <p:spPr>
          <a:xfrm>
            <a:off x="7431926" y="5609859"/>
            <a:ext cx="3424147" cy="436245"/>
          </a:xfrm>
          <a:prstGeom prst="rect">
            <a:avLst/>
          </a:prstGeom>
        </p:spPr>
        <p:txBody>
          <a:bodyPr lIns="0" tIns="0" rIns="0" bIns="0" rtlCol="0" anchor="t">
            <a:spAutoFit/>
          </a:bodyPr>
          <a:lstStyle/>
          <a:p>
            <a:pPr algn="ctr">
              <a:lnSpc>
                <a:spcPts val="3629"/>
              </a:lnSpc>
            </a:pPr>
            <a:r>
              <a:rPr lang="en-US" sz="2199" spc="70">
                <a:solidFill>
                  <a:srgbClr val="191919"/>
                </a:solidFill>
                <a:latin typeface="Helvetica World"/>
              </a:rPr>
              <a:t>Reputation &amp; Citations</a:t>
            </a:r>
          </a:p>
        </p:txBody>
      </p:sp>
      <p:sp>
        <p:nvSpPr>
          <p:cNvPr id="9" name="TextBox 9"/>
          <p:cNvSpPr txBox="1"/>
          <p:nvPr/>
        </p:nvSpPr>
        <p:spPr>
          <a:xfrm>
            <a:off x="3419356" y="5609859"/>
            <a:ext cx="2613552" cy="436245"/>
          </a:xfrm>
          <a:prstGeom prst="rect">
            <a:avLst/>
          </a:prstGeom>
        </p:spPr>
        <p:txBody>
          <a:bodyPr lIns="0" tIns="0" rIns="0" bIns="0" rtlCol="0" anchor="t">
            <a:spAutoFit/>
          </a:bodyPr>
          <a:lstStyle/>
          <a:p>
            <a:pPr algn="ctr">
              <a:lnSpc>
                <a:spcPts val="3629"/>
              </a:lnSpc>
            </a:pPr>
            <a:r>
              <a:rPr lang="en-US" sz="2199" spc="70">
                <a:solidFill>
                  <a:srgbClr val="191919"/>
                </a:solidFill>
                <a:latin typeface="Helvetica World"/>
              </a:rPr>
              <a:t>Time to publication</a:t>
            </a:r>
          </a:p>
        </p:txBody>
      </p:sp>
      <p:sp>
        <p:nvSpPr>
          <p:cNvPr id="10" name="TextBox 10"/>
          <p:cNvSpPr txBox="1"/>
          <p:nvPr/>
        </p:nvSpPr>
        <p:spPr>
          <a:xfrm>
            <a:off x="3497343" y="6684280"/>
            <a:ext cx="2457578" cy="436245"/>
          </a:xfrm>
          <a:prstGeom prst="rect">
            <a:avLst/>
          </a:prstGeom>
        </p:spPr>
        <p:txBody>
          <a:bodyPr lIns="0" tIns="0" rIns="0" bIns="0" rtlCol="0" anchor="t">
            <a:spAutoFit/>
          </a:bodyPr>
          <a:lstStyle/>
          <a:p>
            <a:pPr algn="ctr">
              <a:lnSpc>
                <a:spcPts val="3629"/>
              </a:lnSpc>
            </a:pPr>
            <a:r>
              <a:rPr lang="en-US" sz="2199" spc="70">
                <a:solidFill>
                  <a:srgbClr val="191919"/>
                </a:solidFill>
                <a:latin typeface="Helvetica World"/>
              </a:rPr>
              <a:t>Copyright policy</a:t>
            </a:r>
          </a:p>
        </p:txBody>
      </p:sp>
      <p:sp>
        <p:nvSpPr>
          <p:cNvPr id="11" name="TextBox 11"/>
          <p:cNvSpPr txBox="1"/>
          <p:nvPr/>
        </p:nvSpPr>
        <p:spPr>
          <a:xfrm>
            <a:off x="12746371" y="4532826"/>
            <a:ext cx="3161793" cy="436245"/>
          </a:xfrm>
          <a:prstGeom prst="rect">
            <a:avLst/>
          </a:prstGeom>
        </p:spPr>
        <p:txBody>
          <a:bodyPr lIns="0" tIns="0" rIns="0" bIns="0" rtlCol="0" anchor="t">
            <a:spAutoFit/>
          </a:bodyPr>
          <a:lstStyle/>
          <a:p>
            <a:pPr algn="ctr">
              <a:lnSpc>
                <a:spcPts val="3629"/>
              </a:lnSpc>
            </a:pPr>
            <a:r>
              <a:rPr lang="en-US" sz="2199" spc="70">
                <a:solidFill>
                  <a:srgbClr val="191919"/>
                </a:solidFill>
                <a:latin typeface="Helvetica World"/>
              </a:rPr>
              <a:t>Open Access options</a:t>
            </a:r>
          </a:p>
        </p:txBody>
      </p:sp>
      <p:sp>
        <p:nvSpPr>
          <p:cNvPr id="12" name="TextBox 12"/>
          <p:cNvSpPr txBox="1"/>
          <p:nvPr/>
        </p:nvSpPr>
        <p:spPr>
          <a:xfrm>
            <a:off x="12589624" y="5609859"/>
            <a:ext cx="3475288" cy="436245"/>
          </a:xfrm>
          <a:prstGeom prst="rect">
            <a:avLst/>
          </a:prstGeom>
        </p:spPr>
        <p:txBody>
          <a:bodyPr lIns="0" tIns="0" rIns="0" bIns="0" rtlCol="0" anchor="t">
            <a:spAutoFit/>
          </a:bodyPr>
          <a:lstStyle/>
          <a:p>
            <a:pPr algn="ctr">
              <a:lnSpc>
                <a:spcPts val="3629"/>
              </a:lnSpc>
            </a:pPr>
            <a:r>
              <a:rPr lang="en-US" sz="2199" spc="70">
                <a:solidFill>
                  <a:srgbClr val="191919"/>
                </a:solidFill>
                <a:latin typeface="Helvetica World"/>
              </a:rPr>
              <a:t>Data publishing policies</a:t>
            </a:r>
          </a:p>
        </p:txBody>
      </p:sp>
      <p:sp>
        <p:nvSpPr>
          <p:cNvPr id="13" name="TextBox 13"/>
          <p:cNvSpPr txBox="1"/>
          <p:nvPr/>
        </p:nvSpPr>
        <p:spPr>
          <a:xfrm>
            <a:off x="12589624" y="6684280"/>
            <a:ext cx="3475288" cy="893445"/>
          </a:xfrm>
          <a:prstGeom prst="rect">
            <a:avLst/>
          </a:prstGeom>
        </p:spPr>
        <p:txBody>
          <a:bodyPr lIns="0" tIns="0" rIns="0" bIns="0" rtlCol="0" anchor="t">
            <a:spAutoFit/>
          </a:bodyPr>
          <a:lstStyle/>
          <a:p>
            <a:pPr algn="ctr">
              <a:lnSpc>
                <a:spcPts val="3629"/>
              </a:lnSpc>
            </a:pPr>
            <a:r>
              <a:rPr lang="en-US" sz="2199" spc="70">
                <a:solidFill>
                  <a:srgbClr val="191919"/>
                </a:solidFill>
                <a:latin typeface="Helvetica World"/>
              </a:rPr>
              <a:t>Compliance with funder or institutional mandates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5719738"/>
            <a:ext cx="18288000" cy="18288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NZ"/>
          </a:p>
        </p:txBody>
      </p:sp>
      <p:grpSp>
        <p:nvGrpSpPr>
          <p:cNvPr id="3" name="Group 3"/>
          <p:cNvGrpSpPr/>
          <p:nvPr/>
        </p:nvGrpSpPr>
        <p:grpSpPr>
          <a:xfrm>
            <a:off x="2058167" y="3774166"/>
            <a:ext cx="14171667" cy="2645799"/>
            <a:chOff x="0" y="-123825"/>
            <a:chExt cx="18895556" cy="3527731"/>
          </a:xfrm>
        </p:grpSpPr>
        <p:sp>
          <p:nvSpPr>
            <p:cNvPr id="4" name="TextBox 4"/>
            <p:cNvSpPr txBox="1"/>
            <p:nvPr/>
          </p:nvSpPr>
          <p:spPr>
            <a:xfrm>
              <a:off x="0" y="919931"/>
              <a:ext cx="18895556" cy="2483975"/>
            </a:xfrm>
            <a:prstGeom prst="rect">
              <a:avLst/>
            </a:prstGeom>
          </p:spPr>
          <p:txBody>
            <a:bodyPr lIns="0" tIns="0" rIns="0" bIns="0" rtlCol="0" anchor="t">
              <a:spAutoFit/>
            </a:bodyPr>
            <a:lstStyle/>
            <a:p>
              <a:pPr algn="l">
                <a:lnSpc>
                  <a:spcPts val="7590"/>
                </a:lnSpc>
              </a:pPr>
              <a:r>
                <a:rPr lang="en-US" sz="5794" spc="173">
                  <a:solidFill>
                    <a:srgbClr val="FFFFFF"/>
                  </a:solidFill>
                  <a:latin typeface="Aileron Heavy"/>
                </a:rPr>
                <a:t>Open Access: </a:t>
              </a:r>
            </a:p>
            <a:p>
              <a:pPr algn="l">
                <a:lnSpc>
                  <a:spcPts val="7590"/>
                </a:lnSpc>
              </a:pPr>
              <a:r>
                <a:rPr lang="en-US" sz="5794" spc="173">
                  <a:solidFill>
                    <a:srgbClr val="FFFFFF"/>
                  </a:solidFill>
                  <a:latin typeface="Aileron Heavy"/>
                </a:rPr>
                <a:t>How to Make Your Publications Open</a:t>
              </a:r>
            </a:p>
          </p:txBody>
        </p:sp>
        <p:sp>
          <p:nvSpPr>
            <p:cNvPr id="5" name="TextBox 5"/>
            <p:cNvSpPr txBox="1"/>
            <p:nvPr/>
          </p:nvSpPr>
          <p:spPr>
            <a:xfrm>
              <a:off x="11469549" y="-123825"/>
              <a:ext cx="7426007" cy="1572755"/>
            </a:xfrm>
            <a:prstGeom prst="rect">
              <a:avLst/>
            </a:prstGeom>
          </p:spPr>
          <p:txBody>
            <a:bodyPr lIns="0" tIns="0" rIns="0" bIns="0" rtlCol="0" anchor="t">
              <a:spAutoFit/>
            </a:bodyPr>
            <a:lstStyle/>
            <a:p>
              <a:pPr algn="r">
                <a:lnSpc>
                  <a:spcPts val="4619"/>
                </a:lnSpc>
                <a:spcBef>
                  <a:spcPct val="0"/>
                </a:spcBef>
              </a:pPr>
              <a:r>
                <a:rPr lang="en-US" sz="2799" spc="89" dirty="0">
                  <a:solidFill>
                    <a:srgbClr val="01215E"/>
                  </a:solidFill>
                  <a:latin typeface="Helvetica World Bold"/>
                </a:rPr>
                <a:t>Wednesday 10th July</a:t>
              </a:r>
            </a:p>
            <a:p>
              <a:pPr algn="r">
                <a:lnSpc>
                  <a:spcPts val="4619"/>
                </a:lnSpc>
                <a:spcBef>
                  <a:spcPct val="0"/>
                </a:spcBef>
              </a:pPr>
              <a:r>
                <a:rPr lang="en-US" sz="2799" spc="89" dirty="0">
                  <a:solidFill>
                    <a:srgbClr val="01215E"/>
                  </a:solidFill>
                  <a:latin typeface="Helvetica World Bold"/>
                </a:rPr>
                <a:t>10:00am - 11.00am </a:t>
              </a:r>
            </a:p>
          </p:txBody>
        </p:sp>
        <p:sp>
          <p:nvSpPr>
            <p:cNvPr id="6" name="TextBox 6"/>
            <p:cNvSpPr txBox="1"/>
            <p:nvPr/>
          </p:nvSpPr>
          <p:spPr>
            <a:xfrm>
              <a:off x="0" y="-123825"/>
              <a:ext cx="12128553" cy="710109"/>
            </a:xfrm>
            <a:prstGeom prst="rect">
              <a:avLst/>
            </a:prstGeom>
          </p:spPr>
          <p:txBody>
            <a:bodyPr lIns="0" tIns="0" rIns="0" bIns="0" rtlCol="0" anchor="t">
              <a:spAutoFit/>
            </a:bodyPr>
            <a:lstStyle/>
            <a:p>
              <a:pPr algn="just">
                <a:lnSpc>
                  <a:spcPts val="4619"/>
                </a:lnSpc>
                <a:spcBef>
                  <a:spcPct val="0"/>
                </a:spcBef>
              </a:pPr>
              <a:r>
                <a:rPr lang="en-US" sz="2799" spc="89" dirty="0">
                  <a:solidFill>
                    <a:srgbClr val="01215E"/>
                  </a:solidFill>
                  <a:latin typeface="Helvetica World" panose="020B0604020202020204" charset="-128"/>
                  <a:ea typeface="Helvetica World" panose="020B0604020202020204" charset="-128"/>
                  <a:cs typeface="Helvetica World" panose="020B0604020202020204" charset="-128"/>
                </a:rPr>
                <a:t>Check out the complimentary </a:t>
              </a:r>
              <a:r>
                <a:rPr lang="en-US" sz="2799" spc="89" dirty="0" err="1">
                  <a:solidFill>
                    <a:srgbClr val="01215E"/>
                  </a:solidFill>
                  <a:latin typeface="Helvetica World" panose="020B0604020202020204" charset="-128"/>
                  <a:ea typeface="Helvetica World" panose="020B0604020202020204" charset="-128"/>
                  <a:cs typeface="Helvetica World" panose="020B0604020202020204" charset="-128"/>
                </a:rPr>
                <a:t>ResBaz</a:t>
              </a:r>
              <a:r>
                <a:rPr lang="en-US" sz="2799" spc="89" dirty="0">
                  <a:solidFill>
                    <a:srgbClr val="01215E"/>
                  </a:solidFill>
                  <a:latin typeface="Helvetica World" panose="020B0604020202020204" charset="-128"/>
                  <a:ea typeface="Helvetica World" panose="020B0604020202020204" charset="-128"/>
                  <a:cs typeface="Helvetica World" panose="020B0604020202020204" charset="-128"/>
                </a:rPr>
                <a:t> workshop:</a:t>
              </a: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525" y="-5719738"/>
            <a:ext cx="18288000" cy="18288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NZ"/>
          </a:p>
        </p:txBody>
      </p:sp>
      <p:sp>
        <p:nvSpPr>
          <p:cNvPr id="3" name="Freeform 3"/>
          <p:cNvSpPr/>
          <p:nvPr/>
        </p:nvSpPr>
        <p:spPr>
          <a:xfrm>
            <a:off x="817751" y="608690"/>
            <a:ext cx="16811400" cy="7195097"/>
          </a:xfrm>
          <a:custGeom>
            <a:avLst/>
            <a:gdLst/>
            <a:ahLst/>
            <a:cxnLst/>
            <a:rect l="l" t="t" r="r" b="b"/>
            <a:pathLst>
              <a:path w="16811400" h="7195097">
                <a:moveTo>
                  <a:pt x="0" y="0"/>
                </a:moveTo>
                <a:lnTo>
                  <a:pt x="16811400" y="0"/>
                </a:lnTo>
                <a:lnTo>
                  <a:pt x="16811400" y="7195096"/>
                </a:lnTo>
                <a:lnTo>
                  <a:pt x="0" y="7195096"/>
                </a:lnTo>
                <a:lnTo>
                  <a:pt x="0" y="0"/>
                </a:lnTo>
                <a:close/>
              </a:path>
            </a:pathLst>
          </a:custGeom>
          <a:blipFill>
            <a:blip r:embed="rId5"/>
            <a:stretch>
              <a:fillRect/>
            </a:stretch>
          </a:blipFill>
        </p:spPr>
        <p:txBody>
          <a:bodyPr/>
          <a:lstStyle/>
          <a:p>
            <a:endParaRPr lang="en-NZ"/>
          </a:p>
        </p:txBody>
      </p:sp>
      <p:sp>
        <p:nvSpPr>
          <p:cNvPr id="4" name="Freeform 4"/>
          <p:cNvSpPr/>
          <p:nvPr/>
        </p:nvSpPr>
        <p:spPr>
          <a:xfrm>
            <a:off x="15883837" y="8916807"/>
            <a:ext cx="1952081" cy="682986"/>
          </a:xfrm>
          <a:custGeom>
            <a:avLst/>
            <a:gdLst/>
            <a:ahLst/>
            <a:cxnLst/>
            <a:rect l="l" t="t" r="r" b="b"/>
            <a:pathLst>
              <a:path w="1952081" h="682986">
                <a:moveTo>
                  <a:pt x="0" y="0"/>
                </a:moveTo>
                <a:lnTo>
                  <a:pt x="1952082" y="0"/>
                </a:lnTo>
                <a:lnTo>
                  <a:pt x="1952082" y="682986"/>
                </a:lnTo>
                <a:lnTo>
                  <a:pt x="0" y="682986"/>
                </a:lnTo>
                <a:lnTo>
                  <a:pt x="0" y="0"/>
                </a:lnTo>
                <a:close/>
              </a:path>
            </a:pathLst>
          </a:custGeom>
          <a:blipFill>
            <a:blip r:embed="rId6"/>
            <a:stretch>
              <a:fillRect/>
            </a:stretch>
          </a:blipFill>
        </p:spPr>
        <p:txBody>
          <a:bodyPr/>
          <a:lstStyle/>
          <a:p>
            <a:endParaRPr lang="en-NZ"/>
          </a:p>
        </p:txBody>
      </p:sp>
      <p:sp>
        <p:nvSpPr>
          <p:cNvPr id="5" name="TextBox 5"/>
          <p:cNvSpPr txBox="1"/>
          <p:nvPr/>
        </p:nvSpPr>
        <p:spPr>
          <a:xfrm>
            <a:off x="7038833" y="9041130"/>
            <a:ext cx="8661035" cy="396240"/>
          </a:xfrm>
          <a:prstGeom prst="rect">
            <a:avLst/>
          </a:prstGeom>
        </p:spPr>
        <p:txBody>
          <a:bodyPr lIns="0" tIns="0" rIns="0" bIns="0" rtlCol="0" anchor="t">
            <a:spAutoFit/>
          </a:bodyPr>
          <a:lstStyle/>
          <a:p>
            <a:pPr algn="l">
              <a:lnSpc>
                <a:spcPts val="3359"/>
              </a:lnSpc>
            </a:pPr>
            <a:r>
              <a:rPr lang="en-US" sz="2400" spc="120">
                <a:solidFill>
                  <a:srgbClr val="FFFFFF"/>
                </a:solidFill>
                <a:latin typeface="Helvetica World"/>
              </a:rPr>
              <a:t>Unpublished Discoveries by xkcd: https://xkcd.com/1805</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5936634"/>
            <a:ext cx="18288000" cy="18288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NZ"/>
          </a:p>
        </p:txBody>
      </p:sp>
      <p:pic>
        <p:nvPicPr>
          <p:cNvPr id="3" name="Picture 3"/>
          <p:cNvPicPr>
            <a:picLocks noChangeAspect="1"/>
          </p:cNvPicPr>
          <p:nvPr/>
        </p:nvPicPr>
        <p:blipFill>
          <a:blip r:embed="rId5"/>
          <a:srcRect/>
          <a:stretch>
            <a:fillRect/>
          </a:stretch>
        </p:blipFill>
        <p:spPr>
          <a:xfrm>
            <a:off x="10454991" y="2105720"/>
            <a:ext cx="7064604" cy="6075560"/>
          </a:xfrm>
          <a:prstGeom prst="rect">
            <a:avLst/>
          </a:prstGeom>
        </p:spPr>
      </p:pic>
      <p:sp>
        <p:nvSpPr>
          <p:cNvPr id="4" name="TextBox 4"/>
          <p:cNvSpPr txBox="1"/>
          <p:nvPr/>
        </p:nvSpPr>
        <p:spPr>
          <a:xfrm>
            <a:off x="1184442" y="3878840"/>
            <a:ext cx="9676953" cy="3077557"/>
          </a:xfrm>
          <a:prstGeom prst="rect">
            <a:avLst/>
          </a:prstGeom>
        </p:spPr>
        <p:txBody>
          <a:bodyPr lIns="0" tIns="0" rIns="0" bIns="0" rtlCol="0" anchor="t">
            <a:spAutoFit/>
          </a:bodyPr>
          <a:lstStyle/>
          <a:p>
            <a:pPr algn="ctr">
              <a:lnSpc>
                <a:spcPts val="12397"/>
              </a:lnSpc>
            </a:pPr>
            <a:r>
              <a:rPr lang="en-US" sz="9464" spc="283">
                <a:solidFill>
                  <a:srgbClr val="FFFFFF"/>
                </a:solidFill>
                <a:latin typeface="Aileron Heavy"/>
              </a:rPr>
              <a:t>PUBLISHING PROCESS</a:t>
            </a:r>
          </a:p>
        </p:txBody>
      </p:sp>
      <p:sp>
        <p:nvSpPr>
          <p:cNvPr id="5" name="TextBox 5"/>
          <p:cNvSpPr txBox="1"/>
          <p:nvPr/>
        </p:nvSpPr>
        <p:spPr>
          <a:xfrm>
            <a:off x="1028700" y="981075"/>
            <a:ext cx="7232747" cy="587883"/>
          </a:xfrm>
          <a:prstGeom prst="rect">
            <a:avLst/>
          </a:prstGeom>
        </p:spPr>
        <p:txBody>
          <a:bodyPr lIns="0" tIns="0" rIns="0" bIns="0" rtlCol="0" anchor="t">
            <a:spAutoFit/>
          </a:bodyPr>
          <a:lstStyle/>
          <a:p>
            <a:pPr algn="l">
              <a:lnSpc>
                <a:spcPts val="4716"/>
              </a:lnSpc>
            </a:pPr>
            <a:r>
              <a:rPr lang="en-US" sz="3600" spc="107">
                <a:solidFill>
                  <a:srgbClr val="FFFFFF"/>
                </a:solidFill>
                <a:latin typeface="Aileron Heavy"/>
              </a:rPr>
              <a:t>UP NEXT...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12142548" y="4255768"/>
            <a:ext cx="10467838" cy="1823066"/>
          </a:xfrm>
          <a:custGeom>
            <a:avLst/>
            <a:gdLst/>
            <a:ahLst/>
            <a:cxnLst/>
            <a:rect l="l" t="t" r="r" b="b"/>
            <a:pathLst>
              <a:path w="10467838" h="1823066">
                <a:moveTo>
                  <a:pt x="0" y="0"/>
                </a:moveTo>
                <a:lnTo>
                  <a:pt x="10467838" y="0"/>
                </a:lnTo>
                <a:lnTo>
                  <a:pt x="10467838" y="1823066"/>
                </a:lnTo>
                <a:lnTo>
                  <a:pt x="0" y="1823066"/>
                </a:lnTo>
                <a:lnTo>
                  <a:pt x="0" y="0"/>
                </a:lnTo>
                <a:close/>
              </a:path>
            </a:pathLst>
          </a:custGeom>
          <a:blipFill>
            <a:blip r:embed="rId3">
              <a:extLst>
                <a:ext uri="{96DAC541-7B7A-43D3-8B79-37D633B846F1}">
                  <asvg:svgBlip xmlns:asvg="http://schemas.microsoft.com/office/drawing/2016/SVG/main" r:embed="rId4"/>
                </a:ext>
              </a:extLst>
            </a:blip>
            <a:stretch>
              <a:fillRect l="-42394" t="-365364" r="-32312" b="-537780"/>
            </a:stretch>
          </a:blipFill>
        </p:spPr>
        <p:txBody>
          <a:bodyPr/>
          <a:lstStyle/>
          <a:p>
            <a:endParaRPr lang="en-NZ"/>
          </a:p>
        </p:txBody>
      </p:sp>
      <p:sp>
        <p:nvSpPr>
          <p:cNvPr id="3" name="TextBox 3"/>
          <p:cNvSpPr txBox="1"/>
          <p:nvPr/>
        </p:nvSpPr>
        <p:spPr>
          <a:xfrm>
            <a:off x="2745106" y="4120614"/>
            <a:ext cx="12438777" cy="562102"/>
          </a:xfrm>
          <a:prstGeom prst="rect">
            <a:avLst/>
          </a:prstGeom>
        </p:spPr>
        <p:txBody>
          <a:bodyPr lIns="0" tIns="0" rIns="0" bIns="0" rtlCol="0" anchor="t">
            <a:spAutoFit/>
          </a:bodyPr>
          <a:lstStyle/>
          <a:p>
            <a:pPr algn="ctr">
              <a:lnSpc>
                <a:spcPts val="4454"/>
              </a:lnSpc>
            </a:pPr>
            <a:r>
              <a:rPr lang="en-US" sz="3400" spc="102">
                <a:solidFill>
                  <a:srgbClr val="191919"/>
                </a:solidFill>
                <a:latin typeface="Aileron Heavy"/>
              </a:rPr>
              <a:t> HOW LONG DOES THE PUBLISHING PROCESS TAKE?</a:t>
            </a:r>
          </a:p>
        </p:txBody>
      </p:sp>
      <p:sp>
        <p:nvSpPr>
          <p:cNvPr id="4" name="AutoShape 4"/>
          <p:cNvSpPr/>
          <p:nvPr/>
        </p:nvSpPr>
        <p:spPr>
          <a:xfrm>
            <a:off x="732206" y="5119688"/>
            <a:ext cx="15006133" cy="0"/>
          </a:xfrm>
          <a:prstGeom prst="line">
            <a:avLst/>
          </a:prstGeom>
          <a:ln w="47625" cap="rnd">
            <a:solidFill>
              <a:srgbClr val="000000"/>
            </a:solidFill>
            <a:prstDash val="sysDot"/>
            <a:headEnd type="triangle" w="lg" len="med"/>
            <a:tailEnd type="triangle" w="lg" len="med"/>
          </a:ln>
        </p:spPr>
        <p:txBody>
          <a:bodyPr/>
          <a:lstStyle/>
          <a:p>
            <a:endParaRPr lang="en-NZ"/>
          </a:p>
        </p:txBody>
      </p:sp>
      <p:sp>
        <p:nvSpPr>
          <p:cNvPr id="5" name="TextBox 5"/>
          <p:cNvSpPr txBox="1"/>
          <p:nvPr/>
        </p:nvSpPr>
        <p:spPr>
          <a:xfrm rot="1842813">
            <a:off x="665722" y="5870594"/>
            <a:ext cx="2757292" cy="499110"/>
          </a:xfrm>
          <a:prstGeom prst="rect">
            <a:avLst/>
          </a:prstGeom>
        </p:spPr>
        <p:txBody>
          <a:bodyPr lIns="0" tIns="0" rIns="0" bIns="0" rtlCol="0" anchor="t">
            <a:spAutoFit/>
          </a:bodyPr>
          <a:lstStyle/>
          <a:p>
            <a:pPr algn="l">
              <a:lnSpc>
                <a:spcPts val="4290"/>
              </a:lnSpc>
            </a:pPr>
            <a:r>
              <a:rPr lang="en-US" sz="2600" spc="26">
                <a:solidFill>
                  <a:srgbClr val="191919"/>
                </a:solidFill>
                <a:latin typeface="Helvetica World"/>
              </a:rPr>
              <a:t>~1 month</a:t>
            </a:r>
          </a:p>
        </p:txBody>
      </p:sp>
      <p:sp>
        <p:nvSpPr>
          <p:cNvPr id="6" name="TextBox 6"/>
          <p:cNvSpPr txBox="1"/>
          <p:nvPr/>
        </p:nvSpPr>
        <p:spPr>
          <a:xfrm rot="1839861">
            <a:off x="3203070" y="6105155"/>
            <a:ext cx="3748002" cy="499110"/>
          </a:xfrm>
          <a:prstGeom prst="rect">
            <a:avLst/>
          </a:prstGeom>
        </p:spPr>
        <p:txBody>
          <a:bodyPr lIns="0" tIns="0" rIns="0" bIns="0" rtlCol="0" anchor="t">
            <a:spAutoFit/>
          </a:bodyPr>
          <a:lstStyle/>
          <a:p>
            <a:pPr algn="l">
              <a:lnSpc>
                <a:spcPts val="4290"/>
              </a:lnSpc>
            </a:pPr>
            <a:r>
              <a:rPr lang="en-US" sz="2600" spc="26">
                <a:solidFill>
                  <a:srgbClr val="191919"/>
                </a:solidFill>
                <a:latin typeface="Helvetica World"/>
              </a:rPr>
              <a:t>1-3 months</a:t>
            </a:r>
          </a:p>
        </p:txBody>
      </p:sp>
      <p:sp>
        <p:nvSpPr>
          <p:cNvPr id="7" name="TextBox 7"/>
          <p:cNvSpPr txBox="1"/>
          <p:nvPr/>
        </p:nvSpPr>
        <p:spPr>
          <a:xfrm rot="1839861">
            <a:off x="6628102" y="6122297"/>
            <a:ext cx="3748002" cy="499110"/>
          </a:xfrm>
          <a:prstGeom prst="rect">
            <a:avLst/>
          </a:prstGeom>
        </p:spPr>
        <p:txBody>
          <a:bodyPr lIns="0" tIns="0" rIns="0" bIns="0" rtlCol="0" anchor="t">
            <a:spAutoFit/>
          </a:bodyPr>
          <a:lstStyle/>
          <a:p>
            <a:pPr algn="l">
              <a:lnSpc>
                <a:spcPts val="4290"/>
              </a:lnSpc>
            </a:pPr>
            <a:r>
              <a:rPr lang="en-US" sz="2600" spc="26">
                <a:solidFill>
                  <a:srgbClr val="191919"/>
                </a:solidFill>
                <a:latin typeface="Helvetica World"/>
              </a:rPr>
              <a:t>3-6 months</a:t>
            </a:r>
          </a:p>
        </p:txBody>
      </p:sp>
      <p:sp>
        <p:nvSpPr>
          <p:cNvPr id="8" name="TextBox 8"/>
          <p:cNvSpPr txBox="1"/>
          <p:nvPr/>
        </p:nvSpPr>
        <p:spPr>
          <a:xfrm rot="1839861">
            <a:off x="10053134" y="6122297"/>
            <a:ext cx="3748002" cy="499110"/>
          </a:xfrm>
          <a:prstGeom prst="rect">
            <a:avLst/>
          </a:prstGeom>
        </p:spPr>
        <p:txBody>
          <a:bodyPr lIns="0" tIns="0" rIns="0" bIns="0" rtlCol="0" anchor="t">
            <a:spAutoFit/>
          </a:bodyPr>
          <a:lstStyle/>
          <a:p>
            <a:pPr algn="l">
              <a:lnSpc>
                <a:spcPts val="4290"/>
              </a:lnSpc>
            </a:pPr>
            <a:r>
              <a:rPr lang="en-US" sz="2600" spc="26">
                <a:solidFill>
                  <a:srgbClr val="191919"/>
                </a:solidFill>
                <a:latin typeface="Helvetica World"/>
              </a:rPr>
              <a:t>6-12 months</a:t>
            </a:r>
          </a:p>
        </p:txBody>
      </p:sp>
      <p:sp>
        <p:nvSpPr>
          <p:cNvPr id="9" name="TextBox 9"/>
          <p:cNvSpPr txBox="1"/>
          <p:nvPr/>
        </p:nvSpPr>
        <p:spPr>
          <a:xfrm rot="1839861">
            <a:off x="13698977" y="6105155"/>
            <a:ext cx="3748002" cy="499110"/>
          </a:xfrm>
          <a:prstGeom prst="rect">
            <a:avLst/>
          </a:prstGeom>
        </p:spPr>
        <p:txBody>
          <a:bodyPr lIns="0" tIns="0" rIns="0" bIns="0" rtlCol="0" anchor="t">
            <a:spAutoFit/>
          </a:bodyPr>
          <a:lstStyle/>
          <a:p>
            <a:pPr algn="l">
              <a:lnSpc>
                <a:spcPts val="4290"/>
              </a:lnSpc>
            </a:pPr>
            <a:r>
              <a:rPr lang="en-US" sz="2600" spc="26">
                <a:solidFill>
                  <a:srgbClr val="191919"/>
                </a:solidFill>
                <a:latin typeface="Helvetica World"/>
              </a:rPr>
              <a:t>12+ months</a:t>
            </a:r>
          </a:p>
        </p:txBody>
      </p:sp>
      <p:sp>
        <p:nvSpPr>
          <p:cNvPr id="10" name="Freeform 10"/>
          <p:cNvSpPr/>
          <p:nvPr/>
        </p:nvSpPr>
        <p:spPr>
          <a:xfrm rot="-2074716">
            <a:off x="306895" y="850361"/>
            <a:ext cx="3950831" cy="2311236"/>
          </a:xfrm>
          <a:custGeom>
            <a:avLst/>
            <a:gdLst/>
            <a:ahLst/>
            <a:cxnLst/>
            <a:rect l="l" t="t" r="r" b="b"/>
            <a:pathLst>
              <a:path w="3950831" h="2311236">
                <a:moveTo>
                  <a:pt x="0" y="0"/>
                </a:moveTo>
                <a:lnTo>
                  <a:pt x="3950831" y="0"/>
                </a:lnTo>
                <a:lnTo>
                  <a:pt x="3950831" y="2311236"/>
                </a:lnTo>
                <a:lnTo>
                  <a:pt x="0" y="23112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NZ"/>
          </a:p>
        </p:txBody>
      </p:sp>
      <p:sp>
        <p:nvSpPr>
          <p:cNvPr id="11" name="Freeform 11"/>
          <p:cNvSpPr/>
          <p:nvPr/>
        </p:nvSpPr>
        <p:spPr>
          <a:xfrm rot="2331146">
            <a:off x="12039369" y="6858438"/>
            <a:ext cx="3950831" cy="2311236"/>
          </a:xfrm>
          <a:custGeom>
            <a:avLst/>
            <a:gdLst/>
            <a:ahLst/>
            <a:cxnLst/>
            <a:rect l="l" t="t" r="r" b="b"/>
            <a:pathLst>
              <a:path w="3950831" h="2311236">
                <a:moveTo>
                  <a:pt x="0" y="0"/>
                </a:moveTo>
                <a:lnTo>
                  <a:pt x="3950831" y="0"/>
                </a:lnTo>
                <a:lnTo>
                  <a:pt x="3950831" y="2311236"/>
                </a:lnTo>
                <a:lnTo>
                  <a:pt x="0" y="23112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NZ"/>
          </a:p>
        </p:txBody>
      </p:sp>
      <p:sp>
        <p:nvSpPr>
          <p:cNvPr id="12" name="TextBox 12"/>
          <p:cNvSpPr txBox="1"/>
          <p:nvPr/>
        </p:nvSpPr>
        <p:spPr>
          <a:xfrm rot="5400000">
            <a:off x="13001754" y="4741694"/>
            <a:ext cx="8980935" cy="506231"/>
          </a:xfrm>
          <a:prstGeom prst="rect">
            <a:avLst/>
          </a:prstGeom>
        </p:spPr>
        <p:txBody>
          <a:bodyPr lIns="0" tIns="0" rIns="0" bIns="0" rtlCol="0" anchor="t">
            <a:spAutoFit/>
          </a:bodyPr>
          <a:lstStyle/>
          <a:p>
            <a:pPr algn="r">
              <a:lnSpc>
                <a:spcPts val="3756"/>
              </a:lnSpc>
            </a:pPr>
            <a:r>
              <a:rPr lang="en-US" sz="2889" spc="86">
                <a:solidFill>
                  <a:srgbClr val="FFFFFF"/>
                </a:solidFill>
                <a:latin typeface="Helvetica World Italics"/>
              </a:rPr>
              <a:t>He aha o koutou whakāro?</a:t>
            </a:r>
            <a:r>
              <a:rPr lang="en-US" sz="2889" spc="86">
                <a:solidFill>
                  <a:srgbClr val="FFFFFF"/>
                </a:solidFill>
                <a:latin typeface="Helvetica World"/>
              </a:rPr>
              <a:t> | What do you think?</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9112994" y="-2451948"/>
            <a:ext cx="60798" cy="13901478"/>
          </a:xfrm>
          <a:prstGeom prst="rect">
            <a:avLst/>
          </a:prstGeom>
          <a:solidFill>
            <a:srgbClr val="191919">
              <a:alpha val="6667"/>
            </a:srgbClr>
          </a:solidFill>
        </p:spPr>
        <p:txBody>
          <a:bodyPr/>
          <a:lstStyle/>
          <a:p>
            <a:endParaRPr lang="en-NZ"/>
          </a:p>
        </p:txBody>
      </p:sp>
      <p:grpSp>
        <p:nvGrpSpPr>
          <p:cNvPr id="3" name="Group 3"/>
          <p:cNvGrpSpPr/>
          <p:nvPr/>
        </p:nvGrpSpPr>
        <p:grpSpPr>
          <a:xfrm rot="5400000">
            <a:off x="1889092" y="4829606"/>
            <a:ext cx="1013631" cy="256912"/>
            <a:chOff x="0" y="0"/>
            <a:chExt cx="2004282" cy="508000"/>
          </a:xfrm>
        </p:grpSpPr>
        <p:sp>
          <p:nvSpPr>
            <p:cNvPr id="4" name="Freeform 4"/>
            <p:cNvSpPr/>
            <p:nvPr/>
          </p:nvSpPr>
          <p:spPr>
            <a:xfrm>
              <a:off x="1555972" y="49530"/>
              <a:ext cx="408940" cy="408940"/>
            </a:xfrm>
            <a:custGeom>
              <a:avLst/>
              <a:gdLst/>
              <a:ahLst/>
              <a:cxnLst/>
              <a:rect l="l" t="t" r="r" b="b"/>
              <a:pathLst>
                <a:path w="408940" h="408940">
                  <a:moveTo>
                    <a:pt x="204470" y="0"/>
                  </a:moveTo>
                  <a:cubicBezTo>
                    <a:pt x="91544" y="0"/>
                    <a:pt x="0" y="91544"/>
                    <a:pt x="0" y="204470"/>
                  </a:cubicBezTo>
                  <a:cubicBezTo>
                    <a:pt x="0" y="317396"/>
                    <a:pt x="91544" y="408940"/>
                    <a:pt x="204470" y="408940"/>
                  </a:cubicBezTo>
                  <a:cubicBezTo>
                    <a:pt x="317395" y="408940"/>
                    <a:pt x="408940" y="317396"/>
                    <a:pt x="408940" y="204470"/>
                  </a:cubicBezTo>
                  <a:cubicBezTo>
                    <a:pt x="408940" y="91544"/>
                    <a:pt x="317395" y="0"/>
                    <a:pt x="204470" y="0"/>
                  </a:cubicBezTo>
                  <a:close/>
                </a:path>
              </a:pathLst>
            </a:custGeom>
            <a:solidFill>
              <a:srgbClr val="000000">
                <a:alpha val="0"/>
              </a:srgbClr>
            </a:solidFill>
          </p:spPr>
          <p:txBody>
            <a:bodyPr/>
            <a:lstStyle/>
            <a:p>
              <a:endParaRPr lang="en-NZ"/>
            </a:p>
          </p:txBody>
        </p:sp>
        <p:sp>
          <p:nvSpPr>
            <p:cNvPr id="5" name="Freeform 5"/>
            <p:cNvSpPr/>
            <p:nvPr/>
          </p:nvSpPr>
          <p:spPr>
            <a:xfrm>
              <a:off x="0" y="11430"/>
              <a:ext cx="2004282" cy="485140"/>
            </a:xfrm>
            <a:custGeom>
              <a:avLst/>
              <a:gdLst/>
              <a:ahLst/>
              <a:cxnLst/>
              <a:rect l="l" t="t" r="r" b="b"/>
              <a:pathLst>
                <a:path w="2004282" h="485140">
                  <a:moveTo>
                    <a:pt x="1760442" y="0"/>
                  </a:moveTo>
                  <a:cubicBezTo>
                    <a:pt x="1639792" y="0"/>
                    <a:pt x="1539462" y="88900"/>
                    <a:pt x="1520412" y="204470"/>
                  </a:cubicBezTo>
                  <a:lnTo>
                    <a:pt x="0" y="204470"/>
                  </a:lnTo>
                  <a:lnTo>
                    <a:pt x="0" y="280670"/>
                  </a:lnTo>
                  <a:lnTo>
                    <a:pt x="1521682" y="280670"/>
                  </a:lnTo>
                  <a:cubicBezTo>
                    <a:pt x="1539462" y="396240"/>
                    <a:pt x="1641062" y="485140"/>
                    <a:pt x="1761712" y="485140"/>
                  </a:cubicBezTo>
                  <a:cubicBezTo>
                    <a:pt x="1896332" y="485140"/>
                    <a:pt x="2004282" y="375920"/>
                    <a:pt x="2004282" y="242570"/>
                  </a:cubicBezTo>
                  <a:cubicBezTo>
                    <a:pt x="2004282" y="107950"/>
                    <a:pt x="1895062" y="0"/>
                    <a:pt x="1760442" y="0"/>
                  </a:cubicBezTo>
                  <a:close/>
                  <a:moveTo>
                    <a:pt x="1760442" y="408940"/>
                  </a:moveTo>
                  <a:cubicBezTo>
                    <a:pt x="1669002" y="408940"/>
                    <a:pt x="1594072" y="334010"/>
                    <a:pt x="1594072" y="242570"/>
                  </a:cubicBezTo>
                  <a:cubicBezTo>
                    <a:pt x="1594072" y="151130"/>
                    <a:pt x="1669002" y="76200"/>
                    <a:pt x="1760442" y="76200"/>
                  </a:cubicBezTo>
                  <a:cubicBezTo>
                    <a:pt x="1851882" y="76200"/>
                    <a:pt x="1926812" y="151130"/>
                    <a:pt x="1926812" y="242570"/>
                  </a:cubicBezTo>
                  <a:cubicBezTo>
                    <a:pt x="1928082" y="334010"/>
                    <a:pt x="1853152" y="408940"/>
                    <a:pt x="1760442" y="408940"/>
                  </a:cubicBezTo>
                  <a:close/>
                </a:path>
              </a:pathLst>
            </a:custGeom>
            <a:solidFill>
              <a:srgbClr val="86EAE9"/>
            </a:solidFill>
          </p:spPr>
          <p:txBody>
            <a:bodyPr/>
            <a:lstStyle/>
            <a:p>
              <a:endParaRPr lang="en-NZ"/>
            </a:p>
          </p:txBody>
        </p:sp>
      </p:grpSp>
      <p:grpSp>
        <p:nvGrpSpPr>
          <p:cNvPr id="6" name="Group 6"/>
          <p:cNvGrpSpPr/>
          <p:nvPr/>
        </p:nvGrpSpPr>
        <p:grpSpPr>
          <a:xfrm>
            <a:off x="1119681" y="4124991"/>
            <a:ext cx="2552452" cy="652511"/>
            <a:chOff x="0" y="0"/>
            <a:chExt cx="2945064" cy="752878"/>
          </a:xfrm>
        </p:grpSpPr>
        <p:sp>
          <p:nvSpPr>
            <p:cNvPr id="7" name="Freeform 7"/>
            <p:cNvSpPr/>
            <p:nvPr/>
          </p:nvSpPr>
          <p:spPr>
            <a:xfrm>
              <a:off x="0" y="0"/>
              <a:ext cx="2945064" cy="752878"/>
            </a:xfrm>
            <a:custGeom>
              <a:avLst/>
              <a:gdLst/>
              <a:ahLst/>
              <a:cxnLst/>
              <a:rect l="l" t="t" r="r" b="b"/>
              <a:pathLst>
                <a:path w="2945064" h="752878">
                  <a:moveTo>
                    <a:pt x="2820604" y="752878"/>
                  </a:moveTo>
                  <a:lnTo>
                    <a:pt x="124460" y="752878"/>
                  </a:lnTo>
                  <a:cubicBezTo>
                    <a:pt x="55880" y="752878"/>
                    <a:pt x="0" y="696998"/>
                    <a:pt x="0" y="628418"/>
                  </a:cubicBezTo>
                  <a:lnTo>
                    <a:pt x="0" y="124460"/>
                  </a:lnTo>
                  <a:cubicBezTo>
                    <a:pt x="0" y="55880"/>
                    <a:pt x="55880" y="0"/>
                    <a:pt x="124460" y="0"/>
                  </a:cubicBezTo>
                  <a:lnTo>
                    <a:pt x="2820604" y="0"/>
                  </a:lnTo>
                  <a:cubicBezTo>
                    <a:pt x="2889184" y="0"/>
                    <a:pt x="2945064" y="55880"/>
                    <a:pt x="2945064" y="124460"/>
                  </a:cubicBezTo>
                  <a:lnTo>
                    <a:pt x="2945064" y="628418"/>
                  </a:lnTo>
                  <a:cubicBezTo>
                    <a:pt x="2945064" y="696998"/>
                    <a:pt x="2889184" y="752878"/>
                    <a:pt x="2820604" y="752878"/>
                  </a:cubicBezTo>
                  <a:close/>
                </a:path>
              </a:pathLst>
            </a:custGeom>
            <a:solidFill>
              <a:srgbClr val="86EAE9"/>
            </a:solidFill>
          </p:spPr>
          <p:txBody>
            <a:bodyPr/>
            <a:lstStyle/>
            <a:p>
              <a:endParaRPr lang="en-NZ"/>
            </a:p>
          </p:txBody>
        </p:sp>
      </p:grpSp>
      <p:sp>
        <p:nvSpPr>
          <p:cNvPr id="8" name="TextBox 8"/>
          <p:cNvSpPr txBox="1"/>
          <p:nvPr/>
        </p:nvSpPr>
        <p:spPr>
          <a:xfrm>
            <a:off x="1347866" y="4164544"/>
            <a:ext cx="2096083" cy="487680"/>
          </a:xfrm>
          <a:prstGeom prst="rect">
            <a:avLst/>
          </a:prstGeom>
        </p:spPr>
        <p:txBody>
          <a:bodyPr lIns="0" tIns="0" rIns="0" bIns="0" rtlCol="0" anchor="t">
            <a:spAutoFit/>
          </a:bodyPr>
          <a:lstStyle/>
          <a:p>
            <a:pPr algn="ctr">
              <a:lnSpc>
                <a:spcPts val="3840"/>
              </a:lnSpc>
            </a:pPr>
            <a:r>
              <a:rPr lang="en-US" sz="2400" spc="290">
                <a:solidFill>
                  <a:srgbClr val="FFFFFF"/>
                </a:solidFill>
                <a:latin typeface="Helvetica World Bold"/>
              </a:rPr>
              <a:t>1-4 WEEKS</a:t>
            </a:r>
          </a:p>
        </p:txBody>
      </p:sp>
      <p:grpSp>
        <p:nvGrpSpPr>
          <p:cNvPr id="9" name="Group 9"/>
          <p:cNvGrpSpPr/>
          <p:nvPr/>
        </p:nvGrpSpPr>
        <p:grpSpPr>
          <a:xfrm rot="-5400000">
            <a:off x="4624722" y="3815975"/>
            <a:ext cx="1013631" cy="256912"/>
            <a:chOff x="0" y="0"/>
            <a:chExt cx="2004282" cy="508000"/>
          </a:xfrm>
        </p:grpSpPr>
        <p:sp>
          <p:nvSpPr>
            <p:cNvPr id="10" name="Freeform 10"/>
            <p:cNvSpPr/>
            <p:nvPr/>
          </p:nvSpPr>
          <p:spPr>
            <a:xfrm>
              <a:off x="1555972" y="49530"/>
              <a:ext cx="408940" cy="408940"/>
            </a:xfrm>
            <a:custGeom>
              <a:avLst/>
              <a:gdLst/>
              <a:ahLst/>
              <a:cxnLst/>
              <a:rect l="l" t="t" r="r" b="b"/>
              <a:pathLst>
                <a:path w="408940" h="408940">
                  <a:moveTo>
                    <a:pt x="204470" y="0"/>
                  </a:moveTo>
                  <a:cubicBezTo>
                    <a:pt x="91544" y="0"/>
                    <a:pt x="0" y="91544"/>
                    <a:pt x="0" y="204470"/>
                  </a:cubicBezTo>
                  <a:cubicBezTo>
                    <a:pt x="0" y="317396"/>
                    <a:pt x="91544" y="408940"/>
                    <a:pt x="204470" y="408940"/>
                  </a:cubicBezTo>
                  <a:cubicBezTo>
                    <a:pt x="317395" y="408940"/>
                    <a:pt x="408940" y="317396"/>
                    <a:pt x="408940" y="204470"/>
                  </a:cubicBezTo>
                  <a:cubicBezTo>
                    <a:pt x="408940" y="91544"/>
                    <a:pt x="317395" y="0"/>
                    <a:pt x="204470" y="0"/>
                  </a:cubicBezTo>
                  <a:close/>
                </a:path>
              </a:pathLst>
            </a:custGeom>
            <a:solidFill>
              <a:srgbClr val="000000">
                <a:alpha val="0"/>
              </a:srgbClr>
            </a:solidFill>
          </p:spPr>
          <p:txBody>
            <a:bodyPr/>
            <a:lstStyle/>
            <a:p>
              <a:endParaRPr lang="en-NZ"/>
            </a:p>
          </p:txBody>
        </p:sp>
        <p:sp>
          <p:nvSpPr>
            <p:cNvPr id="11" name="Freeform 11"/>
            <p:cNvSpPr/>
            <p:nvPr/>
          </p:nvSpPr>
          <p:spPr>
            <a:xfrm>
              <a:off x="0" y="11430"/>
              <a:ext cx="2004282" cy="485140"/>
            </a:xfrm>
            <a:custGeom>
              <a:avLst/>
              <a:gdLst/>
              <a:ahLst/>
              <a:cxnLst/>
              <a:rect l="l" t="t" r="r" b="b"/>
              <a:pathLst>
                <a:path w="2004282" h="485140">
                  <a:moveTo>
                    <a:pt x="1760442" y="0"/>
                  </a:moveTo>
                  <a:cubicBezTo>
                    <a:pt x="1639792" y="0"/>
                    <a:pt x="1539462" y="88900"/>
                    <a:pt x="1520412" y="204470"/>
                  </a:cubicBezTo>
                  <a:lnTo>
                    <a:pt x="0" y="204470"/>
                  </a:lnTo>
                  <a:lnTo>
                    <a:pt x="0" y="280670"/>
                  </a:lnTo>
                  <a:lnTo>
                    <a:pt x="1521682" y="280670"/>
                  </a:lnTo>
                  <a:cubicBezTo>
                    <a:pt x="1539462" y="396240"/>
                    <a:pt x="1641062" y="485140"/>
                    <a:pt x="1761712" y="485140"/>
                  </a:cubicBezTo>
                  <a:cubicBezTo>
                    <a:pt x="1896332" y="485140"/>
                    <a:pt x="2004282" y="375920"/>
                    <a:pt x="2004282" y="242570"/>
                  </a:cubicBezTo>
                  <a:cubicBezTo>
                    <a:pt x="2004282" y="107950"/>
                    <a:pt x="1895062" y="0"/>
                    <a:pt x="1760442" y="0"/>
                  </a:cubicBezTo>
                  <a:close/>
                  <a:moveTo>
                    <a:pt x="1760442" y="408940"/>
                  </a:moveTo>
                  <a:cubicBezTo>
                    <a:pt x="1669002" y="408940"/>
                    <a:pt x="1594072" y="334010"/>
                    <a:pt x="1594072" y="242570"/>
                  </a:cubicBezTo>
                  <a:cubicBezTo>
                    <a:pt x="1594072" y="151130"/>
                    <a:pt x="1669002" y="76200"/>
                    <a:pt x="1760442" y="76200"/>
                  </a:cubicBezTo>
                  <a:cubicBezTo>
                    <a:pt x="1851882" y="76200"/>
                    <a:pt x="1926812" y="151130"/>
                    <a:pt x="1926812" y="242570"/>
                  </a:cubicBezTo>
                  <a:cubicBezTo>
                    <a:pt x="1928082" y="334010"/>
                    <a:pt x="1853152" y="408940"/>
                    <a:pt x="1760442" y="408940"/>
                  </a:cubicBezTo>
                  <a:close/>
                </a:path>
              </a:pathLst>
            </a:custGeom>
            <a:solidFill>
              <a:srgbClr val="3EDAD8"/>
            </a:solidFill>
          </p:spPr>
          <p:txBody>
            <a:bodyPr/>
            <a:lstStyle/>
            <a:p>
              <a:endParaRPr lang="en-NZ"/>
            </a:p>
          </p:txBody>
        </p:sp>
      </p:grpSp>
      <p:grpSp>
        <p:nvGrpSpPr>
          <p:cNvPr id="12" name="Group 12"/>
          <p:cNvGrpSpPr/>
          <p:nvPr/>
        </p:nvGrpSpPr>
        <p:grpSpPr>
          <a:xfrm>
            <a:off x="3855311" y="4124991"/>
            <a:ext cx="2552452" cy="652511"/>
            <a:chOff x="0" y="0"/>
            <a:chExt cx="2945064" cy="752878"/>
          </a:xfrm>
        </p:grpSpPr>
        <p:sp>
          <p:nvSpPr>
            <p:cNvPr id="13" name="Freeform 13"/>
            <p:cNvSpPr/>
            <p:nvPr/>
          </p:nvSpPr>
          <p:spPr>
            <a:xfrm>
              <a:off x="0" y="0"/>
              <a:ext cx="2945064" cy="752878"/>
            </a:xfrm>
            <a:custGeom>
              <a:avLst/>
              <a:gdLst/>
              <a:ahLst/>
              <a:cxnLst/>
              <a:rect l="l" t="t" r="r" b="b"/>
              <a:pathLst>
                <a:path w="2945064" h="752878">
                  <a:moveTo>
                    <a:pt x="2820604" y="752878"/>
                  </a:moveTo>
                  <a:lnTo>
                    <a:pt x="124460" y="752878"/>
                  </a:lnTo>
                  <a:cubicBezTo>
                    <a:pt x="55880" y="752878"/>
                    <a:pt x="0" y="696998"/>
                    <a:pt x="0" y="628418"/>
                  </a:cubicBezTo>
                  <a:lnTo>
                    <a:pt x="0" y="124460"/>
                  </a:lnTo>
                  <a:cubicBezTo>
                    <a:pt x="0" y="55880"/>
                    <a:pt x="55880" y="0"/>
                    <a:pt x="124460" y="0"/>
                  </a:cubicBezTo>
                  <a:lnTo>
                    <a:pt x="2820604" y="0"/>
                  </a:lnTo>
                  <a:cubicBezTo>
                    <a:pt x="2889184" y="0"/>
                    <a:pt x="2945064" y="55880"/>
                    <a:pt x="2945064" y="124460"/>
                  </a:cubicBezTo>
                  <a:lnTo>
                    <a:pt x="2945064" y="628418"/>
                  </a:lnTo>
                  <a:cubicBezTo>
                    <a:pt x="2945064" y="696998"/>
                    <a:pt x="2889184" y="752878"/>
                    <a:pt x="2820604" y="752878"/>
                  </a:cubicBezTo>
                  <a:close/>
                </a:path>
              </a:pathLst>
            </a:custGeom>
            <a:solidFill>
              <a:srgbClr val="3EDAD8"/>
            </a:solidFill>
          </p:spPr>
          <p:txBody>
            <a:bodyPr/>
            <a:lstStyle/>
            <a:p>
              <a:endParaRPr lang="en-NZ"/>
            </a:p>
          </p:txBody>
        </p:sp>
      </p:grpSp>
      <p:grpSp>
        <p:nvGrpSpPr>
          <p:cNvPr id="14" name="Group 14"/>
          <p:cNvGrpSpPr/>
          <p:nvPr/>
        </p:nvGrpSpPr>
        <p:grpSpPr>
          <a:xfrm rot="5400000">
            <a:off x="7360351" y="4829606"/>
            <a:ext cx="1013631" cy="256912"/>
            <a:chOff x="0" y="0"/>
            <a:chExt cx="2004282" cy="508000"/>
          </a:xfrm>
        </p:grpSpPr>
        <p:sp>
          <p:nvSpPr>
            <p:cNvPr id="15" name="Freeform 15"/>
            <p:cNvSpPr/>
            <p:nvPr/>
          </p:nvSpPr>
          <p:spPr>
            <a:xfrm>
              <a:off x="1555972" y="49530"/>
              <a:ext cx="408940" cy="408940"/>
            </a:xfrm>
            <a:custGeom>
              <a:avLst/>
              <a:gdLst/>
              <a:ahLst/>
              <a:cxnLst/>
              <a:rect l="l" t="t" r="r" b="b"/>
              <a:pathLst>
                <a:path w="408940" h="408940">
                  <a:moveTo>
                    <a:pt x="204470" y="0"/>
                  </a:moveTo>
                  <a:cubicBezTo>
                    <a:pt x="91544" y="0"/>
                    <a:pt x="0" y="91544"/>
                    <a:pt x="0" y="204470"/>
                  </a:cubicBezTo>
                  <a:cubicBezTo>
                    <a:pt x="0" y="317396"/>
                    <a:pt x="91544" y="408940"/>
                    <a:pt x="204470" y="408940"/>
                  </a:cubicBezTo>
                  <a:cubicBezTo>
                    <a:pt x="317395" y="408940"/>
                    <a:pt x="408940" y="317396"/>
                    <a:pt x="408940" y="204470"/>
                  </a:cubicBezTo>
                  <a:cubicBezTo>
                    <a:pt x="408940" y="91544"/>
                    <a:pt x="317395" y="0"/>
                    <a:pt x="204470" y="0"/>
                  </a:cubicBezTo>
                  <a:close/>
                </a:path>
              </a:pathLst>
            </a:custGeom>
            <a:solidFill>
              <a:srgbClr val="000000">
                <a:alpha val="0"/>
              </a:srgbClr>
            </a:solidFill>
          </p:spPr>
          <p:txBody>
            <a:bodyPr/>
            <a:lstStyle/>
            <a:p>
              <a:endParaRPr lang="en-NZ"/>
            </a:p>
          </p:txBody>
        </p:sp>
        <p:sp>
          <p:nvSpPr>
            <p:cNvPr id="16" name="Freeform 16"/>
            <p:cNvSpPr/>
            <p:nvPr/>
          </p:nvSpPr>
          <p:spPr>
            <a:xfrm>
              <a:off x="0" y="11430"/>
              <a:ext cx="2004282" cy="485140"/>
            </a:xfrm>
            <a:custGeom>
              <a:avLst/>
              <a:gdLst/>
              <a:ahLst/>
              <a:cxnLst/>
              <a:rect l="l" t="t" r="r" b="b"/>
              <a:pathLst>
                <a:path w="2004282" h="485140">
                  <a:moveTo>
                    <a:pt x="1760442" y="0"/>
                  </a:moveTo>
                  <a:cubicBezTo>
                    <a:pt x="1639792" y="0"/>
                    <a:pt x="1539462" y="88900"/>
                    <a:pt x="1520412" y="204470"/>
                  </a:cubicBezTo>
                  <a:lnTo>
                    <a:pt x="0" y="204470"/>
                  </a:lnTo>
                  <a:lnTo>
                    <a:pt x="0" y="280670"/>
                  </a:lnTo>
                  <a:lnTo>
                    <a:pt x="1521682" y="280670"/>
                  </a:lnTo>
                  <a:cubicBezTo>
                    <a:pt x="1539462" y="396240"/>
                    <a:pt x="1641062" y="485140"/>
                    <a:pt x="1761712" y="485140"/>
                  </a:cubicBezTo>
                  <a:cubicBezTo>
                    <a:pt x="1896332" y="485140"/>
                    <a:pt x="2004282" y="375920"/>
                    <a:pt x="2004282" y="242570"/>
                  </a:cubicBezTo>
                  <a:cubicBezTo>
                    <a:pt x="2004282" y="107950"/>
                    <a:pt x="1895062" y="0"/>
                    <a:pt x="1760442" y="0"/>
                  </a:cubicBezTo>
                  <a:close/>
                  <a:moveTo>
                    <a:pt x="1760442" y="408940"/>
                  </a:moveTo>
                  <a:cubicBezTo>
                    <a:pt x="1669002" y="408940"/>
                    <a:pt x="1594072" y="334010"/>
                    <a:pt x="1594072" y="242570"/>
                  </a:cubicBezTo>
                  <a:cubicBezTo>
                    <a:pt x="1594072" y="151130"/>
                    <a:pt x="1669002" y="76200"/>
                    <a:pt x="1760442" y="76200"/>
                  </a:cubicBezTo>
                  <a:cubicBezTo>
                    <a:pt x="1851882" y="76200"/>
                    <a:pt x="1926812" y="151130"/>
                    <a:pt x="1926812" y="242570"/>
                  </a:cubicBezTo>
                  <a:cubicBezTo>
                    <a:pt x="1928082" y="334010"/>
                    <a:pt x="1853152" y="408940"/>
                    <a:pt x="1760442" y="408940"/>
                  </a:cubicBezTo>
                  <a:close/>
                </a:path>
              </a:pathLst>
            </a:custGeom>
            <a:solidFill>
              <a:srgbClr val="37C9EF"/>
            </a:solidFill>
          </p:spPr>
          <p:txBody>
            <a:bodyPr/>
            <a:lstStyle/>
            <a:p>
              <a:endParaRPr lang="en-NZ"/>
            </a:p>
          </p:txBody>
        </p:sp>
      </p:grpSp>
      <p:grpSp>
        <p:nvGrpSpPr>
          <p:cNvPr id="17" name="Group 17"/>
          <p:cNvGrpSpPr/>
          <p:nvPr/>
        </p:nvGrpSpPr>
        <p:grpSpPr>
          <a:xfrm>
            <a:off x="6590940" y="4124991"/>
            <a:ext cx="2552452" cy="652511"/>
            <a:chOff x="0" y="0"/>
            <a:chExt cx="2945064" cy="752878"/>
          </a:xfrm>
        </p:grpSpPr>
        <p:sp>
          <p:nvSpPr>
            <p:cNvPr id="18" name="Freeform 18"/>
            <p:cNvSpPr/>
            <p:nvPr/>
          </p:nvSpPr>
          <p:spPr>
            <a:xfrm>
              <a:off x="0" y="0"/>
              <a:ext cx="2945064" cy="752878"/>
            </a:xfrm>
            <a:custGeom>
              <a:avLst/>
              <a:gdLst/>
              <a:ahLst/>
              <a:cxnLst/>
              <a:rect l="l" t="t" r="r" b="b"/>
              <a:pathLst>
                <a:path w="2945064" h="752878">
                  <a:moveTo>
                    <a:pt x="2820604" y="752878"/>
                  </a:moveTo>
                  <a:lnTo>
                    <a:pt x="124460" y="752878"/>
                  </a:lnTo>
                  <a:cubicBezTo>
                    <a:pt x="55880" y="752878"/>
                    <a:pt x="0" y="696998"/>
                    <a:pt x="0" y="628418"/>
                  </a:cubicBezTo>
                  <a:lnTo>
                    <a:pt x="0" y="124460"/>
                  </a:lnTo>
                  <a:cubicBezTo>
                    <a:pt x="0" y="55880"/>
                    <a:pt x="55880" y="0"/>
                    <a:pt x="124460" y="0"/>
                  </a:cubicBezTo>
                  <a:lnTo>
                    <a:pt x="2820604" y="0"/>
                  </a:lnTo>
                  <a:cubicBezTo>
                    <a:pt x="2889184" y="0"/>
                    <a:pt x="2945064" y="55880"/>
                    <a:pt x="2945064" y="124460"/>
                  </a:cubicBezTo>
                  <a:lnTo>
                    <a:pt x="2945064" y="628418"/>
                  </a:lnTo>
                  <a:cubicBezTo>
                    <a:pt x="2945064" y="696998"/>
                    <a:pt x="2889184" y="752878"/>
                    <a:pt x="2820604" y="752878"/>
                  </a:cubicBezTo>
                  <a:close/>
                </a:path>
              </a:pathLst>
            </a:custGeom>
            <a:solidFill>
              <a:srgbClr val="37C9EF"/>
            </a:solidFill>
          </p:spPr>
          <p:txBody>
            <a:bodyPr/>
            <a:lstStyle/>
            <a:p>
              <a:endParaRPr lang="en-NZ"/>
            </a:p>
          </p:txBody>
        </p:sp>
      </p:grpSp>
      <p:grpSp>
        <p:nvGrpSpPr>
          <p:cNvPr id="19" name="Group 19"/>
          <p:cNvGrpSpPr/>
          <p:nvPr/>
        </p:nvGrpSpPr>
        <p:grpSpPr>
          <a:xfrm rot="-5400000">
            <a:off x="10095981" y="3815975"/>
            <a:ext cx="1013631" cy="256912"/>
            <a:chOff x="0" y="0"/>
            <a:chExt cx="2004282" cy="508000"/>
          </a:xfrm>
        </p:grpSpPr>
        <p:sp>
          <p:nvSpPr>
            <p:cNvPr id="20" name="Freeform 20"/>
            <p:cNvSpPr/>
            <p:nvPr/>
          </p:nvSpPr>
          <p:spPr>
            <a:xfrm>
              <a:off x="1555972" y="49530"/>
              <a:ext cx="408940" cy="408940"/>
            </a:xfrm>
            <a:custGeom>
              <a:avLst/>
              <a:gdLst/>
              <a:ahLst/>
              <a:cxnLst/>
              <a:rect l="l" t="t" r="r" b="b"/>
              <a:pathLst>
                <a:path w="408940" h="408940">
                  <a:moveTo>
                    <a:pt x="204470" y="0"/>
                  </a:moveTo>
                  <a:cubicBezTo>
                    <a:pt x="91544" y="0"/>
                    <a:pt x="0" y="91544"/>
                    <a:pt x="0" y="204470"/>
                  </a:cubicBezTo>
                  <a:cubicBezTo>
                    <a:pt x="0" y="317396"/>
                    <a:pt x="91544" y="408940"/>
                    <a:pt x="204470" y="408940"/>
                  </a:cubicBezTo>
                  <a:cubicBezTo>
                    <a:pt x="317395" y="408940"/>
                    <a:pt x="408940" y="317396"/>
                    <a:pt x="408940" y="204470"/>
                  </a:cubicBezTo>
                  <a:cubicBezTo>
                    <a:pt x="408940" y="91544"/>
                    <a:pt x="317395" y="0"/>
                    <a:pt x="204470" y="0"/>
                  </a:cubicBezTo>
                  <a:close/>
                </a:path>
              </a:pathLst>
            </a:custGeom>
            <a:solidFill>
              <a:srgbClr val="000000">
                <a:alpha val="0"/>
              </a:srgbClr>
            </a:solidFill>
          </p:spPr>
          <p:txBody>
            <a:bodyPr/>
            <a:lstStyle/>
            <a:p>
              <a:endParaRPr lang="en-NZ"/>
            </a:p>
          </p:txBody>
        </p:sp>
        <p:sp>
          <p:nvSpPr>
            <p:cNvPr id="21" name="Freeform 21"/>
            <p:cNvSpPr/>
            <p:nvPr/>
          </p:nvSpPr>
          <p:spPr>
            <a:xfrm>
              <a:off x="0" y="11430"/>
              <a:ext cx="2004282" cy="485140"/>
            </a:xfrm>
            <a:custGeom>
              <a:avLst/>
              <a:gdLst/>
              <a:ahLst/>
              <a:cxnLst/>
              <a:rect l="l" t="t" r="r" b="b"/>
              <a:pathLst>
                <a:path w="2004282" h="485140">
                  <a:moveTo>
                    <a:pt x="1760442" y="0"/>
                  </a:moveTo>
                  <a:cubicBezTo>
                    <a:pt x="1639792" y="0"/>
                    <a:pt x="1539462" y="88900"/>
                    <a:pt x="1520412" y="204470"/>
                  </a:cubicBezTo>
                  <a:lnTo>
                    <a:pt x="0" y="204470"/>
                  </a:lnTo>
                  <a:lnTo>
                    <a:pt x="0" y="280670"/>
                  </a:lnTo>
                  <a:lnTo>
                    <a:pt x="1521682" y="280670"/>
                  </a:lnTo>
                  <a:cubicBezTo>
                    <a:pt x="1539462" y="396240"/>
                    <a:pt x="1641062" y="485140"/>
                    <a:pt x="1761712" y="485140"/>
                  </a:cubicBezTo>
                  <a:cubicBezTo>
                    <a:pt x="1896332" y="485140"/>
                    <a:pt x="2004282" y="375920"/>
                    <a:pt x="2004282" y="242570"/>
                  </a:cubicBezTo>
                  <a:cubicBezTo>
                    <a:pt x="2004282" y="107950"/>
                    <a:pt x="1895062" y="0"/>
                    <a:pt x="1760442" y="0"/>
                  </a:cubicBezTo>
                  <a:close/>
                  <a:moveTo>
                    <a:pt x="1760442" y="408940"/>
                  </a:moveTo>
                  <a:cubicBezTo>
                    <a:pt x="1669002" y="408940"/>
                    <a:pt x="1594072" y="334010"/>
                    <a:pt x="1594072" y="242570"/>
                  </a:cubicBezTo>
                  <a:cubicBezTo>
                    <a:pt x="1594072" y="151130"/>
                    <a:pt x="1669002" y="76200"/>
                    <a:pt x="1760442" y="76200"/>
                  </a:cubicBezTo>
                  <a:cubicBezTo>
                    <a:pt x="1851882" y="76200"/>
                    <a:pt x="1926812" y="151130"/>
                    <a:pt x="1926812" y="242570"/>
                  </a:cubicBezTo>
                  <a:cubicBezTo>
                    <a:pt x="1928082" y="334010"/>
                    <a:pt x="1853152" y="408940"/>
                    <a:pt x="1760442" y="408940"/>
                  </a:cubicBezTo>
                  <a:close/>
                </a:path>
              </a:pathLst>
            </a:custGeom>
            <a:solidFill>
              <a:srgbClr val="2C92D5"/>
            </a:solidFill>
          </p:spPr>
          <p:txBody>
            <a:bodyPr/>
            <a:lstStyle/>
            <a:p>
              <a:endParaRPr lang="en-NZ"/>
            </a:p>
          </p:txBody>
        </p:sp>
      </p:grpSp>
      <p:grpSp>
        <p:nvGrpSpPr>
          <p:cNvPr id="22" name="Group 22"/>
          <p:cNvGrpSpPr/>
          <p:nvPr/>
        </p:nvGrpSpPr>
        <p:grpSpPr>
          <a:xfrm>
            <a:off x="9326570" y="4124991"/>
            <a:ext cx="2552452" cy="652511"/>
            <a:chOff x="0" y="0"/>
            <a:chExt cx="2945064" cy="752878"/>
          </a:xfrm>
        </p:grpSpPr>
        <p:sp>
          <p:nvSpPr>
            <p:cNvPr id="23" name="Freeform 23"/>
            <p:cNvSpPr/>
            <p:nvPr/>
          </p:nvSpPr>
          <p:spPr>
            <a:xfrm>
              <a:off x="0" y="0"/>
              <a:ext cx="2945064" cy="752878"/>
            </a:xfrm>
            <a:custGeom>
              <a:avLst/>
              <a:gdLst/>
              <a:ahLst/>
              <a:cxnLst/>
              <a:rect l="l" t="t" r="r" b="b"/>
              <a:pathLst>
                <a:path w="2945064" h="752878">
                  <a:moveTo>
                    <a:pt x="2820604" y="752878"/>
                  </a:moveTo>
                  <a:lnTo>
                    <a:pt x="124460" y="752878"/>
                  </a:lnTo>
                  <a:cubicBezTo>
                    <a:pt x="55880" y="752878"/>
                    <a:pt x="0" y="696998"/>
                    <a:pt x="0" y="628418"/>
                  </a:cubicBezTo>
                  <a:lnTo>
                    <a:pt x="0" y="124460"/>
                  </a:lnTo>
                  <a:cubicBezTo>
                    <a:pt x="0" y="55880"/>
                    <a:pt x="55880" y="0"/>
                    <a:pt x="124460" y="0"/>
                  </a:cubicBezTo>
                  <a:lnTo>
                    <a:pt x="2820604" y="0"/>
                  </a:lnTo>
                  <a:cubicBezTo>
                    <a:pt x="2889184" y="0"/>
                    <a:pt x="2945064" y="55880"/>
                    <a:pt x="2945064" y="124460"/>
                  </a:cubicBezTo>
                  <a:lnTo>
                    <a:pt x="2945064" y="628418"/>
                  </a:lnTo>
                  <a:cubicBezTo>
                    <a:pt x="2945064" y="696998"/>
                    <a:pt x="2889184" y="752878"/>
                    <a:pt x="2820604" y="752878"/>
                  </a:cubicBezTo>
                  <a:close/>
                </a:path>
              </a:pathLst>
            </a:custGeom>
            <a:solidFill>
              <a:srgbClr val="2C92D5"/>
            </a:solidFill>
          </p:spPr>
          <p:txBody>
            <a:bodyPr/>
            <a:lstStyle/>
            <a:p>
              <a:endParaRPr lang="en-NZ"/>
            </a:p>
          </p:txBody>
        </p:sp>
      </p:grpSp>
      <p:grpSp>
        <p:nvGrpSpPr>
          <p:cNvPr id="24" name="Group 24"/>
          <p:cNvGrpSpPr/>
          <p:nvPr/>
        </p:nvGrpSpPr>
        <p:grpSpPr>
          <a:xfrm rot="5400000">
            <a:off x="12831610" y="4829606"/>
            <a:ext cx="1013631" cy="256912"/>
            <a:chOff x="0" y="0"/>
            <a:chExt cx="2004282" cy="508000"/>
          </a:xfrm>
        </p:grpSpPr>
        <p:sp>
          <p:nvSpPr>
            <p:cNvPr id="25" name="Freeform 25"/>
            <p:cNvSpPr/>
            <p:nvPr/>
          </p:nvSpPr>
          <p:spPr>
            <a:xfrm>
              <a:off x="1555972" y="49530"/>
              <a:ext cx="408940" cy="408940"/>
            </a:xfrm>
            <a:custGeom>
              <a:avLst/>
              <a:gdLst/>
              <a:ahLst/>
              <a:cxnLst/>
              <a:rect l="l" t="t" r="r" b="b"/>
              <a:pathLst>
                <a:path w="408940" h="408940">
                  <a:moveTo>
                    <a:pt x="204470" y="0"/>
                  </a:moveTo>
                  <a:cubicBezTo>
                    <a:pt x="91544" y="0"/>
                    <a:pt x="0" y="91544"/>
                    <a:pt x="0" y="204470"/>
                  </a:cubicBezTo>
                  <a:cubicBezTo>
                    <a:pt x="0" y="317396"/>
                    <a:pt x="91544" y="408940"/>
                    <a:pt x="204470" y="408940"/>
                  </a:cubicBezTo>
                  <a:cubicBezTo>
                    <a:pt x="317395" y="408940"/>
                    <a:pt x="408940" y="317396"/>
                    <a:pt x="408940" y="204470"/>
                  </a:cubicBezTo>
                  <a:cubicBezTo>
                    <a:pt x="408940" y="91544"/>
                    <a:pt x="317395" y="0"/>
                    <a:pt x="204470" y="0"/>
                  </a:cubicBezTo>
                  <a:close/>
                </a:path>
              </a:pathLst>
            </a:custGeom>
            <a:solidFill>
              <a:srgbClr val="000000">
                <a:alpha val="0"/>
              </a:srgbClr>
            </a:solidFill>
          </p:spPr>
          <p:txBody>
            <a:bodyPr/>
            <a:lstStyle/>
            <a:p>
              <a:endParaRPr lang="en-NZ"/>
            </a:p>
          </p:txBody>
        </p:sp>
        <p:sp>
          <p:nvSpPr>
            <p:cNvPr id="26" name="Freeform 26"/>
            <p:cNvSpPr/>
            <p:nvPr/>
          </p:nvSpPr>
          <p:spPr>
            <a:xfrm>
              <a:off x="0" y="11430"/>
              <a:ext cx="2004282" cy="485140"/>
            </a:xfrm>
            <a:custGeom>
              <a:avLst/>
              <a:gdLst/>
              <a:ahLst/>
              <a:cxnLst/>
              <a:rect l="l" t="t" r="r" b="b"/>
              <a:pathLst>
                <a:path w="2004282" h="485140">
                  <a:moveTo>
                    <a:pt x="1760442" y="0"/>
                  </a:moveTo>
                  <a:cubicBezTo>
                    <a:pt x="1639792" y="0"/>
                    <a:pt x="1539462" y="88900"/>
                    <a:pt x="1520412" y="204470"/>
                  </a:cubicBezTo>
                  <a:lnTo>
                    <a:pt x="0" y="204470"/>
                  </a:lnTo>
                  <a:lnTo>
                    <a:pt x="0" y="280670"/>
                  </a:lnTo>
                  <a:lnTo>
                    <a:pt x="1521682" y="280670"/>
                  </a:lnTo>
                  <a:cubicBezTo>
                    <a:pt x="1539462" y="396240"/>
                    <a:pt x="1641062" y="485140"/>
                    <a:pt x="1761712" y="485140"/>
                  </a:cubicBezTo>
                  <a:cubicBezTo>
                    <a:pt x="1896332" y="485140"/>
                    <a:pt x="2004282" y="375920"/>
                    <a:pt x="2004282" y="242570"/>
                  </a:cubicBezTo>
                  <a:cubicBezTo>
                    <a:pt x="2004282" y="107950"/>
                    <a:pt x="1895062" y="0"/>
                    <a:pt x="1760442" y="0"/>
                  </a:cubicBezTo>
                  <a:close/>
                  <a:moveTo>
                    <a:pt x="1760442" y="408940"/>
                  </a:moveTo>
                  <a:cubicBezTo>
                    <a:pt x="1669002" y="408940"/>
                    <a:pt x="1594072" y="334010"/>
                    <a:pt x="1594072" y="242570"/>
                  </a:cubicBezTo>
                  <a:cubicBezTo>
                    <a:pt x="1594072" y="151130"/>
                    <a:pt x="1669002" y="76200"/>
                    <a:pt x="1760442" y="76200"/>
                  </a:cubicBezTo>
                  <a:cubicBezTo>
                    <a:pt x="1851882" y="76200"/>
                    <a:pt x="1926812" y="151130"/>
                    <a:pt x="1926812" y="242570"/>
                  </a:cubicBezTo>
                  <a:cubicBezTo>
                    <a:pt x="1928082" y="334010"/>
                    <a:pt x="1853152" y="408940"/>
                    <a:pt x="1760442" y="408940"/>
                  </a:cubicBezTo>
                  <a:close/>
                </a:path>
              </a:pathLst>
            </a:custGeom>
            <a:solidFill>
              <a:srgbClr val="13538A"/>
            </a:solidFill>
          </p:spPr>
          <p:txBody>
            <a:bodyPr/>
            <a:lstStyle/>
            <a:p>
              <a:endParaRPr lang="en-NZ"/>
            </a:p>
          </p:txBody>
        </p:sp>
      </p:grpSp>
      <p:grpSp>
        <p:nvGrpSpPr>
          <p:cNvPr id="27" name="Group 27"/>
          <p:cNvGrpSpPr/>
          <p:nvPr/>
        </p:nvGrpSpPr>
        <p:grpSpPr>
          <a:xfrm>
            <a:off x="12062200" y="4124991"/>
            <a:ext cx="2552452" cy="652511"/>
            <a:chOff x="0" y="0"/>
            <a:chExt cx="2945064" cy="752878"/>
          </a:xfrm>
        </p:grpSpPr>
        <p:sp>
          <p:nvSpPr>
            <p:cNvPr id="28" name="Freeform 28"/>
            <p:cNvSpPr/>
            <p:nvPr/>
          </p:nvSpPr>
          <p:spPr>
            <a:xfrm>
              <a:off x="0" y="0"/>
              <a:ext cx="2945064" cy="752878"/>
            </a:xfrm>
            <a:custGeom>
              <a:avLst/>
              <a:gdLst/>
              <a:ahLst/>
              <a:cxnLst/>
              <a:rect l="l" t="t" r="r" b="b"/>
              <a:pathLst>
                <a:path w="2945064" h="752878">
                  <a:moveTo>
                    <a:pt x="2820604" y="752878"/>
                  </a:moveTo>
                  <a:lnTo>
                    <a:pt x="124460" y="752878"/>
                  </a:lnTo>
                  <a:cubicBezTo>
                    <a:pt x="55880" y="752878"/>
                    <a:pt x="0" y="696998"/>
                    <a:pt x="0" y="628418"/>
                  </a:cubicBezTo>
                  <a:lnTo>
                    <a:pt x="0" y="124460"/>
                  </a:lnTo>
                  <a:cubicBezTo>
                    <a:pt x="0" y="55880"/>
                    <a:pt x="55880" y="0"/>
                    <a:pt x="124460" y="0"/>
                  </a:cubicBezTo>
                  <a:lnTo>
                    <a:pt x="2820604" y="0"/>
                  </a:lnTo>
                  <a:cubicBezTo>
                    <a:pt x="2889184" y="0"/>
                    <a:pt x="2945064" y="55880"/>
                    <a:pt x="2945064" y="124460"/>
                  </a:cubicBezTo>
                  <a:lnTo>
                    <a:pt x="2945064" y="628418"/>
                  </a:lnTo>
                  <a:cubicBezTo>
                    <a:pt x="2945064" y="696998"/>
                    <a:pt x="2889184" y="752878"/>
                    <a:pt x="2820604" y="752878"/>
                  </a:cubicBezTo>
                  <a:close/>
                </a:path>
              </a:pathLst>
            </a:custGeom>
            <a:solidFill>
              <a:srgbClr val="13538A"/>
            </a:solidFill>
          </p:spPr>
          <p:txBody>
            <a:bodyPr/>
            <a:lstStyle/>
            <a:p>
              <a:endParaRPr lang="en-NZ"/>
            </a:p>
          </p:txBody>
        </p:sp>
      </p:grpSp>
      <p:grpSp>
        <p:nvGrpSpPr>
          <p:cNvPr id="29" name="Group 29"/>
          <p:cNvGrpSpPr/>
          <p:nvPr/>
        </p:nvGrpSpPr>
        <p:grpSpPr>
          <a:xfrm rot="-5400000">
            <a:off x="15567240" y="3815975"/>
            <a:ext cx="1013631" cy="256912"/>
            <a:chOff x="0" y="0"/>
            <a:chExt cx="2004282" cy="508000"/>
          </a:xfrm>
        </p:grpSpPr>
        <p:sp>
          <p:nvSpPr>
            <p:cNvPr id="30" name="Freeform 30"/>
            <p:cNvSpPr/>
            <p:nvPr/>
          </p:nvSpPr>
          <p:spPr>
            <a:xfrm>
              <a:off x="1555972" y="49530"/>
              <a:ext cx="408940" cy="408940"/>
            </a:xfrm>
            <a:custGeom>
              <a:avLst/>
              <a:gdLst/>
              <a:ahLst/>
              <a:cxnLst/>
              <a:rect l="l" t="t" r="r" b="b"/>
              <a:pathLst>
                <a:path w="408940" h="408940">
                  <a:moveTo>
                    <a:pt x="204470" y="0"/>
                  </a:moveTo>
                  <a:cubicBezTo>
                    <a:pt x="91544" y="0"/>
                    <a:pt x="0" y="91544"/>
                    <a:pt x="0" y="204470"/>
                  </a:cubicBezTo>
                  <a:cubicBezTo>
                    <a:pt x="0" y="317396"/>
                    <a:pt x="91544" y="408940"/>
                    <a:pt x="204470" y="408940"/>
                  </a:cubicBezTo>
                  <a:cubicBezTo>
                    <a:pt x="317395" y="408940"/>
                    <a:pt x="408940" y="317396"/>
                    <a:pt x="408940" y="204470"/>
                  </a:cubicBezTo>
                  <a:cubicBezTo>
                    <a:pt x="408940" y="91544"/>
                    <a:pt x="317395" y="0"/>
                    <a:pt x="204470" y="0"/>
                  </a:cubicBezTo>
                  <a:close/>
                </a:path>
              </a:pathLst>
            </a:custGeom>
            <a:solidFill>
              <a:srgbClr val="000000">
                <a:alpha val="0"/>
              </a:srgbClr>
            </a:solidFill>
          </p:spPr>
          <p:txBody>
            <a:bodyPr/>
            <a:lstStyle/>
            <a:p>
              <a:endParaRPr lang="en-NZ"/>
            </a:p>
          </p:txBody>
        </p:sp>
        <p:sp>
          <p:nvSpPr>
            <p:cNvPr id="31" name="Freeform 31"/>
            <p:cNvSpPr/>
            <p:nvPr/>
          </p:nvSpPr>
          <p:spPr>
            <a:xfrm>
              <a:off x="0" y="11430"/>
              <a:ext cx="2004282" cy="485140"/>
            </a:xfrm>
            <a:custGeom>
              <a:avLst/>
              <a:gdLst/>
              <a:ahLst/>
              <a:cxnLst/>
              <a:rect l="l" t="t" r="r" b="b"/>
              <a:pathLst>
                <a:path w="2004282" h="485140">
                  <a:moveTo>
                    <a:pt x="1760442" y="0"/>
                  </a:moveTo>
                  <a:cubicBezTo>
                    <a:pt x="1639792" y="0"/>
                    <a:pt x="1539462" y="88900"/>
                    <a:pt x="1520412" y="204470"/>
                  </a:cubicBezTo>
                  <a:lnTo>
                    <a:pt x="0" y="204470"/>
                  </a:lnTo>
                  <a:lnTo>
                    <a:pt x="0" y="280670"/>
                  </a:lnTo>
                  <a:lnTo>
                    <a:pt x="1521682" y="280670"/>
                  </a:lnTo>
                  <a:cubicBezTo>
                    <a:pt x="1539462" y="396240"/>
                    <a:pt x="1641062" y="485140"/>
                    <a:pt x="1761712" y="485140"/>
                  </a:cubicBezTo>
                  <a:cubicBezTo>
                    <a:pt x="1896332" y="485140"/>
                    <a:pt x="2004282" y="375920"/>
                    <a:pt x="2004282" y="242570"/>
                  </a:cubicBezTo>
                  <a:cubicBezTo>
                    <a:pt x="2004282" y="107950"/>
                    <a:pt x="1895062" y="0"/>
                    <a:pt x="1760442" y="0"/>
                  </a:cubicBezTo>
                  <a:close/>
                  <a:moveTo>
                    <a:pt x="1760442" y="408940"/>
                  </a:moveTo>
                  <a:cubicBezTo>
                    <a:pt x="1669002" y="408940"/>
                    <a:pt x="1594072" y="334010"/>
                    <a:pt x="1594072" y="242570"/>
                  </a:cubicBezTo>
                  <a:cubicBezTo>
                    <a:pt x="1594072" y="151130"/>
                    <a:pt x="1669002" y="76200"/>
                    <a:pt x="1760442" y="76200"/>
                  </a:cubicBezTo>
                  <a:cubicBezTo>
                    <a:pt x="1851882" y="76200"/>
                    <a:pt x="1926812" y="151130"/>
                    <a:pt x="1926812" y="242570"/>
                  </a:cubicBezTo>
                  <a:cubicBezTo>
                    <a:pt x="1928082" y="334010"/>
                    <a:pt x="1853152" y="408940"/>
                    <a:pt x="1760442" y="408940"/>
                  </a:cubicBezTo>
                  <a:close/>
                </a:path>
              </a:pathLst>
            </a:custGeom>
            <a:solidFill>
              <a:srgbClr val="606360"/>
            </a:solidFill>
          </p:spPr>
          <p:txBody>
            <a:bodyPr/>
            <a:lstStyle/>
            <a:p>
              <a:endParaRPr lang="en-NZ"/>
            </a:p>
          </p:txBody>
        </p:sp>
      </p:grpSp>
      <p:grpSp>
        <p:nvGrpSpPr>
          <p:cNvPr id="32" name="Group 32"/>
          <p:cNvGrpSpPr/>
          <p:nvPr/>
        </p:nvGrpSpPr>
        <p:grpSpPr>
          <a:xfrm>
            <a:off x="14797829" y="4124991"/>
            <a:ext cx="2552452" cy="652511"/>
            <a:chOff x="0" y="0"/>
            <a:chExt cx="2945064" cy="752878"/>
          </a:xfrm>
        </p:grpSpPr>
        <p:sp>
          <p:nvSpPr>
            <p:cNvPr id="33" name="Freeform 33"/>
            <p:cNvSpPr/>
            <p:nvPr/>
          </p:nvSpPr>
          <p:spPr>
            <a:xfrm>
              <a:off x="0" y="0"/>
              <a:ext cx="2945064" cy="752878"/>
            </a:xfrm>
            <a:custGeom>
              <a:avLst/>
              <a:gdLst/>
              <a:ahLst/>
              <a:cxnLst/>
              <a:rect l="l" t="t" r="r" b="b"/>
              <a:pathLst>
                <a:path w="2945064" h="752878">
                  <a:moveTo>
                    <a:pt x="2820604" y="752878"/>
                  </a:moveTo>
                  <a:lnTo>
                    <a:pt x="124460" y="752878"/>
                  </a:lnTo>
                  <a:cubicBezTo>
                    <a:pt x="55880" y="752878"/>
                    <a:pt x="0" y="696998"/>
                    <a:pt x="0" y="628418"/>
                  </a:cubicBezTo>
                  <a:lnTo>
                    <a:pt x="0" y="124460"/>
                  </a:lnTo>
                  <a:cubicBezTo>
                    <a:pt x="0" y="55880"/>
                    <a:pt x="55880" y="0"/>
                    <a:pt x="124460" y="0"/>
                  </a:cubicBezTo>
                  <a:lnTo>
                    <a:pt x="2820604" y="0"/>
                  </a:lnTo>
                  <a:cubicBezTo>
                    <a:pt x="2889184" y="0"/>
                    <a:pt x="2945064" y="55880"/>
                    <a:pt x="2945064" y="124460"/>
                  </a:cubicBezTo>
                  <a:lnTo>
                    <a:pt x="2945064" y="628418"/>
                  </a:lnTo>
                  <a:cubicBezTo>
                    <a:pt x="2945064" y="696998"/>
                    <a:pt x="2889184" y="752878"/>
                    <a:pt x="2820604" y="752878"/>
                  </a:cubicBezTo>
                  <a:close/>
                </a:path>
              </a:pathLst>
            </a:custGeom>
            <a:solidFill>
              <a:srgbClr val="606360"/>
            </a:solidFill>
          </p:spPr>
          <p:txBody>
            <a:bodyPr/>
            <a:lstStyle/>
            <a:p>
              <a:endParaRPr lang="en-NZ"/>
            </a:p>
          </p:txBody>
        </p:sp>
      </p:grpSp>
      <p:sp>
        <p:nvSpPr>
          <p:cNvPr id="34" name="TextBox 34"/>
          <p:cNvSpPr txBox="1"/>
          <p:nvPr/>
        </p:nvSpPr>
        <p:spPr>
          <a:xfrm>
            <a:off x="4083495" y="4164544"/>
            <a:ext cx="2096083" cy="487680"/>
          </a:xfrm>
          <a:prstGeom prst="rect">
            <a:avLst/>
          </a:prstGeom>
        </p:spPr>
        <p:txBody>
          <a:bodyPr lIns="0" tIns="0" rIns="0" bIns="0" rtlCol="0" anchor="t">
            <a:spAutoFit/>
          </a:bodyPr>
          <a:lstStyle/>
          <a:p>
            <a:pPr algn="ctr">
              <a:lnSpc>
                <a:spcPts val="3840"/>
              </a:lnSpc>
            </a:pPr>
            <a:r>
              <a:rPr lang="en-US" sz="2400" spc="290">
                <a:solidFill>
                  <a:srgbClr val="FFFFFF"/>
                </a:solidFill>
                <a:latin typeface="Helvetica World Bold"/>
              </a:rPr>
              <a:t>3-4 WEEKS</a:t>
            </a:r>
          </a:p>
        </p:txBody>
      </p:sp>
      <p:sp>
        <p:nvSpPr>
          <p:cNvPr id="35" name="TextBox 35"/>
          <p:cNvSpPr txBox="1"/>
          <p:nvPr/>
        </p:nvSpPr>
        <p:spPr>
          <a:xfrm>
            <a:off x="6819125" y="4164544"/>
            <a:ext cx="2096083" cy="487680"/>
          </a:xfrm>
          <a:prstGeom prst="rect">
            <a:avLst/>
          </a:prstGeom>
        </p:spPr>
        <p:txBody>
          <a:bodyPr lIns="0" tIns="0" rIns="0" bIns="0" rtlCol="0" anchor="t">
            <a:spAutoFit/>
          </a:bodyPr>
          <a:lstStyle/>
          <a:p>
            <a:pPr algn="ctr">
              <a:lnSpc>
                <a:spcPts val="3840"/>
              </a:lnSpc>
            </a:pPr>
            <a:r>
              <a:rPr lang="en-US" sz="2400" spc="290">
                <a:solidFill>
                  <a:srgbClr val="FFFFFF"/>
                </a:solidFill>
                <a:latin typeface="Helvetica World Bold"/>
              </a:rPr>
              <a:t>2-4 WEEKS</a:t>
            </a:r>
          </a:p>
        </p:txBody>
      </p:sp>
      <p:sp>
        <p:nvSpPr>
          <p:cNvPr id="36" name="TextBox 36"/>
          <p:cNvSpPr txBox="1"/>
          <p:nvPr/>
        </p:nvSpPr>
        <p:spPr>
          <a:xfrm>
            <a:off x="9554755" y="4164544"/>
            <a:ext cx="2096083" cy="487680"/>
          </a:xfrm>
          <a:prstGeom prst="rect">
            <a:avLst/>
          </a:prstGeom>
        </p:spPr>
        <p:txBody>
          <a:bodyPr lIns="0" tIns="0" rIns="0" bIns="0" rtlCol="0" anchor="t">
            <a:spAutoFit/>
          </a:bodyPr>
          <a:lstStyle/>
          <a:p>
            <a:pPr algn="ctr">
              <a:lnSpc>
                <a:spcPts val="3840"/>
              </a:lnSpc>
            </a:pPr>
            <a:r>
              <a:rPr lang="en-US" sz="2400" spc="290">
                <a:solidFill>
                  <a:srgbClr val="FFFFFF"/>
                </a:solidFill>
                <a:latin typeface="Helvetica World Bold"/>
              </a:rPr>
              <a:t>2-4 WEEKS</a:t>
            </a:r>
          </a:p>
        </p:txBody>
      </p:sp>
      <p:sp>
        <p:nvSpPr>
          <p:cNvPr id="37" name="TextBox 37"/>
          <p:cNvSpPr txBox="1"/>
          <p:nvPr/>
        </p:nvSpPr>
        <p:spPr>
          <a:xfrm>
            <a:off x="12290384" y="4164544"/>
            <a:ext cx="2096083" cy="487680"/>
          </a:xfrm>
          <a:prstGeom prst="rect">
            <a:avLst/>
          </a:prstGeom>
        </p:spPr>
        <p:txBody>
          <a:bodyPr lIns="0" tIns="0" rIns="0" bIns="0" rtlCol="0" anchor="t">
            <a:spAutoFit/>
          </a:bodyPr>
          <a:lstStyle/>
          <a:p>
            <a:pPr algn="ctr">
              <a:lnSpc>
                <a:spcPts val="3840"/>
              </a:lnSpc>
            </a:pPr>
            <a:r>
              <a:rPr lang="en-US" sz="2400" spc="290">
                <a:solidFill>
                  <a:srgbClr val="FFFFFF"/>
                </a:solidFill>
                <a:latin typeface="Helvetica World Bold"/>
              </a:rPr>
              <a:t>1-4 WEEKS</a:t>
            </a:r>
          </a:p>
        </p:txBody>
      </p:sp>
      <p:sp>
        <p:nvSpPr>
          <p:cNvPr id="38" name="TextBox 38"/>
          <p:cNvSpPr txBox="1"/>
          <p:nvPr/>
        </p:nvSpPr>
        <p:spPr>
          <a:xfrm>
            <a:off x="15026014" y="4164544"/>
            <a:ext cx="2096083" cy="487680"/>
          </a:xfrm>
          <a:prstGeom prst="rect">
            <a:avLst/>
          </a:prstGeom>
        </p:spPr>
        <p:txBody>
          <a:bodyPr lIns="0" tIns="0" rIns="0" bIns="0" rtlCol="0" anchor="t">
            <a:spAutoFit/>
          </a:bodyPr>
          <a:lstStyle/>
          <a:p>
            <a:pPr algn="ctr">
              <a:lnSpc>
                <a:spcPts val="3840"/>
              </a:lnSpc>
            </a:pPr>
            <a:r>
              <a:rPr lang="en-US" sz="2400" spc="290">
                <a:solidFill>
                  <a:srgbClr val="FFFFFF"/>
                </a:solidFill>
                <a:latin typeface="Helvetica World Bold"/>
              </a:rPr>
              <a:t>?</a:t>
            </a:r>
          </a:p>
        </p:txBody>
      </p:sp>
      <p:sp>
        <p:nvSpPr>
          <p:cNvPr id="39" name="TextBox 39"/>
          <p:cNvSpPr txBox="1"/>
          <p:nvPr/>
        </p:nvSpPr>
        <p:spPr>
          <a:xfrm>
            <a:off x="937719" y="5592908"/>
            <a:ext cx="2916377" cy="948690"/>
          </a:xfrm>
          <a:prstGeom prst="rect">
            <a:avLst/>
          </a:prstGeom>
        </p:spPr>
        <p:txBody>
          <a:bodyPr lIns="0" tIns="0" rIns="0" bIns="0" rtlCol="0" anchor="t">
            <a:spAutoFit/>
          </a:bodyPr>
          <a:lstStyle/>
          <a:p>
            <a:pPr algn="ctr">
              <a:lnSpc>
                <a:spcPts val="3959"/>
              </a:lnSpc>
            </a:pPr>
            <a:r>
              <a:rPr lang="en-US" sz="2400" spc="76">
                <a:solidFill>
                  <a:srgbClr val="191919"/>
                </a:solidFill>
                <a:latin typeface="Helvetica World"/>
              </a:rPr>
              <a:t>Initial manuscript review</a:t>
            </a:r>
          </a:p>
        </p:txBody>
      </p:sp>
      <p:sp>
        <p:nvSpPr>
          <p:cNvPr id="40" name="TextBox 40"/>
          <p:cNvSpPr txBox="1"/>
          <p:nvPr/>
        </p:nvSpPr>
        <p:spPr>
          <a:xfrm>
            <a:off x="6457630" y="5592908"/>
            <a:ext cx="2916377" cy="948690"/>
          </a:xfrm>
          <a:prstGeom prst="rect">
            <a:avLst/>
          </a:prstGeom>
        </p:spPr>
        <p:txBody>
          <a:bodyPr lIns="0" tIns="0" rIns="0" bIns="0" rtlCol="0" anchor="t">
            <a:spAutoFit/>
          </a:bodyPr>
          <a:lstStyle/>
          <a:p>
            <a:pPr algn="ctr">
              <a:lnSpc>
                <a:spcPts val="3959"/>
              </a:lnSpc>
            </a:pPr>
            <a:r>
              <a:rPr lang="en-US" sz="2400" spc="76">
                <a:solidFill>
                  <a:srgbClr val="191919"/>
                </a:solidFill>
                <a:latin typeface="Helvetica World"/>
              </a:rPr>
              <a:t>Manuscript w/ author for revisions</a:t>
            </a:r>
          </a:p>
        </p:txBody>
      </p:sp>
      <p:sp>
        <p:nvSpPr>
          <p:cNvPr id="41" name="TextBox 41"/>
          <p:cNvSpPr txBox="1"/>
          <p:nvPr/>
        </p:nvSpPr>
        <p:spPr>
          <a:xfrm>
            <a:off x="12109636" y="5592908"/>
            <a:ext cx="2457578" cy="948690"/>
          </a:xfrm>
          <a:prstGeom prst="rect">
            <a:avLst/>
          </a:prstGeom>
        </p:spPr>
        <p:txBody>
          <a:bodyPr lIns="0" tIns="0" rIns="0" bIns="0" rtlCol="0" anchor="t">
            <a:spAutoFit/>
          </a:bodyPr>
          <a:lstStyle/>
          <a:p>
            <a:pPr algn="ctr">
              <a:lnSpc>
                <a:spcPts val="3959"/>
              </a:lnSpc>
            </a:pPr>
            <a:r>
              <a:rPr lang="en-US" sz="2400" spc="76">
                <a:solidFill>
                  <a:srgbClr val="191919"/>
                </a:solidFill>
                <a:latin typeface="Helvetica World"/>
              </a:rPr>
              <a:t>Formal acceptance</a:t>
            </a:r>
          </a:p>
        </p:txBody>
      </p:sp>
      <p:sp>
        <p:nvSpPr>
          <p:cNvPr id="42" name="TextBox 42"/>
          <p:cNvSpPr txBox="1"/>
          <p:nvPr/>
        </p:nvSpPr>
        <p:spPr>
          <a:xfrm>
            <a:off x="3902748" y="2634272"/>
            <a:ext cx="2457578" cy="453390"/>
          </a:xfrm>
          <a:prstGeom prst="rect">
            <a:avLst/>
          </a:prstGeom>
        </p:spPr>
        <p:txBody>
          <a:bodyPr lIns="0" tIns="0" rIns="0" bIns="0" rtlCol="0" anchor="t">
            <a:spAutoFit/>
          </a:bodyPr>
          <a:lstStyle/>
          <a:p>
            <a:pPr algn="ctr">
              <a:lnSpc>
                <a:spcPts val="3959"/>
              </a:lnSpc>
            </a:pPr>
            <a:r>
              <a:rPr lang="en-US" sz="2400" spc="76">
                <a:solidFill>
                  <a:srgbClr val="191919"/>
                </a:solidFill>
                <a:latin typeface="Helvetica World"/>
              </a:rPr>
              <a:t>Peer review</a:t>
            </a:r>
          </a:p>
        </p:txBody>
      </p:sp>
      <p:sp>
        <p:nvSpPr>
          <p:cNvPr id="43" name="TextBox 43"/>
          <p:cNvSpPr txBox="1"/>
          <p:nvPr/>
        </p:nvSpPr>
        <p:spPr>
          <a:xfrm>
            <a:off x="9143393" y="2634272"/>
            <a:ext cx="2916377" cy="453390"/>
          </a:xfrm>
          <a:prstGeom prst="rect">
            <a:avLst/>
          </a:prstGeom>
        </p:spPr>
        <p:txBody>
          <a:bodyPr lIns="0" tIns="0" rIns="0" bIns="0" rtlCol="0" anchor="t">
            <a:spAutoFit/>
          </a:bodyPr>
          <a:lstStyle/>
          <a:p>
            <a:pPr algn="ctr">
              <a:lnSpc>
                <a:spcPts val="3959"/>
              </a:lnSpc>
            </a:pPr>
            <a:r>
              <a:rPr lang="en-US" sz="2400" spc="76">
                <a:solidFill>
                  <a:srgbClr val="191919"/>
                </a:solidFill>
                <a:latin typeface="Helvetica World"/>
              </a:rPr>
              <a:t>Second peer review</a:t>
            </a:r>
          </a:p>
        </p:txBody>
      </p:sp>
      <p:sp>
        <p:nvSpPr>
          <p:cNvPr id="44" name="TextBox 44"/>
          <p:cNvSpPr txBox="1"/>
          <p:nvPr/>
        </p:nvSpPr>
        <p:spPr>
          <a:xfrm>
            <a:off x="14892703" y="2634272"/>
            <a:ext cx="2457578" cy="453390"/>
          </a:xfrm>
          <a:prstGeom prst="rect">
            <a:avLst/>
          </a:prstGeom>
        </p:spPr>
        <p:txBody>
          <a:bodyPr lIns="0" tIns="0" rIns="0" bIns="0" rtlCol="0" anchor="t">
            <a:spAutoFit/>
          </a:bodyPr>
          <a:lstStyle/>
          <a:p>
            <a:pPr algn="ctr">
              <a:lnSpc>
                <a:spcPts val="3959"/>
              </a:lnSpc>
            </a:pPr>
            <a:r>
              <a:rPr lang="en-US" sz="2400" spc="76">
                <a:solidFill>
                  <a:srgbClr val="191919"/>
                </a:solidFill>
                <a:latin typeface="Helvetica World"/>
              </a:rPr>
              <a:t>Publication</a:t>
            </a:r>
          </a:p>
        </p:txBody>
      </p:sp>
      <p:grpSp>
        <p:nvGrpSpPr>
          <p:cNvPr id="45" name="Group 45"/>
          <p:cNvGrpSpPr/>
          <p:nvPr/>
        </p:nvGrpSpPr>
        <p:grpSpPr>
          <a:xfrm>
            <a:off x="4827101" y="752436"/>
            <a:ext cx="8633797" cy="1098663"/>
            <a:chOff x="0" y="0"/>
            <a:chExt cx="11511730" cy="1464884"/>
          </a:xfrm>
        </p:grpSpPr>
        <p:sp>
          <p:nvSpPr>
            <p:cNvPr id="46" name="TextBox 46"/>
            <p:cNvSpPr txBox="1"/>
            <p:nvPr/>
          </p:nvSpPr>
          <p:spPr>
            <a:xfrm>
              <a:off x="10686" y="-47625"/>
              <a:ext cx="11501044" cy="767969"/>
            </a:xfrm>
            <a:prstGeom prst="rect">
              <a:avLst/>
            </a:prstGeom>
          </p:spPr>
          <p:txBody>
            <a:bodyPr lIns="0" tIns="0" rIns="0" bIns="0" rtlCol="0" anchor="t">
              <a:spAutoFit/>
            </a:bodyPr>
            <a:lstStyle/>
            <a:p>
              <a:pPr algn="ctr">
                <a:lnSpc>
                  <a:spcPts val="4716"/>
                </a:lnSpc>
              </a:pPr>
              <a:r>
                <a:rPr lang="en-US" sz="3600" spc="107">
                  <a:solidFill>
                    <a:srgbClr val="191919"/>
                  </a:solidFill>
                  <a:latin typeface="Aileron Heavy"/>
                </a:rPr>
                <a:t>ACADEMIC PUBLISHING TIMELINE</a:t>
              </a:r>
            </a:p>
          </p:txBody>
        </p:sp>
        <p:sp>
          <p:nvSpPr>
            <p:cNvPr id="47" name="TextBox 47"/>
            <p:cNvSpPr txBox="1"/>
            <p:nvPr/>
          </p:nvSpPr>
          <p:spPr>
            <a:xfrm>
              <a:off x="0" y="895712"/>
              <a:ext cx="11501044" cy="569172"/>
            </a:xfrm>
            <a:prstGeom prst="rect">
              <a:avLst/>
            </a:prstGeom>
          </p:spPr>
          <p:txBody>
            <a:bodyPr lIns="0" tIns="0" rIns="0" bIns="0" rtlCol="0" anchor="t">
              <a:spAutoFit/>
            </a:bodyPr>
            <a:lstStyle/>
            <a:p>
              <a:pPr algn="ctr">
                <a:lnSpc>
                  <a:spcPts val="3640"/>
                </a:lnSpc>
              </a:pPr>
              <a:r>
                <a:rPr lang="en-US" sz="2600" spc="130">
                  <a:solidFill>
                    <a:srgbClr val="191919"/>
                  </a:solidFill>
                  <a:latin typeface="Helvetica World"/>
                </a:rPr>
                <a:t>(a theoretical example)</a:t>
              </a:r>
            </a:p>
          </p:txBody>
        </p:sp>
      </p:grpSp>
      <p:sp>
        <p:nvSpPr>
          <p:cNvPr id="48" name="TextBox 48"/>
          <p:cNvSpPr txBox="1"/>
          <p:nvPr/>
        </p:nvSpPr>
        <p:spPr>
          <a:xfrm>
            <a:off x="10995015" y="9400143"/>
            <a:ext cx="6786546" cy="309245"/>
          </a:xfrm>
          <a:prstGeom prst="rect">
            <a:avLst/>
          </a:prstGeom>
        </p:spPr>
        <p:txBody>
          <a:bodyPr lIns="0" tIns="0" rIns="0" bIns="0" rtlCol="0" anchor="t">
            <a:spAutoFit/>
          </a:bodyPr>
          <a:lstStyle/>
          <a:p>
            <a:pPr algn="l">
              <a:lnSpc>
                <a:spcPts val="2380"/>
              </a:lnSpc>
            </a:pPr>
            <a:r>
              <a:rPr lang="en-US" sz="1700" spc="85">
                <a:solidFill>
                  <a:srgbClr val="000000"/>
                </a:solidFill>
                <a:latin typeface="Helvetica World Italics"/>
              </a:rPr>
              <a:t>Based loosely on PLOS - </a:t>
            </a:r>
            <a:r>
              <a:rPr lang="en-US" sz="1700" spc="85">
                <a:solidFill>
                  <a:srgbClr val="000000"/>
                </a:solidFill>
                <a:latin typeface="Helvetica World Italics"/>
                <a:hlinkClick r:id="rId3" tooltip="https://plos.org/resource/understanding-the-publishing-process/"/>
              </a:rPr>
              <a:t>Understanding the Publishing Process</a:t>
            </a:r>
          </a:p>
        </p:txBody>
      </p:sp>
      <p:sp>
        <p:nvSpPr>
          <p:cNvPr id="49" name="TextBox 49"/>
          <p:cNvSpPr txBox="1"/>
          <p:nvPr/>
        </p:nvSpPr>
        <p:spPr>
          <a:xfrm>
            <a:off x="6635673" y="7723573"/>
            <a:ext cx="5838163" cy="453390"/>
          </a:xfrm>
          <a:prstGeom prst="rect">
            <a:avLst/>
          </a:prstGeom>
        </p:spPr>
        <p:txBody>
          <a:bodyPr lIns="0" tIns="0" rIns="0" bIns="0" rtlCol="0" anchor="t">
            <a:spAutoFit/>
          </a:bodyPr>
          <a:lstStyle/>
          <a:p>
            <a:pPr algn="ctr">
              <a:lnSpc>
                <a:spcPts val="3959"/>
              </a:lnSpc>
            </a:pPr>
            <a:r>
              <a:rPr lang="en-US" sz="2400" spc="76">
                <a:solidFill>
                  <a:srgbClr val="191919"/>
                </a:solidFill>
                <a:latin typeface="Helvetica World"/>
              </a:rPr>
              <a:t>(Total time to completion: 9-20+ weeks)</a:t>
            </a:r>
          </a:p>
        </p:txBody>
      </p:sp>
      <p:sp>
        <p:nvSpPr>
          <p:cNvPr id="50" name="AutoShape 50"/>
          <p:cNvSpPr/>
          <p:nvPr/>
        </p:nvSpPr>
        <p:spPr>
          <a:xfrm>
            <a:off x="1119681" y="7549931"/>
            <a:ext cx="16230600" cy="0"/>
          </a:xfrm>
          <a:prstGeom prst="line">
            <a:avLst/>
          </a:prstGeom>
          <a:ln w="85725" cap="rnd">
            <a:solidFill>
              <a:srgbClr val="13538A"/>
            </a:solidFill>
            <a:prstDash val="solid"/>
            <a:headEnd type="diamond" w="lg" len="lg"/>
            <a:tailEnd type="diamond" w="lg" len="lg"/>
          </a:ln>
        </p:spPr>
        <p:txBody>
          <a:bodyPr/>
          <a:lstStyle/>
          <a:p>
            <a:endParaRPr lang="en-NZ"/>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rot="-5400000">
            <a:off x="4454079" y="2272557"/>
            <a:ext cx="69375" cy="7421378"/>
          </a:xfrm>
          <a:prstGeom prst="rect">
            <a:avLst/>
          </a:prstGeom>
          <a:solidFill>
            <a:srgbClr val="191919">
              <a:alpha val="6667"/>
            </a:srgbClr>
          </a:solidFill>
        </p:spPr>
        <p:txBody>
          <a:bodyPr/>
          <a:lstStyle/>
          <a:p>
            <a:endParaRPr lang="en-NZ"/>
          </a:p>
        </p:txBody>
      </p:sp>
      <p:sp>
        <p:nvSpPr>
          <p:cNvPr id="4" name="AutoShape 4"/>
          <p:cNvSpPr/>
          <p:nvPr/>
        </p:nvSpPr>
        <p:spPr>
          <a:xfrm>
            <a:off x="8189930" y="3118161"/>
            <a:ext cx="89912" cy="5600504"/>
          </a:xfrm>
          <a:prstGeom prst="rect">
            <a:avLst/>
          </a:prstGeom>
          <a:solidFill>
            <a:srgbClr val="191919">
              <a:alpha val="6667"/>
            </a:srgbClr>
          </a:solidFill>
        </p:spPr>
        <p:txBody>
          <a:bodyPr/>
          <a:lstStyle/>
          <a:p>
            <a:endParaRPr lang="en-NZ"/>
          </a:p>
        </p:txBody>
      </p:sp>
      <p:sp>
        <p:nvSpPr>
          <p:cNvPr id="5" name="AutoShape 5"/>
          <p:cNvSpPr/>
          <p:nvPr/>
        </p:nvSpPr>
        <p:spPr>
          <a:xfrm rot="-5400000">
            <a:off x="9412216" y="1854921"/>
            <a:ext cx="81908" cy="2526480"/>
          </a:xfrm>
          <a:prstGeom prst="rect">
            <a:avLst/>
          </a:prstGeom>
          <a:solidFill>
            <a:srgbClr val="191919">
              <a:alpha val="6667"/>
            </a:srgbClr>
          </a:solidFill>
        </p:spPr>
        <p:txBody>
          <a:bodyPr/>
          <a:lstStyle/>
          <a:p>
            <a:endParaRPr lang="en-NZ"/>
          </a:p>
        </p:txBody>
      </p:sp>
      <p:sp>
        <p:nvSpPr>
          <p:cNvPr id="6" name="AutoShape 6"/>
          <p:cNvSpPr/>
          <p:nvPr/>
        </p:nvSpPr>
        <p:spPr>
          <a:xfrm>
            <a:off x="10671454" y="3118161"/>
            <a:ext cx="89912" cy="5600504"/>
          </a:xfrm>
          <a:prstGeom prst="rect">
            <a:avLst/>
          </a:prstGeom>
          <a:solidFill>
            <a:srgbClr val="191919">
              <a:alpha val="6667"/>
            </a:srgbClr>
          </a:solidFill>
        </p:spPr>
        <p:txBody>
          <a:bodyPr/>
          <a:lstStyle/>
          <a:p>
            <a:endParaRPr lang="en-NZ"/>
          </a:p>
        </p:txBody>
      </p:sp>
      <p:sp>
        <p:nvSpPr>
          <p:cNvPr id="7" name="AutoShape 7"/>
          <p:cNvSpPr/>
          <p:nvPr/>
        </p:nvSpPr>
        <p:spPr>
          <a:xfrm rot="-5400000">
            <a:off x="12689012" y="3965688"/>
            <a:ext cx="69375" cy="4104490"/>
          </a:xfrm>
          <a:prstGeom prst="rect">
            <a:avLst/>
          </a:prstGeom>
          <a:solidFill>
            <a:srgbClr val="191919">
              <a:alpha val="6667"/>
            </a:srgbClr>
          </a:solidFill>
        </p:spPr>
        <p:txBody>
          <a:bodyPr/>
          <a:lstStyle/>
          <a:p>
            <a:endParaRPr lang="en-NZ"/>
          </a:p>
        </p:txBody>
      </p:sp>
      <p:sp>
        <p:nvSpPr>
          <p:cNvPr id="8" name="AutoShape 8"/>
          <p:cNvSpPr/>
          <p:nvPr/>
        </p:nvSpPr>
        <p:spPr>
          <a:xfrm rot="-5400000">
            <a:off x="9421741" y="7414471"/>
            <a:ext cx="81908" cy="2526480"/>
          </a:xfrm>
          <a:prstGeom prst="rect">
            <a:avLst/>
          </a:prstGeom>
          <a:solidFill>
            <a:srgbClr val="191919">
              <a:alpha val="6667"/>
            </a:srgbClr>
          </a:solidFill>
        </p:spPr>
        <p:txBody>
          <a:bodyPr/>
          <a:lstStyle/>
          <a:p>
            <a:endParaRPr lang="en-NZ"/>
          </a:p>
        </p:txBody>
      </p:sp>
      <p:sp>
        <p:nvSpPr>
          <p:cNvPr id="9" name="AutoShape 9"/>
          <p:cNvSpPr/>
          <p:nvPr/>
        </p:nvSpPr>
        <p:spPr>
          <a:xfrm rot="-5400000">
            <a:off x="9421741" y="5575204"/>
            <a:ext cx="81908" cy="2526480"/>
          </a:xfrm>
          <a:prstGeom prst="rect">
            <a:avLst/>
          </a:prstGeom>
          <a:solidFill>
            <a:srgbClr val="191919">
              <a:alpha val="6667"/>
            </a:srgbClr>
          </a:solidFill>
        </p:spPr>
        <p:txBody>
          <a:bodyPr/>
          <a:lstStyle/>
          <a:p>
            <a:endParaRPr lang="en-NZ"/>
          </a:p>
        </p:txBody>
      </p:sp>
      <p:sp>
        <p:nvSpPr>
          <p:cNvPr id="10" name="AutoShape 10"/>
          <p:cNvSpPr/>
          <p:nvPr/>
        </p:nvSpPr>
        <p:spPr>
          <a:xfrm rot="-5400000">
            <a:off x="9457172" y="3718726"/>
            <a:ext cx="81908" cy="2526480"/>
          </a:xfrm>
          <a:prstGeom prst="rect">
            <a:avLst/>
          </a:prstGeom>
          <a:solidFill>
            <a:srgbClr val="191919">
              <a:alpha val="6667"/>
            </a:srgbClr>
          </a:solidFill>
        </p:spPr>
        <p:txBody>
          <a:bodyPr/>
          <a:lstStyle/>
          <a:p>
            <a:endParaRPr lang="en-NZ"/>
          </a:p>
        </p:txBody>
      </p:sp>
      <p:sp>
        <p:nvSpPr>
          <p:cNvPr id="11" name="AutoShape 11"/>
          <p:cNvSpPr/>
          <p:nvPr/>
        </p:nvSpPr>
        <p:spPr>
          <a:xfrm rot="-6851543">
            <a:off x="15865969" y="4232807"/>
            <a:ext cx="81908" cy="2526480"/>
          </a:xfrm>
          <a:prstGeom prst="rect">
            <a:avLst/>
          </a:prstGeom>
          <a:solidFill>
            <a:srgbClr val="191919">
              <a:alpha val="6667"/>
            </a:srgbClr>
          </a:solidFill>
        </p:spPr>
        <p:txBody>
          <a:bodyPr/>
          <a:lstStyle/>
          <a:p>
            <a:endParaRPr lang="en-NZ"/>
          </a:p>
        </p:txBody>
      </p:sp>
      <p:sp>
        <p:nvSpPr>
          <p:cNvPr id="12" name="AutoShape 12"/>
          <p:cNvSpPr/>
          <p:nvPr/>
        </p:nvSpPr>
        <p:spPr>
          <a:xfrm rot="-3864511">
            <a:off x="15878045" y="5302600"/>
            <a:ext cx="81908" cy="2526480"/>
          </a:xfrm>
          <a:prstGeom prst="rect">
            <a:avLst/>
          </a:prstGeom>
          <a:solidFill>
            <a:srgbClr val="191919">
              <a:alpha val="6667"/>
            </a:srgbClr>
          </a:solidFill>
        </p:spPr>
        <p:txBody>
          <a:bodyPr/>
          <a:lstStyle/>
          <a:p>
            <a:endParaRPr lang="en-NZ"/>
          </a:p>
        </p:txBody>
      </p:sp>
      <p:sp>
        <p:nvSpPr>
          <p:cNvPr id="13" name="AutoShape 13"/>
          <p:cNvSpPr/>
          <p:nvPr/>
        </p:nvSpPr>
        <p:spPr>
          <a:xfrm rot="5400000">
            <a:off x="2307397" y="4958154"/>
            <a:ext cx="2031520" cy="0"/>
          </a:xfrm>
          <a:prstGeom prst="line">
            <a:avLst/>
          </a:prstGeom>
          <a:ln w="47625" cap="rnd">
            <a:solidFill>
              <a:srgbClr val="D9D9D9"/>
            </a:solidFill>
            <a:prstDash val="solid"/>
            <a:headEnd type="none" w="sm" len="sm"/>
            <a:tailEnd type="none" w="sm" len="sm"/>
          </a:ln>
        </p:spPr>
        <p:txBody>
          <a:bodyPr/>
          <a:lstStyle/>
          <a:p>
            <a:endParaRPr lang="en-NZ"/>
          </a:p>
        </p:txBody>
      </p:sp>
      <p:sp>
        <p:nvSpPr>
          <p:cNvPr id="14" name="Freeform 14"/>
          <p:cNvSpPr/>
          <p:nvPr/>
        </p:nvSpPr>
        <p:spPr>
          <a:xfrm>
            <a:off x="110989" y="5223443"/>
            <a:ext cx="917711" cy="1342397"/>
          </a:xfrm>
          <a:custGeom>
            <a:avLst/>
            <a:gdLst/>
            <a:ahLst/>
            <a:cxnLst/>
            <a:rect l="l" t="t" r="r" b="b"/>
            <a:pathLst>
              <a:path w="917711" h="1342397">
                <a:moveTo>
                  <a:pt x="0" y="0"/>
                </a:moveTo>
                <a:lnTo>
                  <a:pt x="917711" y="0"/>
                </a:lnTo>
                <a:lnTo>
                  <a:pt x="917711" y="1342397"/>
                </a:lnTo>
                <a:lnTo>
                  <a:pt x="0" y="13423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NZ"/>
          </a:p>
        </p:txBody>
      </p:sp>
      <p:sp>
        <p:nvSpPr>
          <p:cNvPr id="15" name="Freeform 15"/>
          <p:cNvSpPr/>
          <p:nvPr/>
        </p:nvSpPr>
        <p:spPr>
          <a:xfrm>
            <a:off x="2815487" y="5312047"/>
            <a:ext cx="1015340" cy="1342397"/>
          </a:xfrm>
          <a:custGeom>
            <a:avLst/>
            <a:gdLst/>
            <a:ahLst/>
            <a:cxnLst/>
            <a:rect l="l" t="t" r="r" b="b"/>
            <a:pathLst>
              <a:path w="1015340" h="1342397">
                <a:moveTo>
                  <a:pt x="0" y="0"/>
                </a:moveTo>
                <a:lnTo>
                  <a:pt x="1015340" y="0"/>
                </a:lnTo>
                <a:lnTo>
                  <a:pt x="1015340" y="1342397"/>
                </a:lnTo>
                <a:lnTo>
                  <a:pt x="0" y="134239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NZ"/>
          </a:p>
        </p:txBody>
      </p:sp>
      <p:sp>
        <p:nvSpPr>
          <p:cNvPr id="16" name="Freeform 16"/>
          <p:cNvSpPr/>
          <p:nvPr/>
        </p:nvSpPr>
        <p:spPr>
          <a:xfrm>
            <a:off x="5463988" y="5381422"/>
            <a:ext cx="1810305" cy="1342397"/>
          </a:xfrm>
          <a:custGeom>
            <a:avLst/>
            <a:gdLst/>
            <a:ahLst/>
            <a:cxnLst/>
            <a:rect l="l" t="t" r="r" b="b"/>
            <a:pathLst>
              <a:path w="1810305" h="1342397">
                <a:moveTo>
                  <a:pt x="0" y="0"/>
                </a:moveTo>
                <a:lnTo>
                  <a:pt x="1810304" y="0"/>
                </a:lnTo>
                <a:lnTo>
                  <a:pt x="1810304" y="1342396"/>
                </a:lnTo>
                <a:lnTo>
                  <a:pt x="0" y="13423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NZ"/>
          </a:p>
        </p:txBody>
      </p:sp>
      <p:sp>
        <p:nvSpPr>
          <p:cNvPr id="17" name="Freeform 17"/>
          <p:cNvSpPr/>
          <p:nvPr/>
        </p:nvSpPr>
        <p:spPr>
          <a:xfrm>
            <a:off x="2675771" y="3159115"/>
            <a:ext cx="1342397" cy="1342397"/>
          </a:xfrm>
          <a:custGeom>
            <a:avLst/>
            <a:gdLst/>
            <a:ahLst/>
            <a:cxnLst/>
            <a:rect l="l" t="t" r="r" b="b"/>
            <a:pathLst>
              <a:path w="1342397" h="1342397">
                <a:moveTo>
                  <a:pt x="0" y="0"/>
                </a:moveTo>
                <a:lnTo>
                  <a:pt x="1342397" y="0"/>
                </a:lnTo>
                <a:lnTo>
                  <a:pt x="1342397" y="1342397"/>
                </a:lnTo>
                <a:lnTo>
                  <a:pt x="0" y="134239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NZ"/>
          </a:p>
        </p:txBody>
      </p:sp>
      <p:sp>
        <p:nvSpPr>
          <p:cNvPr id="18" name="Freeform 18"/>
          <p:cNvSpPr/>
          <p:nvPr/>
        </p:nvSpPr>
        <p:spPr>
          <a:xfrm>
            <a:off x="16404802" y="4039025"/>
            <a:ext cx="1342397" cy="1342397"/>
          </a:xfrm>
          <a:custGeom>
            <a:avLst/>
            <a:gdLst/>
            <a:ahLst/>
            <a:cxnLst/>
            <a:rect l="l" t="t" r="r" b="b"/>
            <a:pathLst>
              <a:path w="1342397" h="1342397">
                <a:moveTo>
                  <a:pt x="0" y="0"/>
                </a:moveTo>
                <a:lnTo>
                  <a:pt x="1342397" y="0"/>
                </a:lnTo>
                <a:lnTo>
                  <a:pt x="1342397" y="1342397"/>
                </a:lnTo>
                <a:lnTo>
                  <a:pt x="0" y="134239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NZ"/>
          </a:p>
        </p:txBody>
      </p:sp>
      <p:sp>
        <p:nvSpPr>
          <p:cNvPr id="19" name="Freeform 19"/>
          <p:cNvSpPr/>
          <p:nvPr/>
        </p:nvSpPr>
        <p:spPr>
          <a:xfrm>
            <a:off x="12145635" y="7294361"/>
            <a:ext cx="917711" cy="1342397"/>
          </a:xfrm>
          <a:custGeom>
            <a:avLst/>
            <a:gdLst/>
            <a:ahLst/>
            <a:cxnLst/>
            <a:rect l="l" t="t" r="r" b="b"/>
            <a:pathLst>
              <a:path w="917711" h="1342397">
                <a:moveTo>
                  <a:pt x="0" y="0"/>
                </a:moveTo>
                <a:lnTo>
                  <a:pt x="917711" y="0"/>
                </a:lnTo>
                <a:lnTo>
                  <a:pt x="917711" y="1342396"/>
                </a:lnTo>
                <a:lnTo>
                  <a:pt x="0" y="13423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NZ"/>
          </a:p>
        </p:txBody>
      </p:sp>
      <p:grpSp>
        <p:nvGrpSpPr>
          <p:cNvPr id="20" name="Group 20"/>
          <p:cNvGrpSpPr/>
          <p:nvPr/>
        </p:nvGrpSpPr>
        <p:grpSpPr>
          <a:xfrm rot="-10800000">
            <a:off x="3154855" y="4646448"/>
            <a:ext cx="384231" cy="258344"/>
            <a:chOff x="0" y="0"/>
            <a:chExt cx="1930400" cy="1297940"/>
          </a:xfrm>
        </p:grpSpPr>
        <p:sp>
          <p:nvSpPr>
            <p:cNvPr id="21" name="Freeform 21"/>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solidFill>
              <a:srgbClr val="D9D9D9"/>
            </a:solidFill>
          </p:spPr>
          <p:txBody>
            <a:bodyPr/>
            <a:lstStyle/>
            <a:p>
              <a:endParaRPr lang="en-NZ"/>
            </a:p>
          </p:txBody>
        </p:sp>
      </p:grpSp>
      <p:sp>
        <p:nvSpPr>
          <p:cNvPr id="22" name="Freeform 22"/>
          <p:cNvSpPr/>
          <p:nvPr/>
        </p:nvSpPr>
        <p:spPr>
          <a:xfrm>
            <a:off x="9071924" y="2284527"/>
            <a:ext cx="852404" cy="1051171"/>
          </a:xfrm>
          <a:custGeom>
            <a:avLst/>
            <a:gdLst/>
            <a:ahLst/>
            <a:cxnLst/>
            <a:rect l="l" t="t" r="r" b="b"/>
            <a:pathLst>
              <a:path w="852404" h="1051171">
                <a:moveTo>
                  <a:pt x="0" y="0"/>
                </a:moveTo>
                <a:lnTo>
                  <a:pt x="852404" y="0"/>
                </a:lnTo>
                <a:lnTo>
                  <a:pt x="852404" y="1051170"/>
                </a:lnTo>
                <a:lnTo>
                  <a:pt x="0" y="105117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NZ"/>
          </a:p>
        </p:txBody>
      </p:sp>
      <p:sp>
        <p:nvSpPr>
          <p:cNvPr id="23" name="Freeform 23"/>
          <p:cNvSpPr/>
          <p:nvPr/>
        </p:nvSpPr>
        <p:spPr>
          <a:xfrm>
            <a:off x="8602030" y="4379986"/>
            <a:ext cx="851140" cy="1049613"/>
          </a:xfrm>
          <a:custGeom>
            <a:avLst/>
            <a:gdLst/>
            <a:ahLst/>
            <a:cxnLst/>
            <a:rect l="l" t="t" r="r" b="b"/>
            <a:pathLst>
              <a:path w="851140" h="1049613">
                <a:moveTo>
                  <a:pt x="0" y="0"/>
                </a:moveTo>
                <a:lnTo>
                  <a:pt x="851140" y="0"/>
                </a:lnTo>
                <a:lnTo>
                  <a:pt x="851140" y="1049613"/>
                </a:lnTo>
                <a:lnTo>
                  <a:pt x="0" y="104961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NZ"/>
          </a:p>
        </p:txBody>
      </p:sp>
      <p:sp>
        <p:nvSpPr>
          <p:cNvPr id="24" name="Freeform 24"/>
          <p:cNvSpPr/>
          <p:nvPr/>
        </p:nvSpPr>
        <p:spPr>
          <a:xfrm>
            <a:off x="9616837" y="4379986"/>
            <a:ext cx="851140" cy="1049613"/>
          </a:xfrm>
          <a:custGeom>
            <a:avLst/>
            <a:gdLst/>
            <a:ahLst/>
            <a:cxnLst/>
            <a:rect l="l" t="t" r="r" b="b"/>
            <a:pathLst>
              <a:path w="851140" h="1049613">
                <a:moveTo>
                  <a:pt x="0" y="0"/>
                </a:moveTo>
                <a:lnTo>
                  <a:pt x="851140" y="0"/>
                </a:lnTo>
                <a:lnTo>
                  <a:pt x="851140" y="1049613"/>
                </a:lnTo>
                <a:lnTo>
                  <a:pt x="0" y="104961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NZ"/>
          </a:p>
        </p:txBody>
      </p:sp>
      <p:sp>
        <p:nvSpPr>
          <p:cNvPr id="25" name="Freeform 25"/>
          <p:cNvSpPr/>
          <p:nvPr/>
        </p:nvSpPr>
        <p:spPr>
          <a:xfrm>
            <a:off x="8585695" y="6146769"/>
            <a:ext cx="1260106" cy="1383350"/>
          </a:xfrm>
          <a:custGeom>
            <a:avLst/>
            <a:gdLst/>
            <a:ahLst/>
            <a:cxnLst/>
            <a:rect l="l" t="t" r="r" b="b"/>
            <a:pathLst>
              <a:path w="1260106" h="1383350">
                <a:moveTo>
                  <a:pt x="0" y="0"/>
                </a:moveTo>
                <a:lnTo>
                  <a:pt x="1260107" y="0"/>
                </a:lnTo>
                <a:lnTo>
                  <a:pt x="1260107" y="1383350"/>
                </a:lnTo>
                <a:lnTo>
                  <a:pt x="0" y="138335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NZ"/>
          </a:p>
        </p:txBody>
      </p:sp>
      <p:sp>
        <p:nvSpPr>
          <p:cNvPr id="26" name="Freeform 26"/>
          <p:cNvSpPr/>
          <p:nvPr/>
        </p:nvSpPr>
        <p:spPr>
          <a:xfrm>
            <a:off x="9571795" y="5918413"/>
            <a:ext cx="808621" cy="708554"/>
          </a:xfrm>
          <a:custGeom>
            <a:avLst/>
            <a:gdLst/>
            <a:ahLst/>
            <a:cxnLst/>
            <a:rect l="l" t="t" r="r" b="b"/>
            <a:pathLst>
              <a:path w="808621" h="708554">
                <a:moveTo>
                  <a:pt x="0" y="0"/>
                </a:moveTo>
                <a:lnTo>
                  <a:pt x="808620" y="0"/>
                </a:lnTo>
                <a:lnTo>
                  <a:pt x="808620" y="708554"/>
                </a:lnTo>
                <a:lnTo>
                  <a:pt x="0" y="70855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NZ"/>
          </a:p>
        </p:txBody>
      </p:sp>
      <p:sp>
        <p:nvSpPr>
          <p:cNvPr id="27" name="Freeform 27"/>
          <p:cNvSpPr/>
          <p:nvPr/>
        </p:nvSpPr>
        <p:spPr>
          <a:xfrm>
            <a:off x="16420302" y="6208200"/>
            <a:ext cx="1677996" cy="1342397"/>
          </a:xfrm>
          <a:custGeom>
            <a:avLst/>
            <a:gdLst/>
            <a:ahLst/>
            <a:cxnLst/>
            <a:rect l="l" t="t" r="r" b="b"/>
            <a:pathLst>
              <a:path w="1677996" h="1342397">
                <a:moveTo>
                  <a:pt x="0" y="0"/>
                </a:moveTo>
                <a:lnTo>
                  <a:pt x="1677996" y="0"/>
                </a:lnTo>
                <a:lnTo>
                  <a:pt x="1677996" y="1342396"/>
                </a:lnTo>
                <a:lnTo>
                  <a:pt x="0" y="134239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NZ"/>
          </a:p>
        </p:txBody>
      </p:sp>
      <p:sp>
        <p:nvSpPr>
          <p:cNvPr id="28" name="Freeform 28"/>
          <p:cNvSpPr/>
          <p:nvPr/>
        </p:nvSpPr>
        <p:spPr>
          <a:xfrm>
            <a:off x="11745306" y="5312047"/>
            <a:ext cx="1810305" cy="1342397"/>
          </a:xfrm>
          <a:custGeom>
            <a:avLst/>
            <a:gdLst/>
            <a:ahLst/>
            <a:cxnLst/>
            <a:rect l="l" t="t" r="r" b="b"/>
            <a:pathLst>
              <a:path w="1810305" h="1342397">
                <a:moveTo>
                  <a:pt x="0" y="0"/>
                </a:moveTo>
                <a:lnTo>
                  <a:pt x="1810305" y="0"/>
                </a:lnTo>
                <a:lnTo>
                  <a:pt x="1810305" y="1342397"/>
                </a:lnTo>
                <a:lnTo>
                  <a:pt x="0" y="134239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NZ"/>
          </a:p>
        </p:txBody>
      </p:sp>
      <p:sp>
        <p:nvSpPr>
          <p:cNvPr id="29" name="Freeform 29"/>
          <p:cNvSpPr/>
          <p:nvPr/>
        </p:nvSpPr>
        <p:spPr>
          <a:xfrm rot="-3243158">
            <a:off x="11117138" y="6677216"/>
            <a:ext cx="1256335" cy="929688"/>
          </a:xfrm>
          <a:custGeom>
            <a:avLst/>
            <a:gdLst/>
            <a:ahLst/>
            <a:cxnLst/>
            <a:rect l="l" t="t" r="r" b="b"/>
            <a:pathLst>
              <a:path w="1256335" h="929688">
                <a:moveTo>
                  <a:pt x="0" y="0"/>
                </a:moveTo>
                <a:lnTo>
                  <a:pt x="1256336" y="0"/>
                </a:lnTo>
                <a:lnTo>
                  <a:pt x="1256336" y="929688"/>
                </a:lnTo>
                <a:lnTo>
                  <a:pt x="0" y="92968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NZ"/>
          </a:p>
        </p:txBody>
      </p:sp>
      <p:sp>
        <p:nvSpPr>
          <p:cNvPr id="30" name="Freeform 30"/>
          <p:cNvSpPr/>
          <p:nvPr/>
        </p:nvSpPr>
        <p:spPr>
          <a:xfrm rot="6432981">
            <a:off x="12725473" y="6677216"/>
            <a:ext cx="1256335" cy="929688"/>
          </a:xfrm>
          <a:custGeom>
            <a:avLst/>
            <a:gdLst/>
            <a:ahLst/>
            <a:cxnLst/>
            <a:rect l="l" t="t" r="r" b="b"/>
            <a:pathLst>
              <a:path w="1256335" h="929688">
                <a:moveTo>
                  <a:pt x="0" y="0"/>
                </a:moveTo>
                <a:lnTo>
                  <a:pt x="1256335" y="0"/>
                </a:lnTo>
                <a:lnTo>
                  <a:pt x="1256335" y="929688"/>
                </a:lnTo>
                <a:lnTo>
                  <a:pt x="0" y="92968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NZ"/>
          </a:p>
        </p:txBody>
      </p:sp>
      <p:sp>
        <p:nvSpPr>
          <p:cNvPr id="31" name="Freeform 31"/>
          <p:cNvSpPr/>
          <p:nvPr/>
        </p:nvSpPr>
        <p:spPr>
          <a:xfrm>
            <a:off x="14268274" y="5381422"/>
            <a:ext cx="1015340" cy="1342397"/>
          </a:xfrm>
          <a:custGeom>
            <a:avLst/>
            <a:gdLst/>
            <a:ahLst/>
            <a:cxnLst/>
            <a:rect l="l" t="t" r="r" b="b"/>
            <a:pathLst>
              <a:path w="1015340" h="1342397">
                <a:moveTo>
                  <a:pt x="0" y="0"/>
                </a:moveTo>
                <a:lnTo>
                  <a:pt x="1015340" y="0"/>
                </a:lnTo>
                <a:lnTo>
                  <a:pt x="1015340" y="1342396"/>
                </a:lnTo>
                <a:lnTo>
                  <a:pt x="0" y="13423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NZ"/>
          </a:p>
        </p:txBody>
      </p:sp>
      <p:sp>
        <p:nvSpPr>
          <p:cNvPr id="32" name="Freeform 32"/>
          <p:cNvSpPr/>
          <p:nvPr/>
        </p:nvSpPr>
        <p:spPr>
          <a:xfrm>
            <a:off x="7909628" y="8193915"/>
            <a:ext cx="1398601" cy="1535391"/>
          </a:xfrm>
          <a:custGeom>
            <a:avLst/>
            <a:gdLst/>
            <a:ahLst/>
            <a:cxnLst/>
            <a:rect l="l" t="t" r="r" b="b"/>
            <a:pathLst>
              <a:path w="1398601" h="1535391">
                <a:moveTo>
                  <a:pt x="0" y="0"/>
                </a:moveTo>
                <a:lnTo>
                  <a:pt x="1398602" y="0"/>
                </a:lnTo>
                <a:lnTo>
                  <a:pt x="1398602" y="1535390"/>
                </a:lnTo>
                <a:lnTo>
                  <a:pt x="0" y="153539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NZ"/>
          </a:p>
        </p:txBody>
      </p:sp>
      <p:sp>
        <p:nvSpPr>
          <p:cNvPr id="33" name="Freeform 33"/>
          <p:cNvSpPr/>
          <p:nvPr/>
        </p:nvSpPr>
        <p:spPr>
          <a:xfrm>
            <a:off x="9034222" y="7965559"/>
            <a:ext cx="808621" cy="708554"/>
          </a:xfrm>
          <a:custGeom>
            <a:avLst/>
            <a:gdLst/>
            <a:ahLst/>
            <a:cxnLst/>
            <a:rect l="l" t="t" r="r" b="b"/>
            <a:pathLst>
              <a:path w="808621" h="708554">
                <a:moveTo>
                  <a:pt x="0" y="0"/>
                </a:moveTo>
                <a:lnTo>
                  <a:pt x="808621" y="0"/>
                </a:lnTo>
                <a:lnTo>
                  <a:pt x="808621" y="708554"/>
                </a:lnTo>
                <a:lnTo>
                  <a:pt x="0" y="70855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NZ"/>
          </a:p>
        </p:txBody>
      </p:sp>
      <p:sp>
        <p:nvSpPr>
          <p:cNvPr id="34" name="Freeform 34"/>
          <p:cNvSpPr/>
          <p:nvPr/>
        </p:nvSpPr>
        <p:spPr>
          <a:xfrm>
            <a:off x="10079000" y="8193915"/>
            <a:ext cx="917711" cy="1342397"/>
          </a:xfrm>
          <a:custGeom>
            <a:avLst/>
            <a:gdLst/>
            <a:ahLst/>
            <a:cxnLst/>
            <a:rect l="l" t="t" r="r" b="b"/>
            <a:pathLst>
              <a:path w="917711" h="1342397">
                <a:moveTo>
                  <a:pt x="0" y="0"/>
                </a:moveTo>
                <a:lnTo>
                  <a:pt x="917712" y="0"/>
                </a:lnTo>
                <a:lnTo>
                  <a:pt x="917712" y="1342397"/>
                </a:lnTo>
                <a:lnTo>
                  <a:pt x="0" y="13423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NZ"/>
          </a:p>
        </p:txBody>
      </p:sp>
      <p:sp>
        <p:nvSpPr>
          <p:cNvPr id="35" name="Freeform 35"/>
          <p:cNvSpPr/>
          <p:nvPr/>
        </p:nvSpPr>
        <p:spPr>
          <a:xfrm flipH="1">
            <a:off x="9501178" y="8198632"/>
            <a:ext cx="577823" cy="506317"/>
          </a:xfrm>
          <a:custGeom>
            <a:avLst/>
            <a:gdLst/>
            <a:ahLst/>
            <a:cxnLst/>
            <a:rect l="l" t="t" r="r" b="b"/>
            <a:pathLst>
              <a:path w="577823" h="506317">
                <a:moveTo>
                  <a:pt x="577822" y="0"/>
                </a:moveTo>
                <a:lnTo>
                  <a:pt x="0" y="0"/>
                </a:lnTo>
                <a:lnTo>
                  <a:pt x="0" y="506317"/>
                </a:lnTo>
                <a:lnTo>
                  <a:pt x="577822" y="506317"/>
                </a:lnTo>
                <a:lnTo>
                  <a:pt x="577822"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NZ"/>
          </a:p>
        </p:txBody>
      </p:sp>
      <p:sp>
        <p:nvSpPr>
          <p:cNvPr id="36" name="Freeform 36"/>
          <p:cNvSpPr/>
          <p:nvPr/>
        </p:nvSpPr>
        <p:spPr>
          <a:xfrm rot="6679122">
            <a:off x="10204653" y="1189485"/>
            <a:ext cx="1847647" cy="3565634"/>
          </a:xfrm>
          <a:custGeom>
            <a:avLst/>
            <a:gdLst/>
            <a:ahLst/>
            <a:cxnLst/>
            <a:rect l="l" t="t" r="r" b="b"/>
            <a:pathLst>
              <a:path w="1847647" h="3565634">
                <a:moveTo>
                  <a:pt x="0" y="0"/>
                </a:moveTo>
                <a:lnTo>
                  <a:pt x="1847647" y="0"/>
                </a:lnTo>
                <a:lnTo>
                  <a:pt x="1847647" y="3565634"/>
                </a:lnTo>
                <a:lnTo>
                  <a:pt x="0" y="3565634"/>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NZ"/>
          </a:p>
        </p:txBody>
      </p:sp>
      <p:sp>
        <p:nvSpPr>
          <p:cNvPr id="37" name="Freeform 37"/>
          <p:cNvSpPr/>
          <p:nvPr/>
        </p:nvSpPr>
        <p:spPr>
          <a:xfrm rot="4718950" flipV="1">
            <a:off x="6793765" y="825908"/>
            <a:ext cx="1988508" cy="3837472"/>
          </a:xfrm>
          <a:custGeom>
            <a:avLst/>
            <a:gdLst/>
            <a:ahLst/>
            <a:cxnLst/>
            <a:rect l="l" t="t" r="r" b="b"/>
            <a:pathLst>
              <a:path w="1988508" h="3837472">
                <a:moveTo>
                  <a:pt x="0" y="3837472"/>
                </a:moveTo>
                <a:lnTo>
                  <a:pt x="1988508" y="3837472"/>
                </a:lnTo>
                <a:lnTo>
                  <a:pt x="1988508" y="0"/>
                </a:lnTo>
                <a:lnTo>
                  <a:pt x="0" y="0"/>
                </a:lnTo>
                <a:lnTo>
                  <a:pt x="0" y="3837472"/>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NZ"/>
          </a:p>
        </p:txBody>
      </p:sp>
      <p:grpSp>
        <p:nvGrpSpPr>
          <p:cNvPr id="38" name="Group 38"/>
          <p:cNvGrpSpPr/>
          <p:nvPr/>
        </p:nvGrpSpPr>
        <p:grpSpPr>
          <a:xfrm>
            <a:off x="5627450" y="3989730"/>
            <a:ext cx="1034379" cy="695484"/>
            <a:chOff x="0" y="0"/>
            <a:chExt cx="1930400" cy="1297940"/>
          </a:xfrm>
        </p:grpSpPr>
        <p:sp>
          <p:nvSpPr>
            <p:cNvPr id="39" name="Freeform 39"/>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solidFill>
              <a:srgbClr val="D9D9D9"/>
            </a:solidFill>
          </p:spPr>
          <p:txBody>
            <a:bodyPr/>
            <a:lstStyle/>
            <a:p>
              <a:endParaRPr lang="en-NZ"/>
            </a:p>
          </p:txBody>
        </p:sp>
      </p:grpSp>
      <p:sp>
        <p:nvSpPr>
          <p:cNvPr id="40" name="TextBox 40"/>
          <p:cNvSpPr txBox="1"/>
          <p:nvPr/>
        </p:nvSpPr>
        <p:spPr>
          <a:xfrm>
            <a:off x="5825405" y="300140"/>
            <a:ext cx="6780688" cy="587883"/>
          </a:xfrm>
          <a:prstGeom prst="rect">
            <a:avLst/>
          </a:prstGeom>
        </p:spPr>
        <p:txBody>
          <a:bodyPr lIns="0" tIns="0" rIns="0" bIns="0" rtlCol="0" anchor="t">
            <a:spAutoFit/>
          </a:bodyPr>
          <a:lstStyle/>
          <a:p>
            <a:pPr algn="l">
              <a:lnSpc>
                <a:spcPts val="4716"/>
              </a:lnSpc>
            </a:pPr>
            <a:r>
              <a:rPr lang="en-US" sz="3600" spc="107">
                <a:solidFill>
                  <a:srgbClr val="191919"/>
                </a:solidFill>
                <a:latin typeface="Aileron Heavy"/>
              </a:rPr>
              <a:t>THE PEER REVIEW PROCESS</a:t>
            </a:r>
          </a:p>
        </p:txBody>
      </p:sp>
      <p:sp>
        <p:nvSpPr>
          <p:cNvPr id="41" name="TextBox 41"/>
          <p:cNvSpPr txBox="1"/>
          <p:nvPr/>
        </p:nvSpPr>
        <p:spPr>
          <a:xfrm rot="2294834">
            <a:off x="68805" y="6985789"/>
            <a:ext cx="2457578" cy="716280"/>
          </a:xfrm>
          <a:prstGeom prst="rect">
            <a:avLst/>
          </a:prstGeom>
        </p:spPr>
        <p:txBody>
          <a:bodyPr lIns="0" tIns="0" rIns="0" bIns="0" rtlCol="0" anchor="t">
            <a:spAutoFit/>
          </a:bodyPr>
          <a:lstStyle/>
          <a:p>
            <a:pPr algn="ctr">
              <a:lnSpc>
                <a:spcPts val="2970"/>
              </a:lnSpc>
            </a:pPr>
            <a:r>
              <a:rPr lang="en-US" sz="1800" spc="57">
                <a:solidFill>
                  <a:srgbClr val="191919"/>
                </a:solidFill>
                <a:latin typeface="Helvetica World"/>
              </a:rPr>
              <a:t>author submits manuscript to journal</a:t>
            </a:r>
          </a:p>
        </p:txBody>
      </p:sp>
      <p:sp>
        <p:nvSpPr>
          <p:cNvPr id="42" name="TextBox 42"/>
          <p:cNvSpPr txBox="1"/>
          <p:nvPr/>
        </p:nvSpPr>
        <p:spPr>
          <a:xfrm rot="2294834">
            <a:off x="2683008" y="6896559"/>
            <a:ext cx="2457578" cy="716280"/>
          </a:xfrm>
          <a:prstGeom prst="rect">
            <a:avLst/>
          </a:prstGeom>
        </p:spPr>
        <p:txBody>
          <a:bodyPr lIns="0" tIns="0" rIns="0" bIns="0" rtlCol="0" anchor="t">
            <a:spAutoFit/>
          </a:bodyPr>
          <a:lstStyle/>
          <a:p>
            <a:pPr algn="ctr">
              <a:lnSpc>
                <a:spcPts val="2970"/>
              </a:lnSpc>
            </a:pPr>
            <a:r>
              <a:rPr lang="en-US" sz="1800" spc="57">
                <a:solidFill>
                  <a:srgbClr val="191919"/>
                </a:solidFill>
                <a:latin typeface="Helvetica World"/>
              </a:rPr>
              <a:t>journal editor assesses manuscript</a:t>
            </a:r>
          </a:p>
        </p:txBody>
      </p:sp>
      <p:sp>
        <p:nvSpPr>
          <p:cNvPr id="43" name="TextBox 43"/>
          <p:cNvSpPr txBox="1"/>
          <p:nvPr/>
        </p:nvSpPr>
        <p:spPr>
          <a:xfrm rot="2294834">
            <a:off x="1949522" y="2202598"/>
            <a:ext cx="2457578" cy="716280"/>
          </a:xfrm>
          <a:prstGeom prst="rect">
            <a:avLst/>
          </a:prstGeom>
        </p:spPr>
        <p:txBody>
          <a:bodyPr lIns="0" tIns="0" rIns="0" bIns="0" rtlCol="0" anchor="t">
            <a:spAutoFit/>
          </a:bodyPr>
          <a:lstStyle/>
          <a:p>
            <a:pPr algn="ctr">
              <a:lnSpc>
                <a:spcPts val="2970"/>
              </a:lnSpc>
            </a:pPr>
            <a:r>
              <a:rPr lang="en-US" sz="1800" spc="57">
                <a:solidFill>
                  <a:srgbClr val="191919"/>
                </a:solidFill>
                <a:latin typeface="Helvetica World"/>
              </a:rPr>
              <a:t>manuscript may be rejected</a:t>
            </a:r>
          </a:p>
        </p:txBody>
      </p:sp>
      <p:sp>
        <p:nvSpPr>
          <p:cNvPr id="44" name="TextBox 44"/>
          <p:cNvSpPr txBox="1"/>
          <p:nvPr/>
        </p:nvSpPr>
        <p:spPr>
          <a:xfrm rot="2294834">
            <a:off x="5009305" y="6832069"/>
            <a:ext cx="2457578" cy="716280"/>
          </a:xfrm>
          <a:prstGeom prst="rect">
            <a:avLst/>
          </a:prstGeom>
        </p:spPr>
        <p:txBody>
          <a:bodyPr lIns="0" tIns="0" rIns="0" bIns="0" rtlCol="0" anchor="t">
            <a:spAutoFit/>
          </a:bodyPr>
          <a:lstStyle/>
          <a:p>
            <a:pPr algn="ctr">
              <a:lnSpc>
                <a:spcPts val="2970"/>
              </a:lnSpc>
            </a:pPr>
            <a:r>
              <a:rPr lang="en-US" sz="1800" spc="57">
                <a:solidFill>
                  <a:srgbClr val="191919"/>
                </a:solidFill>
                <a:latin typeface="Helvetica World"/>
              </a:rPr>
              <a:t>manuscript sent for peer review</a:t>
            </a:r>
          </a:p>
        </p:txBody>
      </p:sp>
      <p:sp>
        <p:nvSpPr>
          <p:cNvPr id="45" name="TextBox 45"/>
          <p:cNvSpPr txBox="1"/>
          <p:nvPr/>
        </p:nvSpPr>
        <p:spPr>
          <a:xfrm rot="2294834">
            <a:off x="12915134" y="8248594"/>
            <a:ext cx="2457578" cy="716280"/>
          </a:xfrm>
          <a:prstGeom prst="rect">
            <a:avLst/>
          </a:prstGeom>
        </p:spPr>
        <p:txBody>
          <a:bodyPr lIns="0" tIns="0" rIns="0" bIns="0" rtlCol="0" anchor="t">
            <a:spAutoFit/>
          </a:bodyPr>
          <a:lstStyle/>
          <a:p>
            <a:pPr algn="ctr">
              <a:lnSpc>
                <a:spcPts val="2970"/>
              </a:lnSpc>
            </a:pPr>
            <a:r>
              <a:rPr lang="en-US" sz="1800" spc="57">
                <a:solidFill>
                  <a:srgbClr val="191919"/>
                </a:solidFill>
                <a:latin typeface="Helvetica World"/>
              </a:rPr>
              <a:t>manuscript sent to author for changes</a:t>
            </a:r>
          </a:p>
        </p:txBody>
      </p:sp>
      <p:sp>
        <p:nvSpPr>
          <p:cNvPr id="46" name="TextBox 46"/>
          <p:cNvSpPr txBox="1"/>
          <p:nvPr/>
        </p:nvSpPr>
        <p:spPr>
          <a:xfrm>
            <a:off x="8279842" y="1939722"/>
            <a:ext cx="2457578" cy="344805"/>
          </a:xfrm>
          <a:prstGeom prst="rect">
            <a:avLst/>
          </a:prstGeom>
        </p:spPr>
        <p:txBody>
          <a:bodyPr lIns="0" tIns="0" rIns="0" bIns="0" rtlCol="0" anchor="t">
            <a:spAutoFit/>
          </a:bodyPr>
          <a:lstStyle/>
          <a:p>
            <a:pPr algn="ctr">
              <a:lnSpc>
                <a:spcPts val="2970"/>
              </a:lnSpc>
            </a:pPr>
            <a:r>
              <a:rPr lang="en-US" sz="1800" spc="57">
                <a:solidFill>
                  <a:srgbClr val="191919"/>
                </a:solidFill>
                <a:latin typeface="Helvetica World"/>
              </a:rPr>
              <a:t>blind review</a:t>
            </a:r>
          </a:p>
        </p:txBody>
      </p:sp>
      <p:sp>
        <p:nvSpPr>
          <p:cNvPr id="47" name="TextBox 47"/>
          <p:cNvSpPr txBox="1"/>
          <p:nvPr/>
        </p:nvSpPr>
        <p:spPr>
          <a:xfrm>
            <a:off x="8303788" y="3962825"/>
            <a:ext cx="2457578" cy="344805"/>
          </a:xfrm>
          <a:prstGeom prst="rect">
            <a:avLst/>
          </a:prstGeom>
        </p:spPr>
        <p:txBody>
          <a:bodyPr lIns="0" tIns="0" rIns="0" bIns="0" rtlCol="0" anchor="t">
            <a:spAutoFit/>
          </a:bodyPr>
          <a:lstStyle/>
          <a:p>
            <a:pPr algn="ctr">
              <a:lnSpc>
                <a:spcPts val="2970"/>
              </a:lnSpc>
            </a:pPr>
            <a:r>
              <a:rPr lang="en-US" sz="1800" spc="57">
                <a:solidFill>
                  <a:srgbClr val="191919"/>
                </a:solidFill>
                <a:latin typeface="Helvetica World"/>
              </a:rPr>
              <a:t>double blind review</a:t>
            </a:r>
          </a:p>
        </p:txBody>
      </p:sp>
      <p:sp>
        <p:nvSpPr>
          <p:cNvPr id="48" name="TextBox 48"/>
          <p:cNvSpPr txBox="1"/>
          <p:nvPr/>
        </p:nvSpPr>
        <p:spPr>
          <a:xfrm rot="2294834">
            <a:off x="13398445" y="4028092"/>
            <a:ext cx="2457578" cy="1087755"/>
          </a:xfrm>
          <a:prstGeom prst="rect">
            <a:avLst/>
          </a:prstGeom>
        </p:spPr>
        <p:txBody>
          <a:bodyPr lIns="0" tIns="0" rIns="0" bIns="0" rtlCol="0" anchor="t">
            <a:spAutoFit/>
          </a:bodyPr>
          <a:lstStyle/>
          <a:p>
            <a:pPr algn="ctr">
              <a:lnSpc>
                <a:spcPts val="2970"/>
              </a:lnSpc>
            </a:pPr>
            <a:r>
              <a:rPr lang="en-US" sz="1800" spc="57">
                <a:solidFill>
                  <a:srgbClr val="191919"/>
                </a:solidFill>
                <a:latin typeface="Helvetica World"/>
              </a:rPr>
              <a:t>journal editor reassesses </a:t>
            </a:r>
          </a:p>
          <a:p>
            <a:pPr algn="ctr">
              <a:lnSpc>
                <a:spcPts val="2970"/>
              </a:lnSpc>
            </a:pPr>
            <a:r>
              <a:rPr lang="en-US" sz="1800" spc="57">
                <a:solidFill>
                  <a:srgbClr val="191919"/>
                </a:solidFill>
                <a:latin typeface="Helvetica World"/>
              </a:rPr>
              <a:t>manuscript </a:t>
            </a:r>
          </a:p>
        </p:txBody>
      </p:sp>
      <p:sp>
        <p:nvSpPr>
          <p:cNvPr id="49" name="TextBox 49"/>
          <p:cNvSpPr txBox="1"/>
          <p:nvPr/>
        </p:nvSpPr>
        <p:spPr>
          <a:xfrm rot="2294834">
            <a:off x="15593017" y="3055929"/>
            <a:ext cx="2457578" cy="716280"/>
          </a:xfrm>
          <a:prstGeom prst="rect">
            <a:avLst/>
          </a:prstGeom>
        </p:spPr>
        <p:txBody>
          <a:bodyPr lIns="0" tIns="0" rIns="0" bIns="0" rtlCol="0" anchor="t">
            <a:spAutoFit/>
          </a:bodyPr>
          <a:lstStyle/>
          <a:p>
            <a:pPr algn="ctr">
              <a:lnSpc>
                <a:spcPts val="2970"/>
              </a:lnSpc>
            </a:pPr>
            <a:r>
              <a:rPr lang="en-US" sz="1800" spc="57">
                <a:solidFill>
                  <a:srgbClr val="191919"/>
                </a:solidFill>
                <a:latin typeface="Helvetica World"/>
              </a:rPr>
              <a:t>manuscript </a:t>
            </a:r>
          </a:p>
          <a:p>
            <a:pPr algn="ctr">
              <a:lnSpc>
                <a:spcPts val="2970"/>
              </a:lnSpc>
            </a:pPr>
            <a:r>
              <a:rPr lang="en-US" sz="1800" spc="57">
                <a:solidFill>
                  <a:srgbClr val="191919"/>
                </a:solidFill>
                <a:latin typeface="Helvetica World"/>
              </a:rPr>
              <a:t>rejected</a:t>
            </a:r>
          </a:p>
        </p:txBody>
      </p:sp>
      <p:sp>
        <p:nvSpPr>
          <p:cNvPr id="50" name="TextBox 50"/>
          <p:cNvSpPr txBox="1"/>
          <p:nvPr/>
        </p:nvSpPr>
        <p:spPr>
          <a:xfrm rot="2294834">
            <a:off x="15839723" y="7858105"/>
            <a:ext cx="2457578" cy="716280"/>
          </a:xfrm>
          <a:prstGeom prst="rect">
            <a:avLst/>
          </a:prstGeom>
        </p:spPr>
        <p:txBody>
          <a:bodyPr lIns="0" tIns="0" rIns="0" bIns="0" rtlCol="0" anchor="t">
            <a:spAutoFit/>
          </a:bodyPr>
          <a:lstStyle/>
          <a:p>
            <a:pPr algn="ctr">
              <a:lnSpc>
                <a:spcPts val="2970"/>
              </a:lnSpc>
            </a:pPr>
            <a:r>
              <a:rPr lang="en-US" sz="1800" spc="57">
                <a:solidFill>
                  <a:srgbClr val="191919"/>
                </a:solidFill>
                <a:latin typeface="Helvetica World"/>
              </a:rPr>
              <a:t>manuscript </a:t>
            </a:r>
          </a:p>
          <a:p>
            <a:pPr algn="ctr">
              <a:lnSpc>
                <a:spcPts val="2970"/>
              </a:lnSpc>
            </a:pPr>
            <a:r>
              <a:rPr lang="en-US" sz="1800" spc="57">
                <a:solidFill>
                  <a:srgbClr val="191919"/>
                </a:solidFill>
                <a:latin typeface="Helvetica World"/>
              </a:rPr>
              <a:t>approved</a:t>
            </a:r>
          </a:p>
        </p:txBody>
      </p:sp>
      <p:sp>
        <p:nvSpPr>
          <p:cNvPr id="51" name="TextBox 51"/>
          <p:cNvSpPr txBox="1"/>
          <p:nvPr/>
        </p:nvSpPr>
        <p:spPr>
          <a:xfrm>
            <a:off x="11834557" y="1656889"/>
            <a:ext cx="2457578" cy="1087755"/>
          </a:xfrm>
          <a:prstGeom prst="rect">
            <a:avLst/>
          </a:prstGeom>
        </p:spPr>
        <p:txBody>
          <a:bodyPr lIns="0" tIns="0" rIns="0" bIns="0" rtlCol="0" anchor="t">
            <a:spAutoFit/>
          </a:bodyPr>
          <a:lstStyle/>
          <a:p>
            <a:pPr algn="ctr">
              <a:lnSpc>
                <a:spcPts val="2970"/>
              </a:lnSpc>
            </a:pPr>
            <a:r>
              <a:rPr lang="en-US" sz="1800" spc="57">
                <a:solidFill>
                  <a:srgbClr val="191919"/>
                </a:solidFill>
                <a:latin typeface="Helvetica World"/>
              </a:rPr>
              <a:t>manuscript may be sent for another round of peer review</a:t>
            </a:r>
          </a:p>
        </p:txBody>
      </p:sp>
      <p:sp>
        <p:nvSpPr>
          <p:cNvPr id="52" name="TextBox 52"/>
          <p:cNvSpPr txBox="1"/>
          <p:nvPr/>
        </p:nvSpPr>
        <p:spPr>
          <a:xfrm>
            <a:off x="8199455" y="7218161"/>
            <a:ext cx="2457578" cy="344805"/>
          </a:xfrm>
          <a:prstGeom prst="rect">
            <a:avLst/>
          </a:prstGeom>
        </p:spPr>
        <p:txBody>
          <a:bodyPr lIns="0" tIns="0" rIns="0" bIns="0" rtlCol="0" anchor="t">
            <a:spAutoFit/>
          </a:bodyPr>
          <a:lstStyle/>
          <a:p>
            <a:pPr algn="ctr">
              <a:lnSpc>
                <a:spcPts val="2970"/>
              </a:lnSpc>
            </a:pPr>
            <a:r>
              <a:rPr lang="en-US" sz="1800" spc="57">
                <a:solidFill>
                  <a:srgbClr val="191919"/>
                </a:solidFill>
                <a:latin typeface="Helvetica World"/>
              </a:rPr>
              <a:t>transparent review</a:t>
            </a:r>
          </a:p>
        </p:txBody>
      </p:sp>
      <p:sp>
        <p:nvSpPr>
          <p:cNvPr id="53" name="TextBox 53"/>
          <p:cNvSpPr txBox="1"/>
          <p:nvPr/>
        </p:nvSpPr>
        <p:spPr>
          <a:xfrm>
            <a:off x="8388047" y="9518803"/>
            <a:ext cx="2457578" cy="344805"/>
          </a:xfrm>
          <a:prstGeom prst="rect">
            <a:avLst/>
          </a:prstGeom>
        </p:spPr>
        <p:txBody>
          <a:bodyPr lIns="0" tIns="0" rIns="0" bIns="0" rtlCol="0" anchor="t">
            <a:spAutoFit/>
          </a:bodyPr>
          <a:lstStyle/>
          <a:p>
            <a:pPr algn="ctr">
              <a:lnSpc>
                <a:spcPts val="2970"/>
              </a:lnSpc>
            </a:pPr>
            <a:r>
              <a:rPr lang="en-US" sz="1800" spc="57">
                <a:solidFill>
                  <a:srgbClr val="191919"/>
                </a:solidFill>
                <a:latin typeface="Helvetica World"/>
              </a:rPr>
              <a:t>open review</a:t>
            </a:r>
          </a:p>
        </p:txBody>
      </p:sp>
      <p:sp>
        <p:nvSpPr>
          <p:cNvPr id="54" name="TextBox 54"/>
          <p:cNvSpPr txBox="1"/>
          <p:nvPr/>
        </p:nvSpPr>
        <p:spPr>
          <a:xfrm>
            <a:off x="-252405" y="9777883"/>
            <a:ext cx="4270573" cy="363855"/>
          </a:xfrm>
          <a:prstGeom prst="rect">
            <a:avLst/>
          </a:prstGeom>
        </p:spPr>
        <p:txBody>
          <a:bodyPr lIns="0" tIns="0" rIns="0" bIns="0" rtlCol="0" anchor="t">
            <a:spAutoFit/>
          </a:bodyPr>
          <a:lstStyle/>
          <a:p>
            <a:pPr algn="ctr">
              <a:lnSpc>
                <a:spcPts val="2970"/>
              </a:lnSpc>
            </a:pPr>
            <a:r>
              <a:rPr lang="en-US" sz="1800" spc="57">
                <a:solidFill>
                  <a:srgbClr val="191919"/>
                </a:solidFill>
                <a:latin typeface="Helvetica World Italics"/>
              </a:rPr>
              <a:t>adapted from </a:t>
            </a:r>
            <a:r>
              <a:rPr lang="en-US" sz="1800" u="sng" spc="57">
                <a:solidFill>
                  <a:srgbClr val="191919"/>
                </a:solidFill>
                <a:latin typeface="Helvetica World Italics"/>
                <a:hlinkClick r:id="rId25" tooltip="https://www.biomedcentral.com/getpublished/peer-review-process"/>
              </a:rPr>
              <a:t>BioMed Central</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5719738"/>
            <a:ext cx="18288000" cy="18288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NZ"/>
          </a:p>
        </p:txBody>
      </p:sp>
      <p:sp>
        <p:nvSpPr>
          <p:cNvPr id="3" name="Freeform 3"/>
          <p:cNvSpPr/>
          <p:nvPr/>
        </p:nvSpPr>
        <p:spPr>
          <a:xfrm>
            <a:off x="1504443" y="285339"/>
            <a:ext cx="7473520" cy="9336221"/>
          </a:xfrm>
          <a:custGeom>
            <a:avLst/>
            <a:gdLst/>
            <a:ahLst/>
            <a:cxnLst/>
            <a:rect l="l" t="t" r="r" b="b"/>
            <a:pathLst>
              <a:path w="7473520" h="9336221">
                <a:moveTo>
                  <a:pt x="0" y="0"/>
                </a:moveTo>
                <a:lnTo>
                  <a:pt x="7473520" y="0"/>
                </a:lnTo>
                <a:lnTo>
                  <a:pt x="7473520" y="9336221"/>
                </a:lnTo>
                <a:lnTo>
                  <a:pt x="0" y="9336221"/>
                </a:lnTo>
                <a:lnTo>
                  <a:pt x="0" y="0"/>
                </a:lnTo>
                <a:close/>
              </a:path>
            </a:pathLst>
          </a:custGeom>
          <a:blipFill>
            <a:blip r:embed="rId5"/>
            <a:stretch>
              <a:fillRect/>
            </a:stretch>
          </a:blipFill>
        </p:spPr>
        <p:txBody>
          <a:bodyPr/>
          <a:lstStyle/>
          <a:p>
            <a:endParaRPr lang="en-NZ"/>
          </a:p>
        </p:txBody>
      </p:sp>
      <p:sp>
        <p:nvSpPr>
          <p:cNvPr id="4" name="Freeform 4"/>
          <p:cNvSpPr/>
          <p:nvPr/>
        </p:nvSpPr>
        <p:spPr>
          <a:xfrm>
            <a:off x="15405285" y="8938573"/>
            <a:ext cx="1952081" cy="682986"/>
          </a:xfrm>
          <a:custGeom>
            <a:avLst/>
            <a:gdLst/>
            <a:ahLst/>
            <a:cxnLst/>
            <a:rect l="l" t="t" r="r" b="b"/>
            <a:pathLst>
              <a:path w="1952081" h="682986">
                <a:moveTo>
                  <a:pt x="0" y="0"/>
                </a:moveTo>
                <a:lnTo>
                  <a:pt x="1952081" y="0"/>
                </a:lnTo>
                <a:lnTo>
                  <a:pt x="1952081" y="682987"/>
                </a:lnTo>
                <a:lnTo>
                  <a:pt x="0" y="682987"/>
                </a:lnTo>
                <a:lnTo>
                  <a:pt x="0" y="0"/>
                </a:lnTo>
                <a:close/>
              </a:path>
            </a:pathLst>
          </a:custGeom>
          <a:blipFill>
            <a:blip r:embed="rId6"/>
            <a:stretch>
              <a:fillRect/>
            </a:stretch>
          </a:blipFill>
        </p:spPr>
        <p:txBody>
          <a:bodyPr/>
          <a:lstStyle/>
          <a:p>
            <a:endParaRPr lang="en-NZ"/>
          </a:p>
        </p:txBody>
      </p:sp>
      <p:sp>
        <p:nvSpPr>
          <p:cNvPr id="5" name="TextBox 5"/>
          <p:cNvSpPr txBox="1"/>
          <p:nvPr/>
        </p:nvSpPr>
        <p:spPr>
          <a:xfrm>
            <a:off x="10726095" y="8373873"/>
            <a:ext cx="6844785" cy="396240"/>
          </a:xfrm>
          <a:prstGeom prst="rect">
            <a:avLst/>
          </a:prstGeom>
        </p:spPr>
        <p:txBody>
          <a:bodyPr lIns="0" tIns="0" rIns="0" bIns="0" rtlCol="0" anchor="t">
            <a:spAutoFit/>
          </a:bodyPr>
          <a:lstStyle/>
          <a:p>
            <a:pPr algn="l">
              <a:lnSpc>
                <a:spcPts val="3359"/>
              </a:lnSpc>
            </a:pPr>
            <a:r>
              <a:rPr lang="en-US" sz="2400" spc="120">
                <a:solidFill>
                  <a:srgbClr val="FFFFFF"/>
                </a:solidFill>
                <a:latin typeface="Helvetica World"/>
              </a:rPr>
              <a:t>Peer Review by xkcd: https://xkcd.com/2025</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5936634"/>
            <a:ext cx="18288000" cy="18288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NZ"/>
          </a:p>
        </p:txBody>
      </p:sp>
      <p:pic>
        <p:nvPicPr>
          <p:cNvPr id="3" name="Picture 3"/>
          <p:cNvPicPr>
            <a:picLocks noChangeAspect="1"/>
          </p:cNvPicPr>
          <p:nvPr/>
        </p:nvPicPr>
        <p:blipFill>
          <a:blip r:embed="rId5"/>
          <a:srcRect/>
          <a:stretch>
            <a:fillRect/>
          </a:stretch>
        </p:blipFill>
        <p:spPr>
          <a:xfrm>
            <a:off x="9671911" y="1028700"/>
            <a:ext cx="7900416" cy="8229600"/>
          </a:xfrm>
          <a:prstGeom prst="rect">
            <a:avLst/>
          </a:prstGeom>
        </p:spPr>
      </p:pic>
      <p:sp>
        <p:nvSpPr>
          <p:cNvPr id="4" name="TextBox 4"/>
          <p:cNvSpPr txBox="1"/>
          <p:nvPr/>
        </p:nvSpPr>
        <p:spPr>
          <a:xfrm>
            <a:off x="1184442" y="3878840"/>
            <a:ext cx="8682368" cy="3077557"/>
          </a:xfrm>
          <a:prstGeom prst="rect">
            <a:avLst/>
          </a:prstGeom>
        </p:spPr>
        <p:txBody>
          <a:bodyPr lIns="0" tIns="0" rIns="0" bIns="0" rtlCol="0" anchor="t">
            <a:spAutoFit/>
          </a:bodyPr>
          <a:lstStyle/>
          <a:p>
            <a:pPr algn="ctr">
              <a:lnSpc>
                <a:spcPts val="12397"/>
              </a:lnSpc>
            </a:pPr>
            <a:r>
              <a:rPr lang="en-US" sz="9464" spc="283">
                <a:solidFill>
                  <a:srgbClr val="FFFFFF"/>
                </a:solidFill>
                <a:latin typeface="Aileron Heavy"/>
              </a:rPr>
              <a:t>AFTER PUBLISHING</a:t>
            </a:r>
          </a:p>
        </p:txBody>
      </p:sp>
      <p:sp>
        <p:nvSpPr>
          <p:cNvPr id="5" name="TextBox 5"/>
          <p:cNvSpPr txBox="1"/>
          <p:nvPr/>
        </p:nvSpPr>
        <p:spPr>
          <a:xfrm>
            <a:off x="1028700" y="981075"/>
            <a:ext cx="7232747" cy="587883"/>
          </a:xfrm>
          <a:prstGeom prst="rect">
            <a:avLst/>
          </a:prstGeom>
        </p:spPr>
        <p:txBody>
          <a:bodyPr lIns="0" tIns="0" rIns="0" bIns="0" rtlCol="0" anchor="t">
            <a:spAutoFit/>
          </a:bodyPr>
          <a:lstStyle/>
          <a:p>
            <a:pPr algn="l">
              <a:lnSpc>
                <a:spcPts val="4716"/>
              </a:lnSpc>
            </a:pPr>
            <a:r>
              <a:rPr lang="en-US" sz="3600" spc="107">
                <a:solidFill>
                  <a:srgbClr val="FFFFFF"/>
                </a:solidFill>
                <a:latin typeface="Aileron Heavy"/>
              </a:rPr>
              <a:t>UP NEXT...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12142548" y="4255768"/>
            <a:ext cx="10467838" cy="1823066"/>
          </a:xfrm>
          <a:custGeom>
            <a:avLst/>
            <a:gdLst/>
            <a:ahLst/>
            <a:cxnLst/>
            <a:rect l="l" t="t" r="r" b="b"/>
            <a:pathLst>
              <a:path w="10467838" h="1823066">
                <a:moveTo>
                  <a:pt x="0" y="0"/>
                </a:moveTo>
                <a:lnTo>
                  <a:pt x="10467838" y="0"/>
                </a:lnTo>
                <a:lnTo>
                  <a:pt x="10467838" y="1823066"/>
                </a:lnTo>
                <a:lnTo>
                  <a:pt x="0" y="1823066"/>
                </a:lnTo>
                <a:lnTo>
                  <a:pt x="0" y="0"/>
                </a:lnTo>
                <a:close/>
              </a:path>
            </a:pathLst>
          </a:custGeom>
          <a:blipFill>
            <a:blip r:embed="rId3">
              <a:extLst>
                <a:ext uri="{96DAC541-7B7A-43D3-8B79-37D633B846F1}">
                  <asvg:svgBlip xmlns:asvg="http://schemas.microsoft.com/office/drawing/2016/SVG/main" r:embed="rId4"/>
                </a:ext>
              </a:extLst>
            </a:blip>
            <a:stretch>
              <a:fillRect l="-42394" t="-365364" r="-32312" b="-537780"/>
            </a:stretch>
          </a:blipFill>
        </p:spPr>
        <p:txBody>
          <a:bodyPr/>
          <a:lstStyle/>
          <a:p>
            <a:endParaRPr lang="en-NZ"/>
          </a:p>
        </p:txBody>
      </p:sp>
      <p:sp>
        <p:nvSpPr>
          <p:cNvPr id="3" name="TextBox 3"/>
          <p:cNvSpPr txBox="1"/>
          <p:nvPr/>
        </p:nvSpPr>
        <p:spPr>
          <a:xfrm rot="5400000">
            <a:off x="13001754" y="4741694"/>
            <a:ext cx="8980935" cy="506231"/>
          </a:xfrm>
          <a:prstGeom prst="rect">
            <a:avLst/>
          </a:prstGeom>
        </p:spPr>
        <p:txBody>
          <a:bodyPr lIns="0" tIns="0" rIns="0" bIns="0" rtlCol="0" anchor="t">
            <a:spAutoFit/>
          </a:bodyPr>
          <a:lstStyle/>
          <a:p>
            <a:pPr algn="r">
              <a:lnSpc>
                <a:spcPts val="3756"/>
              </a:lnSpc>
            </a:pPr>
            <a:r>
              <a:rPr lang="en-US" sz="2889" spc="86">
                <a:solidFill>
                  <a:srgbClr val="FFFFFF"/>
                </a:solidFill>
                <a:latin typeface="Helvetica World Italics"/>
              </a:rPr>
              <a:t>Whānaungatanga</a:t>
            </a:r>
            <a:r>
              <a:rPr lang="en-US" sz="2889" spc="86">
                <a:solidFill>
                  <a:srgbClr val="FFFFFF"/>
                </a:solidFill>
                <a:latin typeface="Helvetica World"/>
              </a:rPr>
              <a:t> | Tell us a bit about you...</a:t>
            </a:r>
          </a:p>
        </p:txBody>
      </p:sp>
      <p:sp>
        <p:nvSpPr>
          <p:cNvPr id="4" name="TextBox 4"/>
          <p:cNvSpPr txBox="1"/>
          <p:nvPr/>
        </p:nvSpPr>
        <p:spPr>
          <a:xfrm>
            <a:off x="3743676" y="4825746"/>
            <a:ext cx="10800649" cy="587883"/>
          </a:xfrm>
          <a:prstGeom prst="rect">
            <a:avLst/>
          </a:prstGeom>
        </p:spPr>
        <p:txBody>
          <a:bodyPr lIns="0" tIns="0" rIns="0" bIns="0" rtlCol="0" anchor="t">
            <a:spAutoFit/>
          </a:bodyPr>
          <a:lstStyle/>
          <a:p>
            <a:pPr algn="ctr">
              <a:lnSpc>
                <a:spcPts val="4716"/>
              </a:lnSpc>
            </a:pPr>
            <a:r>
              <a:rPr lang="en-US" sz="3600" spc="107">
                <a:solidFill>
                  <a:srgbClr val="191919"/>
                </a:solidFill>
                <a:latin typeface="Aileron Heavy"/>
              </a:rPr>
              <a:t>WHAT IS YOUR AREA OF STUDY/RESEARCH?</a:t>
            </a:r>
          </a:p>
        </p:txBody>
      </p:sp>
      <p:sp>
        <p:nvSpPr>
          <p:cNvPr id="5" name="Freeform 5"/>
          <p:cNvSpPr/>
          <p:nvPr/>
        </p:nvSpPr>
        <p:spPr>
          <a:xfrm rot="-2074716">
            <a:off x="306895" y="850361"/>
            <a:ext cx="3950831" cy="2311236"/>
          </a:xfrm>
          <a:custGeom>
            <a:avLst/>
            <a:gdLst/>
            <a:ahLst/>
            <a:cxnLst/>
            <a:rect l="l" t="t" r="r" b="b"/>
            <a:pathLst>
              <a:path w="3950831" h="2311236">
                <a:moveTo>
                  <a:pt x="0" y="0"/>
                </a:moveTo>
                <a:lnTo>
                  <a:pt x="3950831" y="0"/>
                </a:lnTo>
                <a:lnTo>
                  <a:pt x="3950831" y="2311236"/>
                </a:lnTo>
                <a:lnTo>
                  <a:pt x="0" y="23112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NZ"/>
          </a:p>
        </p:txBody>
      </p:sp>
      <p:sp>
        <p:nvSpPr>
          <p:cNvPr id="6" name="Freeform 6"/>
          <p:cNvSpPr/>
          <p:nvPr/>
        </p:nvSpPr>
        <p:spPr>
          <a:xfrm rot="2331146">
            <a:off x="12039369" y="6858438"/>
            <a:ext cx="3950831" cy="2311236"/>
          </a:xfrm>
          <a:custGeom>
            <a:avLst/>
            <a:gdLst/>
            <a:ahLst/>
            <a:cxnLst/>
            <a:rect l="l" t="t" r="r" b="b"/>
            <a:pathLst>
              <a:path w="3950831" h="2311236">
                <a:moveTo>
                  <a:pt x="0" y="0"/>
                </a:moveTo>
                <a:lnTo>
                  <a:pt x="3950831" y="0"/>
                </a:lnTo>
                <a:lnTo>
                  <a:pt x="3950831" y="2311236"/>
                </a:lnTo>
                <a:lnTo>
                  <a:pt x="0" y="23112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NZ"/>
          </a:p>
        </p:txBody>
      </p:sp>
      <p:sp>
        <p:nvSpPr>
          <p:cNvPr id="7" name="TextBox 7"/>
          <p:cNvSpPr txBox="1"/>
          <p:nvPr/>
        </p:nvSpPr>
        <p:spPr>
          <a:xfrm>
            <a:off x="3882268" y="5523484"/>
            <a:ext cx="10800649" cy="430403"/>
          </a:xfrm>
          <a:prstGeom prst="rect">
            <a:avLst/>
          </a:prstGeom>
        </p:spPr>
        <p:txBody>
          <a:bodyPr lIns="0" tIns="0" rIns="0" bIns="0" rtlCol="0" anchor="t">
            <a:spAutoFit/>
          </a:bodyPr>
          <a:lstStyle/>
          <a:p>
            <a:pPr algn="ctr">
              <a:lnSpc>
                <a:spcPts val="3406"/>
              </a:lnSpc>
            </a:pPr>
            <a:r>
              <a:rPr lang="en-US" sz="2600" spc="78">
                <a:solidFill>
                  <a:srgbClr val="191919"/>
                </a:solidFill>
                <a:latin typeface="Aileron Heavy"/>
              </a:rPr>
              <a:t>SHARE IN CHAT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3034171" cy="10287000"/>
          </a:xfrm>
          <a:prstGeom prst="rect">
            <a:avLst/>
          </a:prstGeom>
          <a:solidFill>
            <a:srgbClr val="86EAE9">
              <a:alpha val="29804"/>
            </a:srgbClr>
          </a:solidFill>
        </p:spPr>
        <p:txBody>
          <a:bodyPr/>
          <a:lstStyle/>
          <a:p>
            <a:endParaRPr lang="en-NZ"/>
          </a:p>
        </p:txBody>
      </p:sp>
      <p:sp>
        <p:nvSpPr>
          <p:cNvPr id="3" name="AutoShape 3"/>
          <p:cNvSpPr/>
          <p:nvPr/>
        </p:nvSpPr>
        <p:spPr>
          <a:xfrm>
            <a:off x="9152298" y="0"/>
            <a:ext cx="3034171" cy="10287000"/>
          </a:xfrm>
          <a:prstGeom prst="rect">
            <a:avLst/>
          </a:prstGeom>
          <a:solidFill>
            <a:srgbClr val="37C9EF">
              <a:alpha val="29804"/>
            </a:srgbClr>
          </a:solidFill>
        </p:spPr>
        <p:txBody>
          <a:bodyPr/>
          <a:lstStyle/>
          <a:p>
            <a:endParaRPr lang="en-NZ"/>
          </a:p>
        </p:txBody>
      </p:sp>
      <p:sp>
        <p:nvSpPr>
          <p:cNvPr id="4" name="AutoShape 4"/>
          <p:cNvSpPr/>
          <p:nvPr/>
        </p:nvSpPr>
        <p:spPr>
          <a:xfrm>
            <a:off x="6101532" y="0"/>
            <a:ext cx="3034171" cy="10287000"/>
          </a:xfrm>
          <a:prstGeom prst="rect">
            <a:avLst/>
          </a:prstGeom>
          <a:solidFill>
            <a:srgbClr val="A6A6A6">
              <a:alpha val="29804"/>
            </a:srgbClr>
          </a:solidFill>
        </p:spPr>
        <p:txBody>
          <a:bodyPr/>
          <a:lstStyle/>
          <a:p>
            <a:endParaRPr lang="en-NZ"/>
          </a:p>
        </p:txBody>
      </p:sp>
      <p:sp>
        <p:nvSpPr>
          <p:cNvPr id="5" name="AutoShape 5"/>
          <p:cNvSpPr/>
          <p:nvPr/>
        </p:nvSpPr>
        <p:spPr>
          <a:xfrm>
            <a:off x="15253829" y="0"/>
            <a:ext cx="3034171" cy="10287000"/>
          </a:xfrm>
          <a:prstGeom prst="rect">
            <a:avLst/>
          </a:prstGeom>
          <a:solidFill>
            <a:srgbClr val="13538A">
              <a:alpha val="29804"/>
            </a:srgbClr>
          </a:solidFill>
        </p:spPr>
        <p:txBody>
          <a:bodyPr/>
          <a:lstStyle/>
          <a:p>
            <a:endParaRPr lang="en-NZ"/>
          </a:p>
        </p:txBody>
      </p:sp>
      <p:sp>
        <p:nvSpPr>
          <p:cNvPr id="6" name="AutoShape 6"/>
          <p:cNvSpPr/>
          <p:nvPr/>
        </p:nvSpPr>
        <p:spPr>
          <a:xfrm>
            <a:off x="12203063" y="0"/>
            <a:ext cx="3034171" cy="10287000"/>
          </a:xfrm>
          <a:prstGeom prst="rect">
            <a:avLst/>
          </a:prstGeom>
          <a:solidFill>
            <a:srgbClr val="2C92D5">
              <a:alpha val="29804"/>
            </a:srgbClr>
          </a:solidFill>
        </p:spPr>
        <p:txBody>
          <a:bodyPr/>
          <a:lstStyle/>
          <a:p>
            <a:endParaRPr lang="en-NZ"/>
          </a:p>
        </p:txBody>
      </p:sp>
      <p:sp>
        <p:nvSpPr>
          <p:cNvPr id="7" name="AutoShape 7"/>
          <p:cNvSpPr/>
          <p:nvPr/>
        </p:nvSpPr>
        <p:spPr>
          <a:xfrm rot="-822989">
            <a:off x="-2575881" y="-4733461"/>
            <a:ext cx="20981431" cy="8229600"/>
          </a:xfrm>
          <a:prstGeom prst="rect">
            <a:avLst/>
          </a:prstGeom>
          <a:solidFill>
            <a:srgbClr val="FFFFFF"/>
          </a:solidFill>
        </p:spPr>
        <p:txBody>
          <a:bodyPr/>
          <a:lstStyle/>
          <a:p>
            <a:endParaRPr lang="en-NZ"/>
          </a:p>
        </p:txBody>
      </p:sp>
      <p:grpSp>
        <p:nvGrpSpPr>
          <p:cNvPr id="8" name="Group 8"/>
          <p:cNvGrpSpPr/>
          <p:nvPr/>
        </p:nvGrpSpPr>
        <p:grpSpPr>
          <a:xfrm>
            <a:off x="1043663" y="4638274"/>
            <a:ext cx="946844" cy="1517452"/>
            <a:chOff x="0" y="0"/>
            <a:chExt cx="1262459" cy="2023269"/>
          </a:xfrm>
        </p:grpSpPr>
        <p:grpSp>
          <p:nvGrpSpPr>
            <p:cNvPr id="9" name="Group 9"/>
            <p:cNvGrpSpPr/>
            <p:nvPr/>
          </p:nvGrpSpPr>
          <p:grpSpPr>
            <a:xfrm rot="5400000">
              <a:off x="-44524" y="1176240"/>
              <a:ext cx="1351507" cy="342550"/>
              <a:chOff x="0" y="0"/>
              <a:chExt cx="2004282" cy="508000"/>
            </a:xfrm>
          </p:grpSpPr>
          <p:sp>
            <p:nvSpPr>
              <p:cNvPr id="10" name="Freeform 10"/>
              <p:cNvSpPr/>
              <p:nvPr/>
            </p:nvSpPr>
            <p:spPr>
              <a:xfrm>
                <a:off x="1555972" y="49530"/>
                <a:ext cx="408940" cy="408940"/>
              </a:xfrm>
              <a:custGeom>
                <a:avLst/>
                <a:gdLst/>
                <a:ahLst/>
                <a:cxnLst/>
                <a:rect l="l" t="t" r="r" b="b"/>
                <a:pathLst>
                  <a:path w="408940" h="408940">
                    <a:moveTo>
                      <a:pt x="204470" y="0"/>
                    </a:moveTo>
                    <a:cubicBezTo>
                      <a:pt x="91544" y="0"/>
                      <a:pt x="0" y="91544"/>
                      <a:pt x="0" y="204470"/>
                    </a:cubicBezTo>
                    <a:cubicBezTo>
                      <a:pt x="0" y="317396"/>
                      <a:pt x="91544" y="408940"/>
                      <a:pt x="204470" y="408940"/>
                    </a:cubicBezTo>
                    <a:cubicBezTo>
                      <a:pt x="317395" y="408940"/>
                      <a:pt x="408940" y="317396"/>
                      <a:pt x="408940" y="204470"/>
                    </a:cubicBezTo>
                    <a:cubicBezTo>
                      <a:pt x="408940" y="91544"/>
                      <a:pt x="317395" y="0"/>
                      <a:pt x="204470" y="0"/>
                    </a:cubicBezTo>
                    <a:close/>
                  </a:path>
                </a:pathLst>
              </a:custGeom>
              <a:solidFill>
                <a:srgbClr val="000000">
                  <a:alpha val="0"/>
                </a:srgbClr>
              </a:solidFill>
            </p:spPr>
            <p:txBody>
              <a:bodyPr/>
              <a:lstStyle/>
              <a:p>
                <a:endParaRPr lang="en-NZ"/>
              </a:p>
            </p:txBody>
          </p:sp>
          <p:sp>
            <p:nvSpPr>
              <p:cNvPr id="11" name="Freeform 11"/>
              <p:cNvSpPr/>
              <p:nvPr/>
            </p:nvSpPr>
            <p:spPr>
              <a:xfrm>
                <a:off x="0" y="11430"/>
                <a:ext cx="2004282" cy="485140"/>
              </a:xfrm>
              <a:custGeom>
                <a:avLst/>
                <a:gdLst/>
                <a:ahLst/>
                <a:cxnLst/>
                <a:rect l="l" t="t" r="r" b="b"/>
                <a:pathLst>
                  <a:path w="2004282" h="485140">
                    <a:moveTo>
                      <a:pt x="1760442" y="0"/>
                    </a:moveTo>
                    <a:cubicBezTo>
                      <a:pt x="1639792" y="0"/>
                      <a:pt x="1539462" y="88900"/>
                      <a:pt x="1520412" y="204470"/>
                    </a:cubicBezTo>
                    <a:lnTo>
                      <a:pt x="0" y="204470"/>
                    </a:lnTo>
                    <a:lnTo>
                      <a:pt x="0" y="280670"/>
                    </a:lnTo>
                    <a:lnTo>
                      <a:pt x="1521682" y="280670"/>
                    </a:lnTo>
                    <a:cubicBezTo>
                      <a:pt x="1539462" y="396240"/>
                      <a:pt x="1641062" y="485140"/>
                      <a:pt x="1761712" y="485140"/>
                    </a:cubicBezTo>
                    <a:cubicBezTo>
                      <a:pt x="1896332" y="485140"/>
                      <a:pt x="2004282" y="375920"/>
                      <a:pt x="2004282" y="242570"/>
                    </a:cubicBezTo>
                    <a:cubicBezTo>
                      <a:pt x="2004282" y="107950"/>
                      <a:pt x="1895062" y="0"/>
                      <a:pt x="1760442" y="0"/>
                    </a:cubicBezTo>
                    <a:close/>
                    <a:moveTo>
                      <a:pt x="1760442" y="408940"/>
                    </a:moveTo>
                    <a:cubicBezTo>
                      <a:pt x="1669002" y="408940"/>
                      <a:pt x="1594072" y="334010"/>
                      <a:pt x="1594072" y="242570"/>
                    </a:cubicBezTo>
                    <a:cubicBezTo>
                      <a:pt x="1594072" y="151130"/>
                      <a:pt x="1669002" y="76200"/>
                      <a:pt x="1760442" y="76200"/>
                    </a:cubicBezTo>
                    <a:cubicBezTo>
                      <a:pt x="1851882" y="76200"/>
                      <a:pt x="1926812" y="151130"/>
                      <a:pt x="1926812" y="242570"/>
                    </a:cubicBezTo>
                    <a:cubicBezTo>
                      <a:pt x="1928082" y="334010"/>
                      <a:pt x="1853152" y="408940"/>
                      <a:pt x="1760442" y="408940"/>
                    </a:cubicBezTo>
                    <a:close/>
                  </a:path>
                </a:pathLst>
              </a:custGeom>
              <a:solidFill>
                <a:srgbClr val="86EAE9"/>
              </a:solidFill>
            </p:spPr>
            <p:txBody>
              <a:bodyPr/>
              <a:lstStyle/>
              <a:p>
                <a:endParaRPr lang="en-NZ"/>
              </a:p>
            </p:txBody>
          </p:sp>
        </p:grpSp>
        <p:sp>
          <p:nvSpPr>
            <p:cNvPr id="12" name="Freeform 12"/>
            <p:cNvSpPr/>
            <p:nvPr/>
          </p:nvSpPr>
          <p:spPr>
            <a:xfrm rot="-5400000">
              <a:off x="0" y="0"/>
              <a:ext cx="1262459" cy="1262459"/>
            </a:xfrm>
            <a:custGeom>
              <a:avLst/>
              <a:gdLst/>
              <a:ahLst/>
              <a:cxnLst/>
              <a:rect l="l" t="t" r="r" b="b"/>
              <a:pathLst>
                <a:path w="1262459" h="1262459">
                  <a:moveTo>
                    <a:pt x="0" y="0"/>
                  </a:moveTo>
                  <a:lnTo>
                    <a:pt x="1262459" y="0"/>
                  </a:lnTo>
                  <a:lnTo>
                    <a:pt x="1262459" y="1262459"/>
                  </a:lnTo>
                  <a:lnTo>
                    <a:pt x="0" y="12624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NZ"/>
            </a:p>
          </p:txBody>
        </p:sp>
        <p:sp>
          <p:nvSpPr>
            <p:cNvPr id="13" name="TextBox 13"/>
            <p:cNvSpPr txBox="1"/>
            <p:nvPr/>
          </p:nvSpPr>
          <p:spPr>
            <a:xfrm>
              <a:off x="260513" y="362093"/>
              <a:ext cx="741434" cy="590762"/>
            </a:xfrm>
            <a:prstGeom prst="rect">
              <a:avLst/>
            </a:prstGeom>
          </p:spPr>
          <p:txBody>
            <a:bodyPr lIns="0" tIns="0" rIns="0" bIns="0" rtlCol="0" anchor="t">
              <a:spAutoFit/>
            </a:bodyPr>
            <a:lstStyle/>
            <a:p>
              <a:pPr algn="ctr">
                <a:lnSpc>
                  <a:spcPts val="3640"/>
                </a:lnSpc>
              </a:pPr>
              <a:r>
                <a:rPr lang="en-US" sz="2800" spc="282">
                  <a:solidFill>
                    <a:srgbClr val="FFFFFF"/>
                  </a:solidFill>
                  <a:latin typeface="Helvetica World"/>
                </a:rPr>
                <a:t>1</a:t>
              </a:r>
            </a:p>
          </p:txBody>
        </p:sp>
      </p:grpSp>
      <p:grpSp>
        <p:nvGrpSpPr>
          <p:cNvPr id="14" name="Group 14"/>
          <p:cNvGrpSpPr/>
          <p:nvPr/>
        </p:nvGrpSpPr>
        <p:grpSpPr>
          <a:xfrm rot="5400000">
            <a:off x="4061036" y="4761728"/>
            <a:ext cx="1013631" cy="256912"/>
            <a:chOff x="0" y="0"/>
            <a:chExt cx="2004282" cy="508000"/>
          </a:xfrm>
        </p:grpSpPr>
        <p:sp>
          <p:nvSpPr>
            <p:cNvPr id="15" name="Freeform 15"/>
            <p:cNvSpPr/>
            <p:nvPr/>
          </p:nvSpPr>
          <p:spPr>
            <a:xfrm>
              <a:off x="1555972" y="49530"/>
              <a:ext cx="408940" cy="408940"/>
            </a:xfrm>
            <a:custGeom>
              <a:avLst/>
              <a:gdLst/>
              <a:ahLst/>
              <a:cxnLst/>
              <a:rect l="l" t="t" r="r" b="b"/>
              <a:pathLst>
                <a:path w="408940" h="408940">
                  <a:moveTo>
                    <a:pt x="204470" y="0"/>
                  </a:moveTo>
                  <a:cubicBezTo>
                    <a:pt x="91544" y="0"/>
                    <a:pt x="0" y="91544"/>
                    <a:pt x="0" y="204470"/>
                  </a:cubicBezTo>
                  <a:cubicBezTo>
                    <a:pt x="0" y="317396"/>
                    <a:pt x="91544" y="408940"/>
                    <a:pt x="204470" y="408940"/>
                  </a:cubicBezTo>
                  <a:cubicBezTo>
                    <a:pt x="317395" y="408940"/>
                    <a:pt x="408940" y="317396"/>
                    <a:pt x="408940" y="204470"/>
                  </a:cubicBezTo>
                  <a:cubicBezTo>
                    <a:pt x="408940" y="91544"/>
                    <a:pt x="317395" y="0"/>
                    <a:pt x="204470" y="0"/>
                  </a:cubicBezTo>
                  <a:close/>
                </a:path>
              </a:pathLst>
            </a:custGeom>
            <a:solidFill>
              <a:srgbClr val="000000">
                <a:alpha val="0"/>
              </a:srgbClr>
            </a:solidFill>
          </p:spPr>
          <p:txBody>
            <a:bodyPr/>
            <a:lstStyle/>
            <a:p>
              <a:endParaRPr lang="en-NZ"/>
            </a:p>
          </p:txBody>
        </p:sp>
        <p:sp>
          <p:nvSpPr>
            <p:cNvPr id="16" name="Freeform 16"/>
            <p:cNvSpPr/>
            <p:nvPr/>
          </p:nvSpPr>
          <p:spPr>
            <a:xfrm>
              <a:off x="0" y="11430"/>
              <a:ext cx="2004282" cy="485140"/>
            </a:xfrm>
            <a:custGeom>
              <a:avLst/>
              <a:gdLst/>
              <a:ahLst/>
              <a:cxnLst/>
              <a:rect l="l" t="t" r="r" b="b"/>
              <a:pathLst>
                <a:path w="2004282" h="485140">
                  <a:moveTo>
                    <a:pt x="1760442" y="0"/>
                  </a:moveTo>
                  <a:cubicBezTo>
                    <a:pt x="1639792" y="0"/>
                    <a:pt x="1539462" y="88900"/>
                    <a:pt x="1520412" y="204470"/>
                  </a:cubicBezTo>
                  <a:lnTo>
                    <a:pt x="0" y="204470"/>
                  </a:lnTo>
                  <a:lnTo>
                    <a:pt x="0" y="280670"/>
                  </a:lnTo>
                  <a:lnTo>
                    <a:pt x="1521682" y="280670"/>
                  </a:lnTo>
                  <a:cubicBezTo>
                    <a:pt x="1539462" y="396240"/>
                    <a:pt x="1641062" y="485140"/>
                    <a:pt x="1761712" y="485140"/>
                  </a:cubicBezTo>
                  <a:cubicBezTo>
                    <a:pt x="1896332" y="485140"/>
                    <a:pt x="2004282" y="375920"/>
                    <a:pt x="2004282" y="242570"/>
                  </a:cubicBezTo>
                  <a:cubicBezTo>
                    <a:pt x="2004282" y="107950"/>
                    <a:pt x="1895062" y="0"/>
                    <a:pt x="1760442" y="0"/>
                  </a:cubicBezTo>
                  <a:close/>
                  <a:moveTo>
                    <a:pt x="1760442" y="408940"/>
                  </a:moveTo>
                  <a:cubicBezTo>
                    <a:pt x="1669002" y="408940"/>
                    <a:pt x="1594072" y="334010"/>
                    <a:pt x="1594072" y="242570"/>
                  </a:cubicBezTo>
                  <a:cubicBezTo>
                    <a:pt x="1594072" y="151130"/>
                    <a:pt x="1669002" y="76200"/>
                    <a:pt x="1760442" y="76200"/>
                  </a:cubicBezTo>
                  <a:cubicBezTo>
                    <a:pt x="1851882" y="76200"/>
                    <a:pt x="1926812" y="151130"/>
                    <a:pt x="1926812" y="242570"/>
                  </a:cubicBezTo>
                  <a:cubicBezTo>
                    <a:pt x="1928082" y="334010"/>
                    <a:pt x="1853152" y="408940"/>
                    <a:pt x="1760442" y="408940"/>
                  </a:cubicBezTo>
                  <a:close/>
                </a:path>
              </a:pathLst>
            </a:custGeom>
            <a:solidFill>
              <a:srgbClr val="D9D9D9"/>
            </a:solidFill>
          </p:spPr>
          <p:txBody>
            <a:bodyPr/>
            <a:lstStyle/>
            <a:p>
              <a:endParaRPr lang="en-NZ"/>
            </a:p>
          </p:txBody>
        </p:sp>
      </p:grpSp>
      <p:sp>
        <p:nvSpPr>
          <p:cNvPr id="17" name="Freeform 17"/>
          <p:cNvSpPr/>
          <p:nvPr/>
        </p:nvSpPr>
        <p:spPr>
          <a:xfrm rot="-5400000">
            <a:off x="4094429" y="3879548"/>
            <a:ext cx="946844" cy="946844"/>
          </a:xfrm>
          <a:custGeom>
            <a:avLst/>
            <a:gdLst/>
            <a:ahLst/>
            <a:cxnLst/>
            <a:rect l="l" t="t" r="r" b="b"/>
            <a:pathLst>
              <a:path w="946844" h="946844">
                <a:moveTo>
                  <a:pt x="0" y="0"/>
                </a:moveTo>
                <a:lnTo>
                  <a:pt x="946844" y="0"/>
                </a:lnTo>
                <a:lnTo>
                  <a:pt x="946844" y="946845"/>
                </a:lnTo>
                <a:lnTo>
                  <a:pt x="0" y="9468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NZ"/>
          </a:p>
        </p:txBody>
      </p:sp>
      <p:sp>
        <p:nvSpPr>
          <p:cNvPr id="18" name="TextBox 18"/>
          <p:cNvSpPr txBox="1"/>
          <p:nvPr/>
        </p:nvSpPr>
        <p:spPr>
          <a:xfrm>
            <a:off x="4289813" y="4113576"/>
            <a:ext cx="556076" cy="450215"/>
          </a:xfrm>
          <a:prstGeom prst="rect">
            <a:avLst/>
          </a:prstGeom>
        </p:spPr>
        <p:txBody>
          <a:bodyPr lIns="0" tIns="0" rIns="0" bIns="0" rtlCol="0" anchor="t">
            <a:spAutoFit/>
          </a:bodyPr>
          <a:lstStyle/>
          <a:p>
            <a:pPr algn="ctr">
              <a:lnSpc>
                <a:spcPts val="3640"/>
              </a:lnSpc>
            </a:pPr>
            <a:r>
              <a:rPr lang="en-US" sz="2800" spc="282">
                <a:solidFill>
                  <a:srgbClr val="FFFFFF"/>
                </a:solidFill>
                <a:latin typeface="Helvetica World"/>
              </a:rPr>
              <a:t>2</a:t>
            </a:r>
          </a:p>
        </p:txBody>
      </p:sp>
      <p:grpSp>
        <p:nvGrpSpPr>
          <p:cNvPr id="19" name="Group 19"/>
          <p:cNvGrpSpPr/>
          <p:nvPr/>
        </p:nvGrpSpPr>
        <p:grpSpPr>
          <a:xfrm>
            <a:off x="7145195" y="3131664"/>
            <a:ext cx="946844" cy="1517452"/>
            <a:chOff x="0" y="0"/>
            <a:chExt cx="1262459" cy="2023269"/>
          </a:xfrm>
        </p:grpSpPr>
        <p:grpSp>
          <p:nvGrpSpPr>
            <p:cNvPr id="20" name="Group 20"/>
            <p:cNvGrpSpPr/>
            <p:nvPr/>
          </p:nvGrpSpPr>
          <p:grpSpPr>
            <a:xfrm rot="5400000">
              <a:off x="-44524" y="1176240"/>
              <a:ext cx="1351507" cy="342550"/>
              <a:chOff x="0" y="0"/>
              <a:chExt cx="2004282" cy="508000"/>
            </a:xfrm>
          </p:grpSpPr>
          <p:sp>
            <p:nvSpPr>
              <p:cNvPr id="21" name="Freeform 21"/>
              <p:cNvSpPr/>
              <p:nvPr/>
            </p:nvSpPr>
            <p:spPr>
              <a:xfrm>
                <a:off x="1555972" y="49530"/>
                <a:ext cx="408940" cy="408940"/>
              </a:xfrm>
              <a:custGeom>
                <a:avLst/>
                <a:gdLst/>
                <a:ahLst/>
                <a:cxnLst/>
                <a:rect l="l" t="t" r="r" b="b"/>
                <a:pathLst>
                  <a:path w="408940" h="408940">
                    <a:moveTo>
                      <a:pt x="204470" y="0"/>
                    </a:moveTo>
                    <a:cubicBezTo>
                      <a:pt x="91544" y="0"/>
                      <a:pt x="0" y="91544"/>
                      <a:pt x="0" y="204470"/>
                    </a:cubicBezTo>
                    <a:cubicBezTo>
                      <a:pt x="0" y="317396"/>
                      <a:pt x="91544" y="408940"/>
                      <a:pt x="204470" y="408940"/>
                    </a:cubicBezTo>
                    <a:cubicBezTo>
                      <a:pt x="317395" y="408940"/>
                      <a:pt x="408940" y="317396"/>
                      <a:pt x="408940" y="204470"/>
                    </a:cubicBezTo>
                    <a:cubicBezTo>
                      <a:pt x="408940" y="91544"/>
                      <a:pt x="317395" y="0"/>
                      <a:pt x="204470" y="0"/>
                    </a:cubicBezTo>
                    <a:close/>
                  </a:path>
                </a:pathLst>
              </a:custGeom>
              <a:solidFill>
                <a:srgbClr val="000000">
                  <a:alpha val="0"/>
                </a:srgbClr>
              </a:solidFill>
            </p:spPr>
            <p:txBody>
              <a:bodyPr/>
              <a:lstStyle/>
              <a:p>
                <a:endParaRPr lang="en-NZ"/>
              </a:p>
            </p:txBody>
          </p:sp>
          <p:sp>
            <p:nvSpPr>
              <p:cNvPr id="22" name="Freeform 22"/>
              <p:cNvSpPr/>
              <p:nvPr/>
            </p:nvSpPr>
            <p:spPr>
              <a:xfrm>
                <a:off x="0" y="11430"/>
                <a:ext cx="2004282" cy="485140"/>
              </a:xfrm>
              <a:custGeom>
                <a:avLst/>
                <a:gdLst/>
                <a:ahLst/>
                <a:cxnLst/>
                <a:rect l="l" t="t" r="r" b="b"/>
                <a:pathLst>
                  <a:path w="2004282" h="485140">
                    <a:moveTo>
                      <a:pt x="1760442" y="0"/>
                    </a:moveTo>
                    <a:cubicBezTo>
                      <a:pt x="1639792" y="0"/>
                      <a:pt x="1539462" y="88900"/>
                      <a:pt x="1520412" y="204470"/>
                    </a:cubicBezTo>
                    <a:lnTo>
                      <a:pt x="0" y="204470"/>
                    </a:lnTo>
                    <a:lnTo>
                      <a:pt x="0" y="280670"/>
                    </a:lnTo>
                    <a:lnTo>
                      <a:pt x="1521682" y="280670"/>
                    </a:lnTo>
                    <a:cubicBezTo>
                      <a:pt x="1539462" y="396240"/>
                      <a:pt x="1641062" y="485140"/>
                      <a:pt x="1761712" y="485140"/>
                    </a:cubicBezTo>
                    <a:cubicBezTo>
                      <a:pt x="1896332" y="485140"/>
                      <a:pt x="2004282" y="375920"/>
                      <a:pt x="2004282" y="242570"/>
                    </a:cubicBezTo>
                    <a:cubicBezTo>
                      <a:pt x="2004282" y="107950"/>
                      <a:pt x="1895062" y="0"/>
                      <a:pt x="1760442" y="0"/>
                    </a:cubicBezTo>
                    <a:close/>
                    <a:moveTo>
                      <a:pt x="1760442" y="408940"/>
                    </a:moveTo>
                    <a:cubicBezTo>
                      <a:pt x="1669002" y="408940"/>
                      <a:pt x="1594072" y="334010"/>
                      <a:pt x="1594072" y="242570"/>
                    </a:cubicBezTo>
                    <a:cubicBezTo>
                      <a:pt x="1594072" y="151130"/>
                      <a:pt x="1669002" y="76200"/>
                      <a:pt x="1760442" y="76200"/>
                    </a:cubicBezTo>
                    <a:cubicBezTo>
                      <a:pt x="1851882" y="76200"/>
                      <a:pt x="1926812" y="151130"/>
                      <a:pt x="1926812" y="242570"/>
                    </a:cubicBezTo>
                    <a:cubicBezTo>
                      <a:pt x="1928082" y="334010"/>
                      <a:pt x="1853152" y="408940"/>
                      <a:pt x="1760442" y="408940"/>
                    </a:cubicBezTo>
                    <a:close/>
                  </a:path>
                </a:pathLst>
              </a:custGeom>
              <a:solidFill>
                <a:srgbClr val="606360"/>
              </a:solidFill>
            </p:spPr>
            <p:txBody>
              <a:bodyPr/>
              <a:lstStyle/>
              <a:p>
                <a:endParaRPr lang="en-NZ"/>
              </a:p>
            </p:txBody>
          </p:sp>
        </p:grpSp>
        <p:sp>
          <p:nvSpPr>
            <p:cNvPr id="23" name="Freeform 23"/>
            <p:cNvSpPr/>
            <p:nvPr/>
          </p:nvSpPr>
          <p:spPr>
            <a:xfrm rot="-5400000">
              <a:off x="0" y="0"/>
              <a:ext cx="1262459" cy="1262459"/>
            </a:xfrm>
            <a:custGeom>
              <a:avLst/>
              <a:gdLst/>
              <a:ahLst/>
              <a:cxnLst/>
              <a:rect l="l" t="t" r="r" b="b"/>
              <a:pathLst>
                <a:path w="1262459" h="1262459">
                  <a:moveTo>
                    <a:pt x="0" y="0"/>
                  </a:moveTo>
                  <a:lnTo>
                    <a:pt x="1262459" y="0"/>
                  </a:lnTo>
                  <a:lnTo>
                    <a:pt x="1262459" y="1262459"/>
                  </a:lnTo>
                  <a:lnTo>
                    <a:pt x="0" y="126245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NZ"/>
            </a:p>
          </p:txBody>
        </p:sp>
        <p:sp>
          <p:nvSpPr>
            <p:cNvPr id="24" name="TextBox 24"/>
            <p:cNvSpPr txBox="1"/>
            <p:nvPr/>
          </p:nvSpPr>
          <p:spPr>
            <a:xfrm>
              <a:off x="260513" y="346367"/>
              <a:ext cx="741434" cy="590762"/>
            </a:xfrm>
            <a:prstGeom prst="rect">
              <a:avLst/>
            </a:prstGeom>
          </p:spPr>
          <p:txBody>
            <a:bodyPr lIns="0" tIns="0" rIns="0" bIns="0" rtlCol="0" anchor="t">
              <a:spAutoFit/>
            </a:bodyPr>
            <a:lstStyle/>
            <a:p>
              <a:pPr algn="ctr">
                <a:lnSpc>
                  <a:spcPts val="3640"/>
                </a:lnSpc>
              </a:pPr>
              <a:r>
                <a:rPr lang="en-US" sz="2800" spc="282">
                  <a:solidFill>
                    <a:srgbClr val="FFFFFF"/>
                  </a:solidFill>
                  <a:latin typeface="Helvetica World"/>
                </a:rPr>
                <a:t>3</a:t>
              </a:r>
            </a:p>
          </p:txBody>
        </p:sp>
      </p:grpSp>
      <p:grpSp>
        <p:nvGrpSpPr>
          <p:cNvPr id="25" name="Group 25"/>
          <p:cNvGrpSpPr/>
          <p:nvPr/>
        </p:nvGrpSpPr>
        <p:grpSpPr>
          <a:xfrm>
            <a:off x="10195961" y="2362097"/>
            <a:ext cx="946844" cy="1517452"/>
            <a:chOff x="0" y="0"/>
            <a:chExt cx="1262459" cy="2023269"/>
          </a:xfrm>
        </p:grpSpPr>
        <p:grpSp>
          <p:nvGrpSpPr>
            <p:cNvPr id="26" name="Group 26"/>
            <p:cNvGrpSpPr/>
            <p:nvPr/>
          </p:nvGrpSpPr>
          <p:grpSpPr>
            <a:xfrm rot="5400000">
              <a:off x="-44524" y="1176240"/>
              <a:ext cx="1351507" cy="342550"/>
              <a:chOff x="0" y="0"/>
              <a:chExt cx="2004282" cy="508000"/>
            </a:xfrm>
          </p:grpSpPr>
          <p:sp>
            <p:nvSpPr>
              <p:cNvPr id="27" name="Freeform 27"/>
              <p:cNvSpPr/>
              <p:nvPr/>
            </p:nvSpPr>
            <p:spPr>
              <a:xfrm>
                <a:off x="1555972" y="49530"/>
                <a:ext cx="408940" cy="408940"/>
              </a:xfrm>
              <a:custGeom>
                <a:avLst/>
                <a:gdLst/>
                <a:ahLst/>
                <a:cxnLst/>
                <a:rect l="l" t="t" r="r" b="b"/>
                <a:pathLst>
                  <a:path w="408940" h="408940">
                    <a:moveTo>
                      <a:pt x="204470" y="0"/>
                    </a:moveTo>
                    <a:cubicBezTo>
                      <a:pt x="91544" y="0"/>
                      <a:pt x="0" y="91544"/>
                      <a:pt x="0" y="204470"/>
                    </a:cubicBezTo>
                    <a:cubicBezTo>
                      <a:pt x="0" y="317396"/>
                      <a:pt x="91544" y="408940"/>
                      <a:pt x="204470" y="408940"/>
                    </a:cubicBezTo>
                    <a:cubicBezTo>
                      <a:pt x="317395" y="408940"/>
                      <a:pt x="408940" y="317396"/>
                      <a:pt x="408940" y="204470"/>
                    </a:cubicBezTo>
                    <a:cubicBezTo>
                      <a:pt x="408940" y="91544"/>
                      <a:pt x="317395" y="0"/>
                      <a:pt x="204470" y="0"/>
                    </a:cubicBezTo>
                    <a:close/>
                  </a:path>
                </a:pathLst>
              </a:custGeom>
              <a:solidFill>
                <a:srgbClr val="000000">
                  <a:alpha val="0"/>
                </a:srgbClr>
              </a:solidFill>
            </p:spPr>
            <p:txBody>
              <a:bodyPr/>
              <a:lstStyle/>
              <a:p>
                <a:endParaRPr lang="en-NZ"/>
              </a:p>
            </p:txBody>
          </p:sp>
          <p:sp>
            <p:nvSpPr>
              <p:cNvPr id="28" name="Freeform 28"/>
              <p:cNvSpPr/>
              <p:nvPr/>
            </p:nvSpPr>
            <p:spPr>
              <a:xfrm>
                <a:off x="0" y="11430"/>
                <a:ext cx="2004282" cy="485140"/>
              </a:xfrm>
              <a:custGeom>
                <a:avLst/>
                <a:gdLst/>
                <a:ahLst/>
                <a:cxnLst/>
                <a:rect l="l" t="t" r="r" b="b"/>
                <a:pathLst>
                  <a:path w="2004282" h="485140">
                    <a:moveTo>
                      <a:pt x="1760442" y="0"/>
                    </a:moveTo>
                    <a:cubicBezTo>
                      <a:pt x="1639792" y="0"/>
                      <a:pt x="1539462" y="88900"/>
                      <a:pt x="1520412" y="204470"/>
                    </a:cubicBezTo>
                    <a:lnTo>
                      <a:pt x="0" y="204470"/>
                    </a:lnTo>
                    <a:lnTo>
                      <a:pt x="0" y="280670"/>
                    </a:lnTo>
                    <a:lnTo>
                      <a:pt x="1521682" y="280670"/>
                    </a:lnTo>
                    <a:cubicBezTo>
                      <a:pt x="1539462" y="396240"/>
                      <a:pt x="1641062" y="485140"/>
                      <a:pt x="1761712" y="485140"/>
                    </a:cubicBezTo>
                    <a:cubicBezTo>
                      <a:pt x="1896332" y="485140"/>
                      <a:pt x="2004282" y="375920"/>
                      <a:pt x="2004282" y="242570"/>
                    </a:cubicBezTo>
                    <a:cubicBezTo>
                      <a:pt x="2004282" y="107950"/>
                      <a:pt x="1895062" y="0"/>
                      <a:pt x="1760442" y="0"/>
                    </a:cubicBezTo>
                    <a:close/>
                    <a:moveTo>
                      <a:pt x="1760442" y="408940"/>
                    </a:moveTo>
                    <a:cubicBezTo>
                      <a:pt x="1669002" y="408940"/>
                      <a:pt x="1594072" y="334010"/>
                      <a:pt x="1594072" y="242570"/>
                    </a:cubicBezTo>
                    <a:cubicBezTo>
                      <a:pt x="1594072" y="151130"/>
                      <a:pt x="1669002" y="76200"/>
                      <a:pt x="1760442" y="76200"/>
                    </a:cubicBezTo>
                    <a:cubicBezTo>
                      <a:pt x="1851882" y="76200"/>
                      <a:pt x="1926812" y="151130"/>
                      <a:pt x="1926812" y="242570"/>
                    </a:cubicBezTo>
                    <a:cubicBezTo>
                      <a:pt x="1928082" y="334010"/>
                      <a:pt x="1853152" y="408940"/>
                      <a:pt x="1760442" y="408940"/>
                    </a:cubicBezTo>
                    <a:close/>
                  </a:path>
                </a:pathLst>
              </a:custGeom>
              <a:solidFill>
                <a:srgbClr val="37C9EF"/>
              </a:solidFill>
            </p:spPr>
            <p:txBody>
              <a:bodyPr/>
              <a:lstStyle/>
              <a:p>
                <a:endParaRPr lang="en-NZ"/>
              </a:p>
            </p:txBody>
          </p:sp>
        </p:grpSp>
        <p:sp>
          <p:nvSpPr>
            <p:cNvPr id="29" name="Freeform 29"/>
            <p:cNvSpPr/>
            <p:nvPr/>
          </p:nvSpPr>
          <p:spPr>
            <a:xfrm rot="-5400000">
              <a:off x="0" y="0"/>
              <a:ext cx="1262459" cy="1262459"/>
            </a:xfrm>
            <a:custGeom>
              <a:avLst/>
              <a:gdLst/>
              <a:ahLst/>
              <a:cxnLst/>
              <a:rect l="l" t="t" r="r" b="b"/>
              <a:pathLst>
                <a:path w="1262459" h="1262459">
                  <a:moveTo>
                    <a:pt x="0" y="0"/>
                  </a:moveTo>
                  <a:lnTo>
                    <a:pt x="1262459" y="0"/>
                  </a:lnTo>
                  <a:lnTo>
                    <a:pt x="1262459" y="1262459"/>
                  </a:lnTo>
                  <a:lnTo>
                    <a:pt x="0" y="126245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NZ"/>
            </a:p>
          </p:txBody>
        </p:sp>
        <p:sp>
          <p:nvSpPr>
            <p:cNvPr id="30" name="TextBox 30"/>
            <p:cNvSpPr txBox="1"/>
            <p:nvPr/>
          </p:nvSpPr>
          <p:spPr>
            <a:xfrm>
              <a:off x="260513" y="321561"/>
              <a:ext cx="741434" cy="590762"/>
            </a:xfrm>
            <a:prstGeom prst="rect">
              <a:avLst/>
            </a:prstGeom>
          </p:spPr>
          <p:txBody>
            <a:bodyPr lIns="0" tIns="0" rIns="0" bIns="0" rtlCol="0" anchor="t">
              <a:spAutoFit/>
            </a:bodyPr>
            <a:lstStyle/>
            <a:p>
              <a:pPr algn="ctr">
                <a:lnSpc>
                  <a:spcPts val="3640"/>
                </a:lnSpc>
              </a:pPr>
              <a:r>
                <a:rPr lang="en-US" sz="2800" spc="282">
                  <a:solidFill>
                    <a:srgbClr val="FFFFFF"/>
                  </a:solidFill>
                  <a:latin typeface="Helvetica World"/>
                </a:rPr>
                <a:t>4</a:t>
              </a:r>
            </a:p>
          </p:txBody>
        </p:sp>
      </p:grpSp>
      <p:grpSp>
        <p:nvGrpSpPr>
          <p:cNvPr id="31" name="Group 31"/>
          <p:cNvGrpSpPr/>
          <p:nvPr/>
        </p:nvGrpSpPr>
        <p:grpSpPr>
          <a:xfrm>
            <a:off x="13275907" y="1603371"/>
            <a:ext cx="946844" cy="1517452"/>
            <a:chOff x="0" y="0"/>
            <a:chExt cx="1262459" cy="2023269"/>
          </a:xfrm>
        </p:grpSpPr>
        <p:grpSp>
          <p:nvGrpSpPr>
            <p:cNvPr id="32" name="Group 32"/>
            <p:cNvGrpSpPr/>
            <p:nvPr/>
          </p:nvGrpSpPr>
          <p:grpSpPr>
            <a:xfrm rot="5400000">
              <a:off x="-44524" y="1176240"/>
              <a:ext cx="1351507" cy="342550"/>
              <a:chOff x="0" y="0"/>
              <a:chExt cx="2004282" cy="508000"/>
            </a:xfrm>
          </p:grpSpPr>
          <p:sp>
            <p:nvSpPr>
              <p:cNvPr id="33" name="Freeform 33"/>
              <p:cNvSpPr/>
              <p:nvPr/>
            </p:nvSpPr>
            <p:spPr>
              <a:xfrm>
                <a:off x="1555972" y="49530"/>
                <a:ext cx="408940" cy="408940"/>
              </a:xfrm>
              <a:custGeom>
                <a:avLst/>
                <a:gdLst/>
                <a:ahLst/>
                <a:cxnLst/>
                <a:rect l="l" t="t" r="r" b="b"/>
                <a:pathLst>
                  <a:path w="408940" h="408940">
                    <a:moveTo>
                      <a:pt x="204470" y="0"/>
                    </a:moveTo>
                    <a:cubicBezTo>
                      <a:pt x="91544" y="0"/>
                      <a:pt x="0" y="91544"/>
                      <a:pt x="0" y="204470"/>
                    </a:cubicBezTo>
                    <a:cubicBezTo>
                      <a:pt x="0" y="317396"/>
                      <a:pt x="91544" y="408940"/>
                      <a:pt x="204470" y="408940"/>
                    </a:cubicBezTo>
                    <a:cubicBezTo>
                      <a:pt x="317395" y="408940"/>
                      <a:pt x="408940" y="317396"/>
                      <a:pt x="408940" y="204470"/>
                    </a:cubicBezTo>
                    <a:cubicBezTo>
                      <a:pt x="408940" y="91544"/>
                      <a:pt x="317395" y="0"/>
                      <a:pt x="204470" y="0"/>
                    </a:cubicBezTo>
                    <a:close/>
                  </a:path>
                </a:pathLst>
              </a:custGeom>
              <a:solidFill>
                <a:srgbClr val="000000">
                  <a:alpha val="0"/>
                </a:srgbClr>
              </a:solidFill>
            </p:spPr>
            <p:txBody>
              <a:bodyPr/>
              <a:lstStyle/>
              <a:p>
                <a:endParaRPr lang="en-NZ"/>
              </a:p>
            </p:txBody>
          </p:sp>
          <p:sp>
            <p:nvSpPr>
              <p:cNvPr id="34" name="Freeform 34"/>
              <p:cNvSpPr/>
              <p:nvPr/>
            </p:nvSpPr>
            <p:spPr>
              <a:xfrm>
                <a:off x="0" y="11430"/>
                <a:ext cx="2004282" cy="485140"/>
              </a:xfrm>
              <a:custGeom>
                <a:avLst/>
                <a:gdLst/>
                <a:ahLst/>
                <a:cxnLst/>
                <a:rect l="l" t="t" r="r" b="b"/>
                <a:pathLst>
                  <a:path w="2004282" h="485140">
                    <a:moveTo>
                      <a:pt x="1760442" y="0"/>
                    </a:moveTo>
                    <a:cubicBezTo>
                      <a:pt x="1639792" y="0"/>
                      <a:pt x="1539462" y="88900"/>
                      <a:pt x="1520412" y="204470"/>
                    </a:cubicBezTo>
                    <a:lnTo>
                      <a:pt x="0" y="204470"/>
                    </a:lnTo>
                    <a:lnTo>
                      <a:pt x="0" y="280670"/>
                    </a:lnTo>
                    <a:lnTo>
                      <a:pt x="1521682" y="280670"/>
                    </a:lnTo>
                    <a:cubicBezTo>
                      <a:pt x="1539462" y="396240"/>
                      <a:pt x="1641062" y="485140"/>
                      <a:pt x="1761712" y="485140"/>
                    </a:cubicBezTo>
                    <a:cubicBezTo>
                      <a:pt x="1896332" y="485140"/>
                      <a:pt x="2004282" y="375920"/>
                      <a:pt x="2004282" y="242570"/>
                    </a:cubicBezTo>
                    <a:cubicBezTo>
                      <a:pt x="2004282" y="107950"/>
                      <a:pt x="1895062" y="0"/>
                      <a:pt x="1760442" y="0"/>
                    </a:cubicBezTo>
                    <a:close/>
                    <a:moveTo>
                      <a:pt x="1760442" y="408940"/>
                    </a:moveTo>
                    <a:cubicBezTo>
                      <a:pt x="1669002" y="408940"/>
                      <a:pt x="1594072" y="334010"/>
                      <a:pt x="1594072" y="242570"/>
                    </a:cubicBezTo>
                    <a:cubicBezTo>
                      <a:pt x="1594072" y="151130"/>
                      <a:pt x="1669002" y="76200"/>
                      <a:pt x="1760442" y="76200"/>
                    </a:cubicBezTo>
                    <a:cubicBezTo>
                      <a:pt x="1851882" y="76200"/>
                      <a:pt x="1926812" y="151130"/>
                      <a:pt x="1926812" y="242570"/>
                    </a:cubicBezTo>
                    <a:cubicBezTo>
                      <a:pt x="1928082" y="334010"/>
                      <a:pt x="1853152" y="408940"/>
                      <a:pt x="1760442" y="408940"/>
                    </a:cubicBezTo>
                    <a:close/>
                  </a:path>
                </a:pathLst>
              </a:custGeom>
              <a:solidFill>
                <a:srgbClr val="2C92D5"/>
              </a:solidFill>
            </p:spPr>
            <p:txBody>
              <a:bodyPr/>
              <a:lstStyle/>
              <a:p>
                <a:endParaRPr lang="en-NZ"/>
              </a:p>
            </p:txBody>
          </p:sp>
        </p:grpSp>
        <p:sp>
          <p:nvSpPr>
            <p:cNvPr id="35" name="Freeform 35"/>
            <p:cNvSpPr/>
            <p:nvPr/>
          </p:nvSpPr>
          <p:spPr>
            <a:xfrm rot="-5400000">
              <a:off x="0" y="0"/>
              <a:ext cx="1262459" cy="1262459"/>
            </a:xfrm>
            <a:custGeom>
              <a:avLst/>
              <a:gdLst/>
              <a:ahLst/>
              <a:cxnLst/>
              <a:rect l="l" t="t" r="r" b="b"/>
              <a:pathLst>
                <a:path w="1262459" h="1262459">
                  <a:moveTo>
                    <a:pt x="0" y="0"/>
                  </a:moveTo>
                  <a:lnTo>
                    <a:pt x="1262459" y="0"/>
                  </a:lnTo>
                  <a:lnTo>
                    <a:pt x="1262459" y="1262459"/>
                  </a:lnTo>
                  <a:lnTo>
                    <a:pt x="0" y="126245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NZ"/>
            </a:p>
          </p:txBody>
        </p:sp>
        <p:sp>
          <p:nvSpPr>
            <p:cNvPr id="36" name="TextBox 36"/>
            <p:cNvSpPr txBox="1"/>
            <p:nvPr/>
          </p:nvSpPr>
          <p:spPr>
            <a:xfrm>
              <a:off x="260513" y="321561"/>
              <a:ext cx="741434" cy="590762"/>
            </a:xfrm>
            <a:prstGeom prst="rect">
              <a:avLst/>
            </a:prstGeom>
          </p:spPr>
          <p:txBody>
            <a:bodyPr lIns="0" tIns="0" rIns="0" bIns="0" rtlCol="0" anchor="t">
              <a:spAutoFit/>
            </a:bodyPr>
            <a:lstStyle/>
            <a:p>
              <a:pPr algn="ctr">
                <a:lnSpc>
                  <a:spcPts val="3640"/>
                </a:lnSpc>
              </a:pPr>
              <a:r>
                <a:rPr lang="en-US" sz="2800" spc="282">
                  <a:solidFill>
                    <a:srgbClr val="FFFFFF"/>
                  </a:solidFill>
                  <a:latin typeface="Helvetica World"/>
                </a:rPr>
                <a:t>5</a:t>
              </a:r>
            </a:p>
          </p:txBody>
        </p:sp>
      </p:grpSp>
      <p:grpSp>
        <p:nvGrpSpPr>
          <p:cNvPr id="37" name="Group 37"/>
          <p:cNvGrpSpPr/>
          <p:nvPr/>
        </p:nvGrpSpPr>
        <p:grpSpPr>
          <a:xfrm rot="5400000">
            <a:off x="16264099" y="1737667"/>
            <a:ext cx="1013631" cy="256912"/>
            <a:chOff x="0" y="0"/>
            <a:chExt cx="2004282" cy="508000"/>
          </a:xfrm>
        </p:grpSpPr>
        <p:sp>
          <p:nvSpPr>
            <p:cNvPr id="38" name="Freeform 38"/>
            <p:cNvSpPr/>
            <p:nvPr/>
          </p:nvSpPr>
          <p:spPr>
            <a:xfrm>
              <a:off x="1555972" y="49530"/>
              <a:ext cx="408940" cy="408940"/>
            </a:xfrm>
            <a:custGeom>
              <a:avLst/>
              <a:gdLst/>
              <a:ahLst/>
              <a:cxnLst/>
              <a:rect l="l" t="t" r="r" b="b"/>
              <a:pathLst>
                <a:path w="408940" h="408940">
                  <a:moveTo>
                    <a:pt x="204470" y="0"/>
                  </a:moveTo>
                  <a:cubicBezTo>
                    <a:pt x="91544" y="0"/>
                    <a:pt x="0" y="91544"/>
                    <a:pt x="0" y="204470"/>
                  </a:cubicBezTo>
                  <a:cubicBezTo>
                    <a:pt x="0" y="317396"/>
                    <a:pt x="91544" y="408940"/>
                    <a:pt x="204470" y="408940"/>
                  </a:cubicBezTo>
                  <a:cubicBezTo>
                    <a:pt x="317395" y="408940"/>
                    <a:pt x="408940" y="317396"/>
                    <a:pt x="408940" y="204470"/>
                  </a:cubicBezTo>
                  <a:cubicBezTo>
                    <a:pt x="408940" y="91544"/>
                    <a:pt x="317395" y="0"/>
                    <a:pt x="204470" y="0"/>
                  </a:cubicBezTo>
                  <a:close/>
                </a:path>
              </a:pathLst>
            </a:custGeom>
            <a:solidFill>
              <a:srgbClr val="000000">
                <a:alpha val="0"/>
              </a:srgbClr>
            </a:solidFill>
          </p:spPr>
          <p:txBody>
            <a:bodyPr/>
            <a:lstStyle/>
            <a:p>
              <a:endParaRPr lang="en-NZ"/>
            </a:p>
          </p:txBody>
        </p:sp>
        <p:sp>
          <p:nvSpPr>
            <p:cNvPr id="39" name="Freeform 39"/>
            <p:cNvSpPr/>
            <p:nvPr/>
          </p:nvSpPr>
          <p:spPr>
            <a:xfrm>
              <a:off x="0" y="11430"/>
              <a:ext cx="2004282" cy="485140"/>
            </a:xfrm>
            <a:custGeom>
              <a:avLst/>
              <a:gdLst/>
              <a:ahLst/>
              <a:cxnLst/>
              <a:rect l="l" t="t" r="r" b="b"/>
              <a:pathLst>
                <a:path w="2004282" h="485140">
                  <a:moveTo>
                    <a:pt x="1760442" y="0"/>
                  </a:moveTo>
                  <a:cubicBezTo>
                    <a:pt x="1639792" y="0"/>
                    <a:pt x="1539462" y="88900"/>
                    <a:pt x="1520412" y="204470"/>
                  </a:cubicBezTo>
                  <a:lnTo>
                    <a:pt x="0" y="204470"/>
                  </a:lnTo>
                  <a:lnTo>
                    <a:pt x="0" y="280670"/>
                  </a:lnTo>
                  <a:lnTo>
                    <a:pt x="1521682" y="280670"/>
                  </a:lnTo>
                  <a:cubicBezTo>
                    <a:pt x="1539462" y="396240"/>
                    <a:pt x="1641062" y="485140"/>
                    <a:pt x="1761712" y="485140"/>
                  </a:cubicBezTo>
                  <a:cubicBezTo>
                    <a:pt x="1896332" y="485140"/>
                    <a:pt x="2004282" y="375920"/>
                    <a:pt x="2004282" y="242570"/>
                  </a:cubicBezTo>
                  <a:cubicBezTo>
                    <a:pt x="2004282" y="107950"/>
                    <a:pt x="1895062" y="0"/>
                    <a:pt x="1760442" y="0"/>
                  </a:cubicBezTo>
                  <a:close/>
                  <a:moveTo>
                    <a:pt x="1760442" y="408940"/>
                  </a:moveTo>
                  <a:cubicBezTo>
                    <a:pt x="1669002" y="408940"/>
                    <a:pt x="1594072" y="334010"/>
                    <a:pt x="1594072" y="242570"/>
                  </a:cubicBezTo>
                  <a:cubicBezTo>
                    <a:pt x="1594072" y="151130"/>
                    <a:pt x="1669002" y="76200"/>
                    <a:pt x="1760442" y="76200"/>
                  </a:cubicBezTo>
                  <a:cubicBezTo>
                    <a:pt x="1851882" y="76200"/>
                    <a:pt x="1926812" y="151130"/>
                    <a:pt x="1926812" y="242570"/>
                  </a:cubicBezTo>
                  <a:cubicBezTo>
                    <a:pt x="1928082" y="334010"/>
                    <a:pt x="1853152" y="408940"/>
                    <a:pt x="1760442" y="408940"/>
                  </a:cubicBezTo>
                  <a:close/>
                </a:path>
              </a:pathLst>
            </a:custGeom>
            <a:solidFill>
              <a:srgbClr val="13538A"/>
            </a:solidFill>
          </p:spPr>
          <p:txBody>
            <a:bodyPr/>
            <a:lstStyle/>
            <a:p>
              <a:endParaRPr lang="en-NZ"/>
            </a:p>
          </p:txBody>
        </p:sp>
      </p:grpSp>
      <p:grpSp>
        <p:nvGrpSpPr>
          <p:cNvPr id="40" name="Group 40"/>
          <p:cNvGrpSpPr/>
          <p:nvPr/>
        </p:nvGrpSpPr>
        <p:grpSpPr>
          <a:xfrm>
            <a:off x="16297492" y="855487"/>
            <a:ext cx="946844" cy="946844"/>
            <a:chOff x="0" y="0"/>
            <a:chExt cx="1262459" cy="1262459"/>
          </a:xfrm>
        </p:grpSpPr>
        <p:sp>
          <p:nvSpPr>
            <p:cNvPr id="41" name="Freeform 41"/>
            <p:cNvSpPr/>
            <p:nvPr/>
          </p:nvSpPr>
          <p:spPr>
            <a:xfrm rot="-5400000">
              <a:off x="0" y="0"/>
              <a:ext cx="1262459" cy="1262459"/>
            </a:xfrm>
            <a:custGeom>
              <a:avLst/>
              <a:gdLst/>
              <a:ahLst/>
              <a:cxnLst/>
              <a:rect l="l" t="t" r="r" b="b"/>
              <a:pathLst>
                <a:path w="1262459" h="1262459">
                  <a:moveTo>
                    <a:pt x="0" y="0"/>
                  </a:moveTo>
                  <a:lnTo>
                    <a:pt x="1262459" y="0"/>
                  </a:lnTo>
                  <a:lnTo>
                    <a:pt x="1262459" y="1262459"/>
                  </a:lnTo>
                  <a:lnTo>
                    <a:pt x="0" y="126245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NZ"/>
            </a:p>
          </p:txBody>
        </p:sp>
        <p:sp>
          <p:nvSpPr>
            <p:cNvPr id="42" name="TextBox 42"/>
            <p:cNvSpPr txBox="1"/>
            <p:nvPr/>
          </p:nvSpPr>
          <p:spPr>
            <a:xfrm>
              <a:off x="260513" y="321561"/>
              <a:ext cx="741434" cy="590762"/>
            </a:xfrm>
            <a:prstGeom prst="rect">
              <a:avLst/>
            </a:prstGeom>
          </p:spPr>
          <p:txBody>
            <a:bodyPr lIns="0" tIns="0" rIns="0" bIns="0" rtlCol="0" anchor="t">
              <a:spAutoFit/>
            </a:bodyPr>
            <a:lstStyle/>
            <a:p>
              <a:pPr algn="ctr">
                <a:lnSpc>
                  <a:spcPts val="3640"/>
                </a:lnSpc>
              </a:pPr>
              <a:r>
                <a:rPr lang="en-US" sz="2800" spc="282">
                  <a:solidFill>
                    <a:srgbClr val="FFFFFF"/>
                  </a:solidFill>
                  <a:latin typeface="Helvetica World"/>
                </a:rPr>
                <a:t>6</a:t>
              </a:r>
            </a:p>
          </p:txBody>
        </p:sp>
      </p:grpSp>
      <p:sp>
        <p:nvSpPr>
          <p:cNvPr id="43" name="TextBox 43"/>
          <p:cNvSpPr txBox="1"/>
          <p:nvPr/>
        </p:nvSpPr>
        <p:spPr>
          <a:xfrm>
            <a:off x="9378697" y="4478066"/>
            <a:ext cx="2581371" cy="1535430"/>
          </a:xfrm>
          <a:prstGeom prst="rect">
            <a:avLst/>
          </a:prstGeom>
        </p:spPr>
        <p:txBody>
          <a:bodyPr lIns="0" tIns="0" rIns="0" bIns="0" rtlCol="0" anchor="t">
            <a:spAutoFit/>
          </a:bodyPr>
          <a:lstStyle/>
          <a:p>
            <a:pPr algn="ctr">
              <a:lnSpc>
                <a:spcPts val="3840"/>
              </a:lnSpc>
            </a:pPr>
            <a:r>
              <a:rPr lang="en-US" sz="2400" spc="290">
                <a:solidFill>
                  <a:srgbClr val="191919"/>
                </a:solidFill>
                <a:latin typeface="Helvetica World Bold"/>
              </a:rPr>
              <a:t>ENTER ACADEMIC DISCUSSIONS</a:t>
            </a:r>
          </a:p>
        </p:txBody>
      </p:sp>
      <p:sp>
        <p:nvSpPr>
          <p:cNvPr id="44" name="TextBox 44"/>
          <p:cNvSpPr txBox="1"/>
          <p:nvPr/>
        </p:nvSpPr>
        <p:spPr>
          <a:xfrm>
            <a:off x="421401" y="6691190"/>
            <a:ext cx="2191368" cy="1522730"/>
          </a:xfrm>
          <a:prstGeom prst="rect">
            <a:avLst/>
          </a:prstGeom>
        </p:spPr>
        <p:txBody>
          <a:bodyPr lIns="0" tIns="0" rIns="0" bIns="0" rtlCol="0" anchor="t">
            <a:spAutoFit/>
          </a:bodyPr>
          <a:lstStyle/>
          <a:p>
            <a:pPr algn="ctr">
              <a:lnSpc>
                <a:spcPts val="3840"/>
              </a:lnSpc>
            </a:pPr>
            <a:r>
              <a:rPr lang="en-US" sz="2400" spc="290">
                <a:solidFill>
                  <a:srgbClr val="191919"/>
                </a:solidFill>
                <a:latin typeface="Helvetica World Bold"/>
              </a:rPr>
              <a:t>UPDATE YOUR ORCID</a:t>
            </a:r>
          </a:p>
        </p:txBody>
      </p:sp>
      <p:sp>
        <p:nvSpPr>
          <p:cNvPr id="45" name="TextBox 45"/>
          <p:cNvSpPr txBox="1"/>
          <p:nvPr/>
        </p:nvSpPr>
        <p:spPr>
          <a:xfrm>
            <a:off x="3137848" y="5978977"/>
            <a:ext cx="2860007" cy="1011555"/>
          </a:xfrm>
          <a:prstGeom prst="rect">
            <a:avLst/>
          </a:prstGeom>
        </p:spPr>
        <p:txBody>
          <a:bodyPr lIns="0" tIns="0" rIns="0" bIns="0" rtlCol="0" anchor="t">
            <a:spAutoFit/>
          </a:bodyPr>
          <a:lstStyle/>
          <a:p>
            <a:pPr algn="ctr">
              <a:lnSpc>
                <a:spcPts val="3840"/>
              </a:lnSpc>
            </a:pPr>
            <a:r>
              <a:rPr lang="en-US" sz="2400" spc="290">
                <a:solidFill>
                  <a:srgbClr val="191919"/>
                </a:solidFill>
                <a:latin typeface="Helvetica World Bold"/>
              </a:rPr>
              <a:t>DEPOSIT IN REPOSITORY</a:t>
            </a:r>
          </a:p>
        </p:txBody>
      </p:sp>
      <p:sp>
        <p:nvSpPr>
          <p:cNvPr id="46" name="TextBox 46"/>
          <p:cNvSpPr txBox="1"/>
          <p:nvPr/>
        </p:nvSpPr>
        <p:spPr>
          <a:xfrm>
            <a:off x="6513426" y="5311275"/>
            <a:ext cx="2210383" cy="1535430"/>
          </a:xfrm>
          <a:prstGeom prst="rect">
            <a:avLst/>
          </a:prstGeom>
        </p:spPr>
        <p:txBody>
          <a:bodyPr lIns="0" tIns="0" rIns="0" bIns="0" rtlCol="0" anchor="t">
            <a:spAutoFit/>
          </a:bodyPr>
          <a:lstStyle/>
          <a:p>
            <a:pPr algn="ctr">
              <a:lnSpc>
                <a:spcPts val="3840"/>
              </a:lnSpc>
            </a:pPr>
            <a:r>
              <a:rPr lang="en-US" sz="2400" spc="290">
                <a:solidFill>
                  <a:srgbClr val="191919"/>
                </a:solidFill>
                <a:latin typeface="Helvetica World Bold"/>
              </a:rPr>
              <a:t>UPDATE YOUR PROFILE(S)</a:t>
            </a:r>
          </a:p>
        </p:txBody>
      </p:sp>
      <p:sp>
        <p:nvSpPr>
          <p:cNvPr id="47" name="TextBox 47"/>
          <p:cNvSpPr txBox="1"/>
          <p:nvPr/>
        </p:nvSpPr>
        <p:spPr>
          <a:xfrm>
            <a:off x="12653645" y="3722370"/>
            <a:ext cx="2191368" cy="1535430"/>
          </a:xfrm>
          <a:prstGeom prst="rect">
            <a:avLst/>
          </a:prstGeom>
        </p:spPr>
        <p:txBody>
          <a:bodyPr lIns="0" tIns="0" rIns="0" bIns="0" rtlCol="0" anchor="t">
            <a:spAutoFit/>
          </a:bodyPr>
          <a:lstStyle/>
          <a:p>
            <a:pPr algn="ctr">
              <a:lnSpc>
                <a:spcPts val="3840"/>
              </a:lnSpc>
            </a:pPr>
            <a:r>
              <a:rPr lang="en-US" sz="2400" spc="290">
                <a:solidFill>
                  <a:srgbClr val="191919"/>
                </a:solidFill>
                <a:latin typeface="Helvetica World Bold"/>
              </a:rPr>
              <a:t>TRACK YOUR METRICS</a:t>
            </a:r>
          </a:p>
        </p:txBody>
      </p:sp>
      <p:sp>
        <p:nvSpPr>
          <p:cNvPr id="48" name="TextBox 48"/>
          <p:cNvSpPr txBox="1"/>
          <p:nvPr/>
        </p:nvSpPr>
        <p:spPr>
          <a:xfrm>
            <a:off x="15393598" y="3035098"/>
            <a:ext cx="2754633" cy="1535430"/>
          </a:xfrm>
          <a:prstGeom prst="rect">
            <a:avLst/>
          </a:prstGeom>
        </p:spPr>
        <p:txBody>
          <a:bodyPr lIns="0" tIns="0" rIns="0" bIns="0" rtlCol="0" anchor="t">
            <a:spAutoFit/>
          </a:bodyPr>
          <a:lstStyle/>
          <a:p>
            <a:pPr algn="ctr">
              <a:lnSpc>
                <a:spcPts val="3840"/>
              </a:lnSpc>
            </a:pPr>
            <a:r>
              <a:rPr lang="en-US" sz="2400" spc="290">
                <a:solidFill>
                  <a:srgbClr val="191919"/>
                </a:solidFill>
                <a:latin typeface="Helvetica World Bold"/>
              </a:rPr>
              <a:t>LOOK FOR CHANCES TO COLLABORATE </a:t>
            </a:r>
          </a:p>
        </p:txBody>
      </p:sp>
      <p:sp>
        <p:nvSpPr>
          <p:cNvPr id="49" name="AutoShape 49"/>
          <p:cNvSpPr/>
          <p:nvPr/>
        </p:nvSpPr>
        <p:spPr>
          <a:xfrm rot="-822989">
            <a:off x="1410003" y="8236510"/>
            <a:ext cx="20981431" cy="8229600"/>
          </a:xfrm>
          <a:prstGeom prst="rect">
            <a:avLst/>
          </a:prstGeom>
          <a:solidFill>
            <a:srgbClr val="FFFFFF"/>
          </a:solidFill>
        </p:spPr>
        <p:txBody>
          <a:bodyPr/>
          <a:lstStyle/>
          <a:p>
            <a:endParaRPr lang="en-NZ"/>
          </a:p>
        </p:txBody>
      </p:sp>
      <p:sp>
        <p:nvSpPr>
          <p:cNvPr id="50" name="TextBox 50"/>
          <p:cNvSpPr txBox="1"/>
          <p:nvPr/>
        </p:nvSpPr>
        <p:spPr>
          <a:xfrm>
            <a:off x="530129" y="710946"/>
            <a:ext cx="11142805" cy="587883"/>
          </a:xfrm>
          <a:prstGeom prst="rect">
            <a:avLst/>
          </a:prstGeom>
        </p:spPr>
        <p:txBody>
          <a:bodyPr lIns="0" tIns="0" rIns="0" bIns="0" rtlCol="0" anchor="t">
            <a:spAutoFit/>
          </a:bodyPr>
          <a:lstStyle/>
          <a:p>
            <a:pPr algn="l">
              <a:lnSpc>
                <a:spcPts val="4716"/>
              </a:lnSpc>
            </a:pPr>
            <a:r>
              <a:rPr lang="en-US" sz="3600" spc="107">
                <a:solidFill>
                  <a:srgbClr val="191919"/>
                </a:solidFill>
                <a:latin typeface="Aileron Heavy"/>
              </a:rPr>
              <a:t>SO YOU'VE FINALLY PUBLISHED...NOW WHAT?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5719738"/>
            <a:ext cx="18288000" cy="18288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NZ"/>
          </a:p>
        </p:txBody>
      </p:sp>
      <p:sp>
        <p:nvSpPr>
          <p:cNvPr id="3" name="Freeform 3"/>
          <p:cNvSpPr/>
          <p:nvPr/>
        </p:nvSpPr>
        <p:spPr>
          <a:xfrm>
            <a:off x="3110622" y="256386"/>
            <a:ext cx="12066756" cy="9739983"/>
          </a:xfrm>
          <a:custGeom>
            <a:avLst/>
            <a:gdLst/>
            <a:ahLst/>
            <a:cxnLst/>
            <a:rect l="l" t="t" r="r" b="b"/>
            <a:pathLst>
              <a:path w="12066756" h="9739983">
                <a:moveTo>
                  <a:pt x="0" y="0"/>
                </a:moveTo>
                <a:lnTo>
                  <a:pt x="12066756" y="0"/>
                </a:lnTo>
                <a:lnTo>
                  <a:pt x="12066756" y="9739983"/>
                </a:lnTo>
                <a:lnTo>
                  <a:pt x="0" y="9739983"/>
                </a:lnTo>
                <a:lnTo>
                  <a:pt x="0" y="0"/>
                </a:lnTo>
                <a:close/>
              </a:path>
            </a:pathLst>
          </a:custGeom>
          <a:blipFill>
            <a:blip r:embed="rId5"/>
            <a:stretch>
              <a:fillRect/>
            </a:stretch>
          </a:blipFill>
        </p:spPr>
        <p:txBody>
          <a:bodyPr/>
          <a:lstStyle/>
          <a:p>
            <a:endParaRPr lang="en-NZ"/>
          </a:p>
        </p:txBody>
      </p:sp>
      <p:sp>
        <p:nvSpPr>
          <p:cNvPr id="4" name="TextBox 4"/>
          <p:cNvSpPr txBox="1"/>
          <p:nvPr/>
        </p:nvSpPr>
        <p:spPr>
          <a:xfrm>
            <a:off x="15465463" y="9229725"/>
            <a:ext cx="2559077" cy="633095"/>
          </a:xfrm>
          <a:prstGeom prst="rect">
            <a:avLst/>
          </a:prstGeom>
        </p:spPr>
        <p:txBody>
          <a:bodyPr lIns="0" tIns="0" rIns="0" bIns="0" rtlCol="0" anchor="t">
            <a:spAutoFit/>
          </a:bodyPr>
          <a:lstStyle/>
          <a:p>
            <a:pPr algn="l">
              <a:lnSpc>
                <a:spcPts val="2380"/>
              </a:lnSpc>
            </a:pPr>
            <a:r>
              <a:rPr lang="en-US" sz="1700" spc="85">
                <a:solidFill>
                  <a:srgbClr val="FFFFFF"/>
                </a:solidFill>
                <a:latin typeface="Helvetica World Italics"/>
              </a:rPr>
              <a:t>Image credit: </a:t>
            </a:r>
          </a:p>
          <a:p>
            <a:pPr algn="l">
              <a:lnSpc>
                <a:spcPts val="2380"/>
              </a:lnSpc>
            </a:pPr>
            <a:r>
              <a:rPr lang="en-US" sz="1700" spc="85">
                <a:solidFill>
                  <a:srgbClr val="FFFFFF"/>
                </a:solidFill>
                <a:latin typeface="Helvetica World Italics"/>
              </a:rPr>
              <a:t>University of Winnipeg</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5719738"/>
            <a:ext cx="18288000" cy="18288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NZ"/>
          </a:p>
        </p:txBody>
      </p:sp>
      <p:sp>
        <p:nvSpPr>
          <p:cNvPr id="3" name="TextBox 3"/>
          <p:cNvSpPr txBox="1"/>
          <p:nvPr/>
        </p:nvSpPr>
        <p:spPr>
          <a:xfrm>
            <a:off x="1713470" y="2372354"/>
            <a:ext cx="13963640" cy="705899"/>
          </a:xfrm>
          <a:prstGeom prst="rect">
            <a:avLst/>
          </a:prstGeom>
        </p:spPr>
        <p:txBody>
          <a:bodyPr lIns="0" tIns="0" rIns="0" bIns="0" rtlCol="0" anchor="t">
            <a:spAutoFit/>
          </a:bodyPr>
          <a:lstStyle/>
          <a:p>
            <a:pPr marL="0" lvl="0" indent="0" algn="just">
              <a:lnSpc>
                <a:spcPts val="6104"/>
              </a:lnSpc>
              <a:spcBef>
                <a:spcPct val="0"/>
              </a:spcBef>
            </a:pPr>
            <a:r>
              <a:rPr lang="en-US" sz="3699" u="none" strike="noStrike" spc="118" dirty="0">
                <a:solidFill>
                  <a:srgbClr val="01215E"/>
                </a:solidFill>
                <a:latin typeface="Helvetica World" panose="020B0604020202020204" charset="-128"/>
                <a:ea typeface="Helvetica World" panose="020B0604020202020204" charset="-128"/>
                <a:cs typeface="Helvetica World" panose="020B0604020202020204" charset="-128"/>
              </a:rPr>
              <a:t>Check out the complimentary </a:t>
            </a:r>
            <a:r>
              <a:rPr lang="en-US" sz="3699" u="none" strike="noStrike" spc="118" dirty="0" err="1">
                <a:solidFill>
                  <a:srgbClr val="01215E"/>
                </a:solidFill>
                <a:latin typeface="Helvetica World" panose="020B0604020202020204" charset="-128"/>
                <a:ea typeface="Helvetica World" panose="020B0604020202020204" charset="-128"/>
                <a:cs typeface="Helvetica World" panose="020B0604020202020204" charset="-128"/>
              </a:rPr>
              <a:t>ResBaz</a:t>
            </a:r>
            <a:r>
              <a:rPr lang="en-US" sz="3699" u="none" strike="noStrike" spc="118" dirty="0">
                <a:solidFill>
                  <a:srgbClr val="01215E"/>
                </a:solidFill>
                <a:latin typeface="Helvetica World" panose="020B0604020202020204" charset="-128"/>
                <a:ea typeface="Helvetica World" panose="020B0604020202020204" charset="-128"/>
                <a:cs typeface="Helvetica World" panose="020B0604020202020204" charset="-128"/>
              </a:rPr>
              <a:t> workshop</a:t>
            </a:r>
          </a:p>
        </p:txBody>
      </p:sp>
      <p:sp>
        <p:nvSpPr>
          <p:cNvPr id="4" name="Freeform 4"/>
          <p:cNvSpPr/>
          <p:nvPr/>
        </p:nvSpPr>
        <p:spPr>
          <a:xfrm rot="2691857">
            <a:off x="15811533" y="7373868"/>
            <a:ext cx="2334686" cy="1365791"/>
          </a:xfrm>
          <a:custGeom>
            <a:avLst/>
            <a:gdLst/>
            <a:ahLst/>
            <a:cxnLst/>
            <a:rect l="l" t="t" r="r" b="b"/>
            <a:pathLst>
              <a:path w="2334686" h="1365791">
                <a:moveTo>
                  <a:pt x="0" y="0"/>
                </a:moveTo>
                <a:lnTo>
                  <a:pt x="2334686" y="0"/>
                </a:lnTo>
                <a:lnTo>
                  <a:pt x="2334686" y="1365791"/>
                </a:lnTo>
                <a:lnTo>
                  <a:pt x="0" y="136579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NZ" dirty="0"/>
          </a:p>
        </p:txBody>
      </p:sp>
      <p:sp>
        <p:nvSpPr>
          <p:cNvPr id="5" name="TextBox 5"/>
          <p:cNvSpPr txBox="1"/>
          <p:nvPr/>
        </p:nvSpPr>
        <p:spPr>
          <a:xfrm>
            <a:off x="4087353" y="8056763"/>
            <a:ext cx="12438777" cy="1223668"/>
          </a:xfrm>
          <a:prstGeom prst="rect">
            <a:avLst/>
          </a:prstGeom>
        </p:spPr>
        <p:txBody>
          <a:bodyPr lIns="0" tIns="0" rIns="0" bIns="0" rtlCol="0" anchor="t">
            <a:spAutoFit/>
          </a:bodyPr>
          <a:lstStyle/>
          <a:p>
            <a:pPr algn="r">
              <a:lnSpc>
                <a:spcPts val="10348"/>
              </a:lnSpc>
            </a:pPr>
            <a:r>
              <a:rPr lang="en-US" sz="7899" spc="236" dirty="0" err="1">
                <a:solidFill>
                  <a:srgbClr val="FFFFFF"/>
                </a:solidFill>
                <a:latin typeface="Aileron Heavy"/>
              </a:rPr>
              <a:t>Pātai</a:t>
            </a:r>
            <a:r>
              <a:rPr lang="en-US" sz="7899" spc="236" dirty="0">
                <a:solidFill>
                  <a:srgbClr val="FFFFFF"/>
                </a:solidFill>
                <a:latin typeface="Aileron Heavy"/>
              </a:rPr>
              <a:t> / Questions</a:t>
            </a:r>
          </a:p>
        </p:txBody>
      </p:sp>
      <p:sp>
        <p:nvSpPr>
          <p:cNvPr id="6" name="TextBox 6"/>
          <p:cNvSpPr txBox="1"/>
          <p:nvPr/>
        </p:nvSpPr>
        <p:spPr>
          <a:xfrm>
            <a:off x="1713470" y="3193447"/>
            <a:ext cx="14171667" cy="1877269"/>
          </a:xfrm>
          <a:prstGeom prst="rect">
            <a:avLst/>
          </a:prstGeom>
        </p:spPr>
        <p:txBody>
          <a:bodyPr lIns="0" tIns="0" rIns="0" bIns="0" rtlCol="0" anchor="t">
            <a:spAutoFit/>
          </a:bodyPr>
          <a:lstStyle/>
          <a:p>
            <a:pPr algn="l">
              <a:lnSpc>
                <a:spcPts val="7590"/>
              </a:lnSpc>
            </a:pPr>
            <a:r>
              <a:rPr lang="en-US" sz="5794" spc="173">
                <a:solidFill>
                  <a:srgbClr val="FFFFFF"/>
                </a:solidFill>
                <a:latin typeface="Aileron Heavy"/>
              </a:rPr>
              <a:t>Open Access: </a:t>
            </a:r>
          </a:p>
          <a:p>
            <a:pPr algn="l">
              <a:lnSpc>
                <a:spcPts val="7590"/>
              </a:lnSpc>
            </a:pPr>
            <a:r>
              <a:rPr lang="en-US" sz="5794" spc="173">
                <a:solidFill>
                  <a:srgbClr val="FFFFFF"/>
                </a:solidFill>
                <a:latin typeface="Aileron Heavy"/>
              </a:rPr>
              <a:t>How to Make Your Publications Open</a:t>
            </a:r>
          </a:p>
        </p:txBody>
      </p:sp>
      <p:sp>
        <p:nvSpPr>
          <p:cNvPr id="7" name="TextBox 7"/>
          <p:cNvSpPr txBox="1"/>
          <p:nvPr/>
        </p:nvSpPr>
        <p:spPr>
          <a:xfrm>
            <a:off x="1713470" y="4946891"/>
            <a:ext cx="5569505" cy="1210523"/>
          </a:xfrm>
          <a:prstGeom prst="rect">
            <a:avLst/>
          </a:prstGeom>
        </p:spPr>
        <p:txBody>
          <a:bodyPr lIns="0" tIns="0" rIns="0" bIns="0" rtlCol="0" anchor="t">
            <a:spAutoFit/>
          </a:bodyPr>
          <a:lstStyle/>
          <a:p>
            <a:pPr algn="just">
              <a:lnSpc>
                <a:spcPts val="4619"/>
              </a:lnSpc>
              <a:spcBef>
                <a:spcPct val="0"/>
              </a:spcBef>
            </a:pPr>
            <a:r>
              <a:rPr lang="en-US" sz="2799" spc="89">
                <a:solidFill>
                  <a:srgbClr val="01215E"/>
                </a:solidFill>
                <a:latin typeface="Helvetica World Bold"/>
              </a:rPr>
              <a:t>Wednesday 10th July</a:t>
            </a:r>
          </a:p>
          <a:p>
            <a:pPr algn="just">
              <a:lnSpc>
                <a:spcPts val="4619"/>
              </a:lnSpc>
              <a:spcBef>
                <a:spcPct val="0"/>
              </a:spcBef>
            </a:pPr>
            <a:r>
              <a:rPr lang="en-US" sz="2799" spc="89">
                <a:solidFill>
                  <a:srgbClr val="01215E"/>
                </a:solidFill>
                <a:latin typeface="Helvetica World Bold"/>
              </a:rPr>
              <a:t>10:00am - 11.00am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8768534" y="-340608"/>
            <a:ext cx="81921" cy="13415644"/>
          </a:xfrm>
          <a:prstGeom prst="rect">
            <a:avLst/>
          </a:prstGeom>
          <a:solidFill>
            <a:srgbClr val="191919">
              <a:alpha val="6667"/>
            </a:srgbClr>
          </a:solidFill>
        </p:spPr>
        <p:txBody>
          <a:bodyPr/>
          <a:lstStyle/>
          <a:p>
            <a:endParaRPr lang="en-NZ"/>
          </a:p>
        </p:txBody>
      </p:sp>
      <p:grpSp>
        <p:nvGrpSpPr>
          <p:cNvPr id="3" name="Group 3"/>
          <p:cNvGrpSpPr/>
          <p:nvPr/>
        </p:nvGrpSpPr>
        <p:grpSpPr>
          <a:xfrm rot="5400000">
            <a:off x="1798111" y="6687468"/>
            <a:ext cx="1013631" cy="256912"/>
            <a:chOff x="0" y="0"/>
            <a:chExt cx="2004282" cy="508000"/>
          </a:xfrm>
        </p:grpSpPr>
        <p:sp>
          <p:nvSpPr>
            <p:cNvPr id="4" name="Freeform 4"/>
            <p:cNvSpPr/>
            <p:nvPr/>
          </p:nvSpPr>
          <p:spPr>
            <a:xfrm>
              <a:off x="1555972" y="49530"/>
              <a:ext cx="408940" cy="408940"/>
            </a:xfrm>
            <a:custGeom>
              <a:avLst/>
              <a:gdLst/>
              <a:ahLst/>
              <a:cxnLst/>
              <a:rect l="l" t="t" r="r" b="b"/>
              <a:pathLst>
                <a:path w="408940" h="408940">
                  <a:moveTo>
                    <a:pt x="204470" y="0"/>
                  </a:moveTo>
                  <a:cubicBezTo>
                    <a:pt x="91544" y="0"/>
                    <a:pt x="0" y="91544"/>
                    <a:pt x="0" y="204470"/>
                  </a:cubicBezTo>
                  <a:cubicBezTo>
                    <a:pt x="0" y="317396"/>
                    <a:pt x="91544" y="408940"/>
                    <a:pt x="204470" y="408940"/>
                  </a:cubicBezTo>
                  <a:cubicBezTo>
                    <a:pt x="317395" y="408940"/>
                    <a:pt x="408940" y="317396"/>
                    <a:pt x="408940" y="204470"/>
                  </a:cubicBezTo>
                  <a:cubicBezTo>
                    <a:pt x="408940" y="91544"/>
                    <a:pt x="317395" y="0"/>
                    <a:pt x="204470" y="0"/>
                  </a:cubicBezTo>
                  <a:close/>
                </a:path>
              </a:pathLst>
            </a:custGeom>
            <a:solidFill>
              <a:srgbClr val="000000">
                <a:alpha val="0"/>
              </a:srgbClr>
            </a:solidFill>
          </p:spPr>
          <p:txBody>
            <a:bodyPr/>
            <a:lstStyle/>
            <a:p>
              <a:endParaRPr lang="en-NZ"/>
            </a:p>
          </p:txBody>
        </p:sp>
        <p:sp>
          <p:nvSpPr>
            <p:cNvPr id="5" name="Freeform 5"/>
            <p:cNvSpPr/>
            <p:nvPr/>
          </p:nvSpPr>
          <p:spPr>
            <a:xfrm>
              <a:off x="0" y="11430"/>
              <a:ext cx="2004282" cy="485140"/>
            </a:xfrm>
            <a:custGeom>
              <a:avLst/>
              <a:gdLst/>
              <a:ahLst/>
              <a:cxnLst/>
              <a:rect l="l" t="t" r="r" b="b"/>
              <a:pathLst>
                <a:path w="2004282" h="485140">
                  <a:moveTo>
                    <a:pt x="1760442" y="0"/>
                  </a:moveTo>
                  <a:cubicBezTo>
                    <a:pt x="1639792" y="0"/>
                    <a:pt x="1539462" y="88900"/>
                    <a:pt x="1520412" y="204470"/>
                  </a:cubicBezTo>
                  <a:lnTo>
                    <a:pt x="0" y="204470"/>
                  </a:lnTo>
                  <a:lnTo>
                    <a:pt x="0" y="280670"/>
                  </a:lnTo>
                  <a:lnTo>
                    <a:pt x="1521682" y="280670"/>
                  </a:lnTo>
                  <a:cubicBezTo>
                    <a:pt x="1539462" y="396240"/>
                    <a:pt x="1641062" y="485140"/>
                    <a:pt x="1761712" y="485140"/>
                  </a:cubicBezTo>
                  <a:cubicBezTo>
                    <a:pt x="1896332" y="485140"/>
                    <a:pt x="2004282" y="375920"/>
                    <a:pt x="2004282" y="242570"/>
                  </a:cubicBezTo>
                  <a:cubicBezTo>
                    <a:pt x="2004282" y="107950"/>
                    <a:pt x="1895062" y="0"/>
                    <a:pt x="1760442" y="0"/>
                  </a:cubicBezTo>
                  <a:close/>
                  <a:moveTo>
                    <a:pt x="1760442" y="408940"/>
                  </a:moveTo>
                  <a:cubicBezTo>
                    <a:pt x="1669002" y="408940"/>
                    <a:pt x="1594072" y="334010"/>
                    <a:pt x="1594072" y="242570"/>
                  </a:cubicBezTo>
                  <a:cubicBezTo>
                    <a:pt x="1594072" y="151130"/>
                    <a:pt x="1669002" y="76200"/>
                    <a:pt x="1760442" y="76200"/>
                  </a:cubicBezTo>
                  <a:cubicBezTo>
                    <a:pt x="1851882" y="76200"/>
                    <a:pt x="1926812" y="151130"/>
                    <a:pt x="1926812" y="242570"/>
                  </a:cubicBezTo>
                  <a:cubicBezTo>
                    <a:pt x="1928082" y="334010"/>
                    <a:pt x="1853152" y="408940"/>
                    <a:pt x="1760442" y="408940"/>
                  </a:cubicBezTo>
                  <a:close/>
                </a:path>
              </a:pathLst>
            </a:custGeom>
            <a:solidFill>
              <a:srgbClr val="86EAE9"/>
            </a:solidFill>
          </p:spPr>
          <p:txBody>
            <a:bodyPr/>
            <a:lstStyle/>
            <a:p>
              <a:endParaRPr lang="en-NZ"/>
            </a:p>
          </p:txBody>
        </p:sp>
      </p:grpSp>
      <p:grpSp>
        <p:nvGrpSpPr>
          <p:cNvPr id="6" name="Group 6"/>
          <p:cNvGrpSpPr/>
          <p:nvPr/>
        </p:nvGrpSpPr>
        <p:grpSpPr>
          <a:xfrm>
            <a:off x="1028700" y="5853337"/>
            <a:ext cx="2552452" cy="931630"/>
            <a:chOff x="0" y="0"/>
            <a:chExt cx="2945064" cy="1074931"/>
          </a:xfrm>
        </p:grpSpPr>
        <p:sp>
          <p:nvSpPr>
            <p:cNvPr id="7" name="Freeform 7"/>
            <p:cNvSpPr/>
            <p:nvPr/>
          </p:nvSpPr>
          <p:spPr>
            <a:xfrm>
              <a:off x="0" y="0"/>
              <a:ext cx="2945064" cy="1074931"/>
            </a:xfrm>
            <a:custGeom>
              <a:avLst/>
              <a:gdLst/>
              <a:ahLst/>
              <a:cxnLst/>
              <a:rect l="l" t="t" r="r" b="b"/>
              <a:pathLst>
                <a:path w="2945064" h="1074931">
                  <a:moveTo>
                    <a:pt x="2820604" y="1074931"/>
                  </a:moveTo>
                  <a:lnTo>
                    <a:pt x="124460" y="1074931"/>
                  </a:lnTo>
                  <a:cubicBezTo>
                    <a:pt x="55880" y="1074931"/>
                    <a:pt x="0" y="1019051"/>
                    <a:pt x="0" y="950471"/>
                  </a:cubicBezTo>
                  <a:lnTo>
                    <a:pt x="0" y="124460"/>
                  </a:lnTo>
                  <a:cubicBezTo>
                    <a:pt x="0" y="55880"/>
                    <a:pt x="55880" y="0"/>
                    <a:pt x="124460" y="0"/>
                  </a:cubicBezTo>
                  <a:lnTo>
                    <a:pt x="2820604" y="0"/>
                  </a:lnTo>
                  <a:cubicBezTo>
                    <a:pt x="2889184" y="0"/>
                    <a:pt x="2945064" y="55880"/>
                    <a:pt x="2945064" y="124460"/>
                  </a:cubicBezTo>
                  <a:lnTo>
                    <a:pt x="2945064" y="950471"/>
                  </a:lnTo>
                  <a:cubicBezTo>
                    <a:pt x="2945064" y="1019051"/>
                    <a:pt x="2889184" y="1074931"/>
                    <a:pt x="2820604" y="1074931"/>
                  </a:cubicBezTo>
                  <a:close/>
                </a:path>
              </a:pathLst>
            </a:custGeom>
            <a:solidFill>
              <a:srgbClr val="86EAE9"/>
            </a:solidFill>
          </p:spPr>
          <p:txBody>
            <a:bodyPr/>
            <a:lstStyle/>
            <a:p>
              <a:endParaRPr lang="en-NZ"/>
            </a:p>
          </p:txBody>
        </p:sp>
      </p:grpSp>
      <p:sp>
        <p:nvSpPr>
          <p:cNvPr id="8" name="TextBox 8"/>
          <p:cNvSpPr txBox="1"/>
          <p:nvPr/>
        </p:nvSpPr>
        <p:spPr>
          <a:xfrm>
            <a:off x="1256885" y="5891964"/>
            <a:ext cx="2096083" cy="930126"/>
          </a:xfrm>
          <a:prstGeom prst="rect">
            <a:avLst/>
          </a:prstGeom>
        </p:spPr>
        <p:txBody>
          <a:bodyPr lIns="0" tIns="0" rIns="0" bIns="0" rtlCol="0" anchor="t">
            <a:spAutoFit/>
          </a:bodyPr>
          <a:lstStyle/>
          <a:p>
            <a:pPr algn="ctr">
              <a:lnSpc>
                <a:spcPts val="3840"/>
              </a:lnSpc>
            </a:pPr>
            <a:r>
              <a:rPr lang="en-US" sz="2400" b="1" spc="290" dirty="0">
                <a:solidFill>
                  <a:srgbClr val="FFFFFF"/>
                </a:solidFill>
                <a:latin typeface="Helvetica World" panose="020B0604020202020204" charset="-128"/>
                <a:ea typeface="Helvetica World" panose="020B0604020202020204" charset="-128"/>
                <a:cs typeface="Helvetica World" panose="020B0604020202020204" charset="-128"/>
              </a:rPr>
              <a:t>YOUR STRATEGY</a:t>
            </a:r>
          </a:p>
        </p:txBody>
      </p:sp>
      <p:grpSp>
        <p:nvGrpSpPr>
          <p:cNvPr id="9" name="Group 9"/>
          <p:cNvGrpSpPr/>
          <p:nvPr/>
        </p:nvGrpSpPr>
        <p:grpSpPr>
          <a:xfrm rot="-5400000">
            <a:off x="4533740" y="5673838"/>
            <a:ext cx="1013631" cy="256912"/>
            <a:chOff x="0" y="0"/>
            <a:chExt cx="2004282" cy="508000"/>
          </a:xfrm>
        </p:grpSpPr>
        <p:sp>
          <p:nvSpPr>
            <p:cNvPr id="10" name="Freeform 10"/>
            <p:cNvSpPr/>
            <p:nvPr/>
          </p:nvSpPr>
          <p:spPr>
            <a:xfrm>
              <a:off x="1555972" y="49530"/>
              <a:ext cx="408940" cy="408940"/>
            </a:xfrm>
            <a:custGeom>
              <a:avLst/>
              <a:gdLst/>
              <a:ahLst/>
              <a:cxnLst/>
              <a:rect l="l" t="t" r="r" b="b"/>
              <a:pathLst>
                <a:path w="408940" h="408940">
                  <a:moveTo>
                    <a:pt x="204470" y="0"/>
                  </a:moveTo>
                  <a:cubicBezTo>
                    <a:pt x="91544" y="0"/>
                    <a:pt x="0" y="91544"/>
                    <a:pt x="0" y="204470"/>
                  </a:cubicBezTo>
                  <a:cubicBezTo>
                    <a:pt x="0" y="317396"/>
                    <a:pt x="91544" y="408940"/>
                    <a:pt x="204470" y="408940"/>
                  </a:cubicBezTo>
                  <a:cubicBezTo>
                    <a:pt x="317395" y="408940"/>
                    <a:pt x="408940" y="317396"/>
                    <a:pt x="408940" y="204470"/>
                  </a:cubicBezTo>
                  <a:cubicBezTo>
                    <a:pt x="408940" y="91544"/>
                    <a:pt x="317395" y="0"/>
                    <a:pt x="204470" y="0"/>
                  </a:cubicBezTo>
                  <a:close/>
                </a:path>
              </a:pathLst>
            </a:custGeom>
            <a:solidFill>
              <a:srgbClr val="000000">
                <a:alpha val="0"/>
              </a:srgbClr>
            </a:solidFill>
          </p:spPr>
          <p:txBody>
            <a:bodyPr/>
            <a:lstStyle/>
            <a:p>
              <a:endParaRPr lang="en-NZ"/>
            </a:p>
          </p:txBody>
        </p:sp>
        <p:sp>
          <p:nvSpPr>
            <p:cNvPr id="11" name="Freeform 11"/>
            <p:cNvSpPr/>
            <p:nvPr/>
          </p:nvSpPr>
          <p:spPr>
            <a:xfrm>
              <a:off x="0" y="11430"/>
              <a:ext cx="2004282" cy="485140"/>
            </a:xfrm>
            <a:custGeom>
              <a:avLst/>
              <a:gdLst/>
              <a:ahLst/>
              <a:cxnLst/>
              <a:rect l="l" t="t" r="r" b="b"/>
              <a:pathLst>
                <a:path w="2004282" h="485140">
                  <a:moveTo>
                    <a:pt x="1760442" y="0"/>
                  </a:moveTo>
                  <a:cubicBezTo>
                    <a:pt x="1639792" y="0"/>
                    <a:pt x="1539462" y="88900"/>
                    <a:pt x="1520412" y="204470"/>
                  </a:cubicBezTo>
                  <a:lnTo>
                    <a:pt x="0" y="204470"/>
                  </a:lnTo>
                  <a:lnTo>
                    <a:pt x="0" y="280670"/>
                  </a:lnTo>
                  <a:lnTo>
                    <a:pt x="1521682" y="280670"/>
                  </a:lnTo>
                  <a:cubicBezTo>
                    <a:pt x="1539462" y="396240"/>
                    <a:pt x="1641062" y="485140"/>
                    <a:pt x="1761712" y="485140"/>
                  </a:cubicBezTo>
                  <a:cubicBezTo>
                    <a:pt x="1896332" y="485140"/>
                    <a:pt x="2004282" y="375920"/>
                    <a:pt x="2004282" y="242570"/>
                  </a:cubicBezTo>
                  <a:cubicBezTo>
                    <a:pt x="2004282" y="107950"/>
                    <a:pt x="1895062" y="0"/>
                    <a:pt x="1760442" y="0"/>
                  </a:cubicBezTo>
                  <a:close/>
                  <a:moveTo>
                    <a:pt x="1760442" y="408940"/>
                  </a:moveTo>
                  <a:cubicBezTo>
                    <a:pt x="1669002" y="408940"/>
                    <a:pt x="1594072" y="334010"/>
                    <a:pt x="1594072" y="242570"/>
                  </a:cubicBezTo>
                  <a:cubicBezTo>
                    <a:pt x="1594072" y="151130"/>
                    <a:pt x="1669002" y="76200"/>
                    <a:pt x="1760442" y="76200"/>
                  </a:cubicBezTo>
                  <a:cubicBezTo>
                    <a:pt x="1851882" y="76200"/>
                    <a:pt x="1926812" y="151130"/>
                    <a:pt x="1926812" y="242570"/>
                  </a:cubicBezTo>
                  <a:cubicBezTo>
                    <a:pt x="1928082" y="334010"/>
                    <a:pt x="1853152" y="408940"/>
                    <a:pt x="1760442" y="408940"/>
                  </a:cubicBezTo>
                  <a:close/>
                </a:path>
              </a:pathLst>
            </a:custGeom>
            <a:solidFill>
              <a:srgbClr val="3EDAD8"/>
            </a:solidFill>
          </p:spPr>
          <p:txBody>
            <a:bodyPr/>
            <a:lstStyle/>
            <a:p>
              <a:endParaRPr lang="en-NZ"/>
            </a:p>
          </p:txBody>
        </p:sp>
      </p:grpSp>
      <p:grpSp>
        <p:nvGrpSpPr>
          <p:cNvPr id="12" name="Group 12"/>
          <p:cNvGrpSpPr/>
          <p:nvPr/>
        </p:nvGrpSpPr>
        <p:grpSpPr>
          <a:xfrm>
            <a:off x="3764330" y="5853337"/>
            <a:ext cx="2552452" cy="931630"/>
            <a:chOff x="0" y="0"/>
            <a:chExt cx="2945064" cy="1074931"/>
          </a:xfrm>
        </p:grpSpPr>
        <p:sp>
          <p:nvSpPr>
            <p:cNvPr id="13" name="Freeform 13"/>
            <p:cNvSpPr/>
            <p:nvPr/>
          </p:nvSpPr>
          <p:spPr>
            <a:xfrm>
              <a:off x="0" y="0"/>
              <a:ext cx="2945064" cy="1074931"/>
            </a:xfrm>
            <a:custGeom>
              <a:avLst/>
              <a:gdLst/>
              <a:ahLst/>
              <a:cxnLst/>
              <a:rect l="l" t="t" r="r" b="b"/>
              <a:pathLst>
                <a:path w="2945064" h="1074931">
                  <a:moveTo>
                    <a:pt x="2820604" y="1074931"/>
                  </a:moveTo>
                  <a:lnTo>
                    <a:pt x="124460" y="1074931"/>
                  </a:lnTo>
                  <a:cubicBezTo>
                    <a:pt x="55880" y="1074931"/>
                    <a:pt x="0" y="1019051"/>
                    <a:pt x="0" y="950471"/>
                  </a:cubicBezTo>
                  <a:lnTo>
                    <a:pt x="0" y="124460"/>
                  </a:lnTo>
                  <a:cubicBezTo>
                    <a:pt x="0" y="55880"/>
                    <a:pt x="55880" y="0"/>
                    <a:pt x="124460" y="0"/>
                  </a:cubicBezTo>
                  <a:lnTo>
                    <a:pt x="2820604" y="0"/>
                  </a:lnTo>
                  <a:cubicBezTo>
                    <a:pt x="2889184" y="0"/>
                    <a:pt x="2945064" y="55880"/>
                    <a:pt x="2945064" y="124460"/>
                  </a:cubicBezTo>
                  <a:lnTo>
                    <a:pt x="2945064" y="950471"/>
                  </a:lnTo>
                  <a:cubicBezTo>
                    <a:pt x="2945064" y="1019051"/>
                    <a:pt x="2889184" y="1074931"/>
                    <a:pt x="2820604" y="1074931"/>
                  </a:cubicBezTo>
                  <a:close/>
                </a:path>
              </a:pathLst>
            </a:custGeom>
            <a:solidFill>
              <a:srgbClr val="3EDAD8"/>
            </a:solidFill>
          </p:spPr>
          <p:txBody>
            <a:bodyPr/>
            <a:lstStyle/>
            <a:p>
              <a:endParaRPr lang="en-NZ">
                <a:latin typeface="Helvetica World" panose="020B0604020202020204" charset="-128"/>
                <a:ea typeface="Helvetica World" panose="020B0604020202020204" charset="-128"/>
                <a:cs typeface="Helvetica World" panose="020B0604020202020204" charset="-128"/>
              </a:endParaRPr>
            </a:p>
          </p:txBody>
        </p:sp>
      </p:grpSp>
      <p:grpSp>
        <p:nvGrpSpPr>
          <p:cNvPr id="14" name="Group 14"/>
          <p:cNvGrpSpPr/>
          <p:nvPr/>
        </p:nvGrpSpPr>
        <p:grpSpPr>
          <a:xfrm rot="5400000">
            <a:off x="7269370" y="6687468"/>
            <a:ext cx="1013631" cy="256912"/>
            <a:chOff x="0" y="0"/>
            <a:chExt cx="2004282" cy="508000"/>
          </a:xfrm>
        </p:grpSpPr>
        <p:sp>
          <p:nvSpPr>
            <p:cNvPr id="15" name="Freeform 15"/>
            <p:cNvSpPr/>
            <p:nvPr/>
          </p:nvSpPr>
          <p:spPr>
            <a:xfrm>
              <a:off x="1555972" y="49530"/>
              <a:ext cx="408940" cy="408940"/>
            </a:xfrm>
            <a:custGeom>
              <a:avLst/>
              <a:gdLst/>
              <a:ahLst/>
              <a:cxnLst/>
              <a:rect l="l" t="t" r="r" b="b"/>
              <a:pathLst>
                <a:path w="408940" h="408940">
                  <a:moveTo>
                    <a:pt x="204470" y="0"/>
                  </a:moveTo>
                  <a:cubicBezTo>
                    <a:pt x="91544" y="0"/>
                    <a:pt x="0" y="91544"/>
                    <a:pt x="0" y="204470"/>
                  </a:cubicBezTo>
                  <a:cubicBezTo>
                    <a:pt x="0" y="317396"/>
                    <a:pt x="91544" y="408940"/>
                    <a:pt x="204470" y="408940"/>
                  </a:cubicBezTo>
                  <a:cubicBezTo>
                    <a:pt x="317395" y="408940"/>
                    <a:pt x="408940" y="317396"/>
                    <a:pt x="408940" y="204470"/>
                  </a:cubicBezTo>
                  <a:cubicBezTo>
                    <a:pt x="408940" y="91544"/>
                    <a:pt x="317395" y="0"/>
                    <a:pt x="204470" y="0"/>
                  </a:cubicBezTo>
                  <a:close/>
                </a:path>
              </a:pathLst>
            </a:custGeom>
            <a:solidFill>
              <a:srgbClr val="000000">
                <a:alpha val="0"/>
              </a:srgbClr>
            </a:solidFill>
          </p:spPr>
          <p:txBody>
            <a:bodyPr/>
            <a:lstStyle/>
            <a:p>
              <a:endParaRPr lang="en-NZ"/>
            </a:p>
          </p:txBody>
        </p:sp>
        <p:sp>
          <p:nvSpPr>
            <p:cNvPr id="16" name="Freeform 16"/>
            <p:cNvSpPr/>
            <p:nvPr/>
          </p:nvSpPr>
          <p:spPr>
            <a:xfrm>
              <a:off x="0" y="11430"/>
              <a:ext cx="2004282" cy="485140"/>
            </a:xfrm>
            <a:custGeom>
              <a:avLst/>
              <a:gdLst/>
              <a:ahLst/>
              <a:cxnLst/>
              <a:rect l="l" t="t" r="r" b="b"/>
              <a:pathLst>
                <a:path w="2004282" h="485140">
                  <a:moveTo>
                    <a:pt x="1760442" y="0"/>
                  </a:moveTo>
                  <a:cubicBezTo>
                    <a:pt x="1639792" y="0"/>
                    <a:pt x="1539462" y="88900"/>
                    <a:pt x="1520412" y="204470"/>
                  </a:cubicBezTo>
                  <a:lnTo>
                    <a:pt x="0" y="204470"/>
                  </a:lnTo>
                  <a:lnTo>
                    <a:pt x="0" y="280670"/>
                  </a:lnTo>
                  <a:lnTo>
                    <a:pt x="1521682" y="280670"/>
                  </a:lnTo>
                  <a:cubicBezTo>
                    <a:pt x="1539462" y="396240"/>
                    <a:pt x="1641062" y="485140"/>
                    <a:pt x="1761712" y="485140"/>
                  </a:cubicBezTo>
                  <a:cubicBezTo>
                    <a:pt x="1896332" y="485140"/>
                    <a:pt x="2004282" y="375920"/>
                    <a:pt x="2004282" y="242570"/>
                  </a:cubicBezTo>
                  <a:cubicBezTo>
                    <a:pt x="2004282" y="107950"/>
                    <a:pt x="1895062" y="0"/>
                    <a:pt x="1760442" y="0"/>
                  </a:cubicBezTo>
                  <a:close/>
                  <a:moveTo>
                    <a:pt x="1760442" y="408940"/>
                  </a:moveTo>
                  <a:cubicBezTo>
                    <a:pt x="1669002" y="408940"/>
                    <a:pt x="1594072" y="334010"/>
                    <a:pt x="1594072" y="242570"/>
                  </a:cubicBezTo>
                  <a:cubicBezTo>
                    <a:pt x="1594072" y="151130"/>
                    <a:pt x="1669002" y="76200"/>
                    <a:pt x="1760442" y="76200"/>
                  </a:cubicBezTo>
                  <a:cubicBezTo>
                    <a:pt x="1851882" y="76200"/>
                    <a:pt x="1926812" y="151130"/>
                    <a:pt x="1926812" y="242570"/>
                  </a:cubicBezTo>
                  <a:cubicBezTo>
                    <a:pt x="1928082" y="334010"/>
                    <a:pt x="1853152" y="408940"/>
                    <a:pt x="1760442" y="408940"/>
                  </a:cubicBezTo>
                  <a:close/>
                </a:path>
              </a:pathLst>
            </a:custGeom>
            <a:solidFill>
              <a:srgbClr val="37C9EF"/>
            </a:solidFill>
          </p:spPr>
          <p:txBody>
            <a:bodyPr/>
            <a:lstStyle/>
            <a:p>
              <a:endParaRPr lang="en-NZ"/>
            </a:p>
          </p:txBody>
        </p:sp>
      </p:grpSp>
      <p:grpSp>
        <p:nvGrpSpPr>
          <p:cNvPr id="17" name="Group 17"/>
          <p:cNvGrpSpPr/>
          <p:nvPr/>
        </p:nvGrpSpPr>
        <p:grpSpPr>
          <a:xfrm>
            <a:off x="6499959" y="5853337"/>
            <a:ext cx="2552452" cy="931630"/>
            <a:chOff x="0" y="0"/>
            <a:chExt cx="2945064" cy="1074931"/>
          </a:xfrm>
        </p:grpSpPr>
        <p:sp>
          <p:nvSpPr>
            <p:cNvPr id="18" name="Freeform 18"/>
            <p:cNvSpPr/>
            <p:nvPr/>
          </p:nvSpPr>
          <p:spPr>
            <a:xfrm>
              <a:off x="0" y="0"/>
              <a:ext cx="2945064" cy="1074931"/>
            </a:xfrm>
            <a:custGeom>
              <a:avLst/>
              <a:gdLst/>
              <a:ahLst/>
              <a:cxnLst/>
              <a:rect l="l" t="t" r="r" b="b"/>
              <a:pathLst>
                <a:path w="2945064" h="1074931">
                  <a:moveTo>
                    <a:pt x="2820604" y="1074931"/>
                  </a:moveTo>
                  <a:lnTo>
                    <a:pt x="124460" y="1074931"/>
                  </a:lnTo>
                  <a:cubicBezTo>
                    <a:pt x="55880" y="1074931"/>
                    <a:pt x="0" y="1019051"/>
                    <a:pt x="0" y="950471"/>
                  </a:cubicBezTo>
                  <a:lnTo>
                    <a:pt x="0" y="124460"/>
                  </a:lnTo>
                  <a:cubicBezTo>
                    <a:pt x="0" y="55880"/>
                    <a:pt x="55880" y="0"/>
                    <a:pt x="124460" y="0"/>
                  </a:cubicBezTo>
                  <a:lnTo>
                    <a:pt x="2820604" y="0"/>
                  </a:lnTo>
                  <a:cubicBezTo>
                    <a:pt x="2889184" y="0"/>
                    <a:pt x="2945064" y="55880"/>
                    <a:pt x="2945064" y="124460"/>
                  </a:cubicBezTo>
                  <a:lnTo>
                    <a:pt x="2945064" y="950471"/>
                  </a:lnTo>
                  <a:cubicBezTo>
                    <a:pt x="2945064" y="1019051"/>
                    <a:pt x="2889184" y="1074931"/>
                    <a:pt x="2820604" y="1074931"/>
                  </a:cubicBezTo>
                  <a:close/>
                </a:path>
              </a:pathLst>
            </a:custGeom>
            <a:solidFill>
              <a:srgbClr val="37C9EF"/>
            </a:solidFill>
          </p:spPr>
          <p:txBody>
            <a:bodyPr/>
            <a:lstStyle/>
            <a:p>
              <a:endParaRPr lang="en-NZ"/>
            </a:p>
          </p:txBody>
        </p:sp>
      </p:grpSp>
      <p:grpSp>
        <p:nvGrpSpPr>
          <p:cNvPr id="19" name="Group 19"/>
          <p:cNvGrpSpPr/>
          <p:nvPr/>
        </p:nvGrpSpPr>
        <p:grpSpPr>
          <a:xfrm rot="-5400000">
            <a:off x="13969418" y="5673838"/>
            <a:ext cx="1013631" cy="256912"/>
            <a:chOff x="0" y="0"/>
            <a:chExt cx="2004282" cy="508000"/>
          </a:xfrm>
        </p:grpSpPr>
        <p:sp>
          <p:nvSpPr>
            <p:cNvPr id="20" name="Freeform 20"/>
            <p:cNvSpPr/>
            <p:nvPr/>
          </p:nvSpPr>
          <p:spPr>
            <a:xfrm>
              <a:off x="1555972" y="49530"/>
              <a:ext cx="408940" cy="408940"/>
            </a:xfrm>
            <a:custGeom>
              <a:avLst/>
              <a:gdLst/>
              <a:ahLst/>
              <a:cxnLst/>
              <a:rect l="l" t="t" r="r" b="b"/>
              <a:pathLst>
                <a:path w="408940" h="408940">
                  <a:moveTo>
                    <a:pt x="204470" y="0"/>
                  </a:moveTo>
                  <a:cubicBezTo>
                    <a:pt x="91544" y="0"/>
                    <a:pt x="0" y="91544"/>
                    <a:pt x="0" y="204470"/>
                  </a:cubicBezTo>
                  <a:cubicBezTo>
                    <a:pt x="0" y="317396"/>
                    <a:pt x="91544" y="408940"/>
                    <a:pt x="204470" y="408940"/>
                  </a:cubicBezTo>
                  <a:cubicBezTo>
                    <a:pt x="317395" y="408940"/>
                    <a:pt x="408940" y="317396"/>
                    <a:pt x="408940" y="204470"/>
                  </a:cubicBezTo>
                  <a:cubicBezTo>
                    <a:pt x="408940" y="91544"/>
                    <a:pt x="317395" y="0"/>
                    <a:pt x="204470" y="0"/>
                  </a:cubicBezTo>
                  <a:close/>
                </a:path>
              </a:pathLst>
            </a:custGeom>
            <a:solidFill>
              <a:srgbClr val="000000">
                <a:alpha val="0"/>
              </a:srgbClr>
            </a:solidFill>
          </p:spPr>
          <p:txBody>
            <a:bodyPr/>
            <a:lstStyle/>
            <a:p>
              <a:endParaRPr lang="en-NZ"/>
            </a:p>
          </p:txBody>
        </p:sp>
        <p:sp>
          <p:nvSpPr>
            <p:cNvPr id="21" name="Freeform 21"/>
            <p:cNvSpPr/>
            <p:nvPr/>
          </p:nvSpPr>
          <p:spPr>
            <a:xfrm>
              <a:off x="0" y="11430"/>
              <a:ext cx="2004282" cy="485140"/>
            </a:xfrm>
            <a:custGeom>
              <a:avLst/>
              <a:gdLst/>
              <a:ahLst/>
              <a:cxnLst/>
              <a:rect l="l" t="t" r="r" b="b"/>
              <a:pathLst>
                <a:path w="2004282" h="485140">
                  <a:moveTo>
                    <a:pt x="1760442" y="0"/>
                  </a:moveTo>
                  <a:cubicBezTo>
                    <a:pt x="1639792" y="0"/>
                    <a:pt x="1539462" y="88900"/>
                    <a:pt x="1520412" y="204470"/>
                  </a:cubicBezTo>
                  <a:lnTo>
                    <a:pt x="0" y="204470"/>
                  </a:lnTo>
                  <a:lnTo>
                    <a:pt x="0" y="280670"/>
                  </a:lnTo>
                  <a:lnTo>
                    <a:pt x="1521682" y="280670"/>
                  </a:lnTo>
                  <a:cubicBezTo>
                    <a:pt x="1539462" y="396240"/>
                    <a:pt x="1641062" y="485140"/>
                    <a:pt x="1761712" y="485140"/>
                  </a:cubicBezTo>
                  <a:cubicBezTo>
                    <a:pt x="1896332" y="485140"/>
                    <a:pt x="2004282" y="375920"/>
                    <a:pt x="2004282" y="242570"/>
                  </a:cubicBezTo>
                  <a:cubicBezTo>
                    <a:pt x="2004282" y="107950"/>
                    <a:pt x="1895062" y="0"/>
                    <a:pt x="1760442" y="0"/>
                  </a:cubicBezTo>
                  <a:close/>
                  <a:moveTo>
                    <a:pt x="1760442" y="408940"/>
                  </a:moveTo>
                  <a:cubicBezTo>
                    <a:pt x="1669002" y="408940"/>
                    <a:pt x="1594072" y="334010"/>
                    <a:pt x="1594072" y="242570"/>
                  </a:cubicBezTo>
                  <a:cubicBezTo>
                    <a:pt x="1594072" y="151130"/>
                    <a:pt x="1669002" y="76200"/>
                    <a:pt x="1760442" y="76200"/>
                  </a:cubicBezTo>
                  <a:cubicBezTo>
                    <a:pt x="1851882" y="76200"/>
                    <a:pt x="1926812" y="151130"/>
                    <a:pt x="1926812" y="242570"/>
                  </a:cubicBezTo>
                  <a:cubicBezTo>
                    <a:pt x="1928082" y="334010"/>
                    <a:pt x="1853152" y="408940"/>
                    <a:pt x="1760442" y="408940"/>
                  </a:cubicBezTo>
                  <a:close/>
                </a:path>
              </a:pathLst>
            </a:custGeom>
            <a:solidFill>
              <a:srgbClr val="2C92D5"/>
            </a:solidFill>
          </p:spPr>
          <p:txBody>
            <a:bodyPr/>
            <a:lstStyle/>
            <a:p>
              <a:endParaRPr lang="en-NZ"/>
            </a:p>
          </p:txBody>
        </p:sp>
      </p:grpSp>
      <p:grpSp>
        <p:nvGrpSpPr>
          <p:cNvPr id="22" name="Group 22"/>
          <p:cNvGrpSpPr/>
          <p:nvPr/>
        </p:nvGrpSpPr>
        <p:grpSpPr>
          <a:xfrm>
            <a:off x="13200007" y="5884294"/>
            <a:ext cx="2552452" cy="931630"/>
            <a:chOff x="0" y="0"/>
            <a:chExt cx="2945064" cy="1074931"/>
          </a:xfrm>
        </p:grpSpPr>
        <p:sp>
          <p:nvSpPr>
            <p:cNvPr id="23" name="Freeform 23"/>
            <p:cNvSpPr/>
            <p:nvPr/>
          </p:nvSpPr>
          <p:spPr>
            <a:xfrm>
              <a:off x="0" y="0"/>
              <a:ext cx="2945064" cy="1074931"/>
            </a:xfrm>
            <a:custGeom>
              <a:avLst/>
              <a:gdLst/>
              <a:ahLst/>
              <a:cxnLst/>
              <a:rect l="l" t="t" r="r" b="b"/>
              <a:pathLst>
                <a:path w="2945064" h="1074931">
                  <a:moveTo>
                    <a:pt x="2820604" y="1074931"/>
                  </a:moveTo>
                  <a:lnTo>
                    <a:pt x="124460" y="1074931"/>
                  </a:lnTo>
                  <a:cubicBezTo>
                    <a:pt x="55880" y="1074931"/>
                    <a:pt x="0" y="1019051"/>
                    <a:pt x="0" y="950471"/>
                  </a:cubicBezTo>
                  <a:lnTo>
                    <a:pt x="0" y="124460"/>
                  </a:lnTo>
                  <a:cubicBezTo>
                    <a:pt x="0" y="55880"/>
                    <a:pt x="55880" y="0"/>
                    <a:pt x="124460" y="0"/>
                  </a:cubicBezTo>
                  <a:lnTo>
                    <a:pt x="2820604" y="0"/>
                  </a:lnTo>
                  <a:cubicBezTo>
                    <a:pt x="2889184" y="0"/>
                    <a:pt x="2945064" y="55880"/>
                    <a:pt x="2945064" y="124460"/>
                  </a:cubicBezTo>
                  <a:lnTo>
                    <a:pt x="2945064" y="950471"/>
                  </a:lnTo>
                  <a:cubicBezTo>
                    <a:pt x="2945064" y="1019051"/>
                    <a:pt x="2889184" y="1074931"/>
                    <a:pt x="2820604" y="1074931"/>
                  </a:cubicBezTo>
                  <a:close/>
                </a:path>
              </a:pathLst>
            </a:custGeom>
            <a:solidFill>
              <a:srgbClr val="2C92D5"/>
            </a:solidFill>
          </p:spPr>
          <p:txBody>
            <a:bodyPr/>
            <a:lstStyle/>
            <a:p>
              <a:endParaRPr lang="en-NZ"/>
            </a:p>
          </p:txBody>
        </p:sp>
      </p:grpSp>
      <p:sp>
        <p:nvSpPr>
          <p:cNvPr id="24" name="TextBox 24"/>
          <p:cNvSpPr txBox="1"/>
          <p:nvPr/>
        </p:nvSpPr>
        <p:spPr>
          <a:xfrm>
            <a:off x="3992514" y="5829300"/>
            <a:ext cx="2096083" cy="930126"/>
          </a:xfrm>
          <a:prstGeom prst="rect">
            <a:avLst/>
          </a:prstGeom>
        </p:spPr>
        <p:txBody>
          <a:bodyPr lIns="0" tIns="0" rIns="0" bIns="0" rtlCol="0" anchor="t">
            <a:spAutoFit/>
          </a:bodyPr>
          <a:lstStyle/>
          <a:p>
            <a:pPr algn="ctr">
              <a:lnSpc>
                <a:spcPts val="3840"/>
              </a:lnSpc>
            </a:pPr>
            <a:r>
              <a:rPr lang="en-US" sz="2400" b="1" spc="290" dirty="0">
                <a:solidFill>
                  <a:srgbClr val="FFFFFF"/>
                </a:solidFill>
                <a:latin typeface="Helvetica World" panose="020B0604020202020204" charset="-128"/>
                <a:ea typeface="Helvetica World" panose="020B0604020202020204" charset="-128"/>
                <a:cs typeface="Helvetica World" panose="020B0604020202020204" charset="-128"/>
              </a:rPr>
              <a:t>FINDING JOURNALS</a:t>
            </a:r>
          </a:p>
        </p:txBody>
      </p:sp>
      <p:sp>
        <p:nvSpPr>
          <p:cNvPr id="25" name="TextBox 25"/>
          <p:cNvSpPr txBox="1"/>
          <p:nvPr/>
        </p:nvSpPr>
        <p:spPr>
          <a:xfrm>
            <a:off x="6728144" y="5829300"/>
            <a:ext cx="2096083" cy="930126"/>
          </a:xfrm>
          <a:prstGeom prst="rect">
            <a:avLst/>
          </a:prstGeom>
        </p:spPr>
        <p:txBody>
          <a:bodyPr lIns="0" tIns="0" rIns="0" bIns="0" rtlCol="0" anchor="t">
            <a:spAutoFit/>
          </a:bodyPr>
          <a:lstStyle/>
          <a:p>
            <a:pPr algn="ctr">
              <a:lnSpc>
                <a:spcPts val="3840"/>
              </a:lnSpc>
            </a:pPr>
            <a:r>
              <a:rPr lang="en-US" sz="2400" b="1" spc="290" dirty="0">
                <a:solidFill>
                  <a:srgbClr val="FFFFFF"/>
                </a:solidFill>
                <a:latin typeface="Helvetica World" panose="020B0604020202020204" charset="-128"/>
                <a:ea typeface="Helvetica World" panose="020B0604020202020204" charset="-128"/>
                <a:cs typeface="Helvetica World" panose="020B0604020202020204" charset="-128"/>
              </a:rPr>
              <a:t>PEER REVIEW</a:t>
            </a:r>
          </a:p>
        </p:txBody>
      </p:sp>
      <p:sp>
        <p:nvSpPr>
          <p:cNvPr id="26" name="TextBox 26"/>
          <p:cNvSpPr txBox="1"/>
          <p:nvPr/>
        </p:nvSpPr>
        <p:spPr>
          <a:xfrm>
            <a:off x="13247444" y="5850863"/>
            <a:ext cx="2457578" cy="1012328"/>
          </a:xfrm>
          <a:prstGeom prst="rect">
            <a:avLst/>
          </a:prstGeom>
        </p:spPr>
        <p:txBody>
          <a:bodyPr lIns="0" tIns="0" rIns="0" bIns="0" rtlCol="0" anchor="t">
            <a:spAutoFit/>
          </a:bodyPr>
          <a:lstStyle/>
          <a:p>
            <a:pPr algn="ctr">
              <a:lnSpc>
                <a:spcPts val="4144"/>
              </a:lnSpc>
            </a:pPr>
            <a:r>
              <a:rPr lang="en-US" sz="2590" b="1" spc="313">
                <a:solidFill>
                  <a:srgbClr val="FFFFFF"/>
                </a:solidFill>
                <a:latin typeface="Helvetica World" panose="020B0604020202020204" charset="-128"/>
                <a:ea typeface="Helvetica World" panose="020B0604020202020204" charset="-128"/>
                <a:cs typeface="Helvetica World" panose="020B0604020202020204" charset="-128"/>
              </a:rPr>
              <a:t>OPEN ACCESS</a:t>
            </a:r>
          </a:p>
        </p:txBody>
      </p:sp>
      <p:sp>
        <p:nvSpPr>
          <p:cNvPr id="27" name="TextBox 27"/>
          <p:cNvSpPr txBox="1"/>
          <p:nvPr/>
        </p:nvSpPr>
        <p:spPr>
          <a:xfrm>
            <a:off x="1076137" y="7627935"/>
            <a:ext cx="2457578" cy="1478280"/>
          </a:xfrm>
          <a:prstGeom prst="rect">
            <a:avLst/>
          </a:prstGeom>
        </p:spPr>
        <p:txBody>
          <a:bodyPr lIns="0" tIns="0" rIns="0" bIns="0" rtlCol="0" anchor="t">
            <a:spAutoFit/>
          </a:bodyPr>
          <a:lstStyle/>
          <a:p>
            <a:pPr algn="ctr">
              <a:lnSpc>
                <a:spcPts val="2970"/>
              </a:lnSpc>
            </a:pPr>
            <a:r>
              <a:rPr lang="en-US" sz="1800" spc="57">
                <a:solidFill>
                  <a:srgbClr val="191919"/>
                </a:solidFill>
                <a:latin typeface="Helvetica World"/>
              </a:rPr>
              <a:t>What is </a:t>
            </a:r>
            <a:r>
              <a:rPr lang="en-US" sz="1800" spc="57">
                <a:solidFill>
                  <a:srgbClr val="191919"/>
                </a:solidFill>
                <a:latin typeface="Helvetica World Italics"/>
              </a:rPr>
              <a:t>your</a:t>
            </a:r>
            <a:r>
              <a:rPr lang="en-US" sz="1800" spc="57">
                <a:solidFill>
                  <a:srgbClr val="191919"/>
                </a:solidFill>
                <a:latin typeface="Helvetica World"/>
              </a:rPr>
              <a:t> why - what does that mean for your publishing pathway</a:t>
            </a:r>
          </a:p>
        </p:txBody>
      </p:sp>
      <p:sp>
        <p:nvSpPr>
          <p:cNvPr id="28" name="TextBox 28"/>
          <p:cNvSpPr txBox="1"/>
          <p:nvPr/>
        </p:nvSpPr>
        <p:spPr>
          <a:xfrm>
            <a:off x="6547396" y="7627935"/>
            <a:ext cx="2457578" cy="1087755"/>
          </a:xfrm>
          <a:prstGeom prst="rect">
            <a:avLst/>
          </a:prstGeom>
        </p:spPr>
        <p:txBody>
          <a:bodyPr lIns="0" tIns="0" rIns="0" bIns="0" rtlCol="0" anchor="t">
            <a:spAutoFit/>
          </a:bodyPr>
          <a:lstStyle/>
          <a:p>
            <a:pPr algn="ctr">
              <a:lnSpc>
                <a:spcPts val="2970"/>
              </a:lnSpc>
            </a:pPr>
            <a:r>
              <a:rPr lang="en-US" sz="1800" spc="57">
                <a:solidFill>
                  <a:srgbClr val="191919"/>
                </a:solidFill>
                <a:latin typeface="Helvetica World"/>
              </a:rPr>
              <a:t>What to expect when you submit your article to a journal</a:t>
            </a:r>
          </a:p>
        </p:txBody>
      </p:sp>
      <p:sp>
        <p:nvSpPr>
          <p:cNvPr id="29" name="TextBox 29"/>
          <p:cNvSpPr txBox="1"/>
          <p:nvPr/>
        </p:nvSpPr>
        <p:spPr>
          <a:xfrm>
            <a:off x="13247444" y="3768234"/>
            <a:ext cx="2457578" cy="1087755"/>
          </a:xfrm>
          <a:prstGeom prst="rect">
            <a:avLst/>
          </a:prstGeom>
        </p:spPr>
        <p:txBody>
          <a:bodyPr lIns="0" tIns="0" rIns="0" bIns="0" rtlCol="0" anchor="t">
            <a:spAutoFit/>
          </a:bodyPr>
          <a:lstStyle/>
          <a:p>
            <a:pPr algn="ctr">
              <a:lnSpc>
                <a:spcPts val="2970"/>
              </a:lnSpc>
            </a:pPr>
            <a:r>
              <a:rPr lang="en-US" sz="1800" spc="57">
                <a:solidFill>
                  <a:srgbClr val="191919"/>
                </a:solidFill>
                <a:latin typeface="Helvetica World"/>
              </a:rPr>
              <a:t>What is Open Access and why should you do this</a:t>
            </a:r>
          </a:p>
        </p:txBody>
      </p:sp>
      <p:sp>
        <p:nvSpPr>
          <p:cNvPr id="30" name="TextBox 30"/>
          <p:cNvSpPr txBox="1"/>
          <p:nvPr/>
        </p:nvSpPr>
        <p:spPr>
          <a:xfrm>
            <a:off x="3811767" y="3768234"/>
            <a:ext cx="2457578" cy="1087755"/>
          </a:xfrm>
          <a:prstGeom prst="rect">
            <a:avLst/>
          </a:prstGeom>
        </p:spPr>
        <p:txBody>
          <a:bodyPr lIns="0" tIns="0" rIns="0" bIns="0" rtlCol="0" anchor="t">
            <a:spAutoFit/>
          </a:bodyPr>
          <a:lstStyle/>
          <a:p>
            <a:pPr algn="ctr">
              <a:lnSpc>
                <a:spcPts val="2970"/>
              </a:lnSpc>
            </a:pPr>
            <a:r>
              <a:rPr lang="en-US" sz="1800" spc="57">
                <a:solidFill>
                  <a:srgbClr val="191919"/>
                </a:solidFill>
                <a:latin typeface="Helvetica World"/>
              </a:rPr>
              <a:t>Finding journals that fit your strategy and research topic</a:t>
            </a:r>
          </a:p>
        </p:txBody>
      </p:sp>
      <p:grpSp>
        <p:nvGrpSpPr>
          <p:cNvPr id="31" name="Group 31"/>
          <p:cNvGrpSpPr/>
          <p:nvPr/>
        </p:nvGrpSpPr>
        <p:grpSpPr>
          <a:xfrm>
            <a:off x="5524267" y="1015810"/>
            <a:ext cx="7239467" cy="1098663"/>
            <a:chOff x="0" y="0"/>
            <a:chExt cx="9652623" cy="1464884"/>
          </a:xfrm>
        </p:grpSpPr>
        <p:sp>
          <p:nvSpPr>
            <p:cNvPr id="32" name="TextBox 32"/>
            <p:cNvSpPr txBox="1"/>
            <p:nvPr/>
          </p:nvSpPr>
          <p:spPr>
            <a:xfrm>
              <a:off x="8960" y="-47625"/>
              <a:ext cx="9643662" cy="767969"/>
            </a:xfrm>
            <a:prstGeom prst="rect">
              <a:avLst/>
            </a:prstGeom>
          </p:spPr>
          <p:txBody>
            <a:bodyPr lIns="0" tIns="0" rIns="0" bIns="0" rtlCol="0" anchor="t">
              <a:spAutoFit/>
            </a:bodyPr>
            <a:lstStyle/>
            <a:p>
              <a:pPr algn="ctr">
                <a:lnSpc>
                  <a:spcPts val="4716"/>
                </a:lnSpc>
              </a:pPr>
              <a:r>
                <a:rPr lang="en-US" sz="3600" spc="107">
                  <a:solidFill>
                    <a:srgbClr val="191919"/>
                  </a:solidFill>
                  <a:latin typeface="Aileron Heavy"/>
                </a:rPr>
                <a:t>STRATEGIC PUBLISHING</a:t>
              </a:r>
            </a:p>
          </p:txBody>
        </p:sp>
        <p:sp>
          <p:nvSpPr>
            <p:cNvPr id="33" name="TextBox 33"/>
            <p:cNvSpPr txBox="1"/>
            <p:nvPr/>
          </p:nvSpPr>
          <p:spPr>
            <a:xfrm>
              <a:off x="0" y="895712"/>
              <a:ext cx="9643662" cy="569172"/>
            </a:xfrm>
            <a:prstGeom prst="rect">
              <a:avLst/>
            </a:prstGeom>
          </p:spPr>
          <p:txBody>
            <a:bodyPr lIns="0" tIns="0" rIns="0" bIns="0" rtlCol="0" anchor="t">
              <a:spAutoFit/>
            </a:bodyPr>
            <a:lstStyle/>
            <a:p>
              <a:pPr algn="ctr">
                <a:lnSpc>
                  <a:spcPts val="3640"/>
                </a:lnSpc>
              </a:pPr>
              <a:endParaRPr/>
            </a:p>
          </p:txBody>
        </p:sp>
      </p:grpSp>
      <p:sp>
        <p:nvSpPr>
          <p:cNvPr id="34" name="TextBox 34"/>
          <p:cNvSpPr txBox="1"/>
          <p:nvPr/>
        </p:nvSpPr>
        <p:spPr>
          <a:xfrm>
            <a:off x="1420822" y="2566814"/>
            <a:ext cx="7239467" cy="634999"/>
          </a:xfrm>
          <a:prstGeom prst="rect">
            <a:avLst/>
          </a:prstGeom>
        </p:spPr>
        <p:txBody>
          <a:bodyPr lIns="0" tIns="0" rIns="0" bIns="0" rtlCol="0" anchor="t">
            <a:spAutoFit/>
          </a:bodyPr>
          <a:lstStyle/>
          <a:p>
            <a:pPr algn="ctr">
              <a:lnSpc>
                <a:spcPts val="4900"/>
              </a:lnSpc>
            </a:pPr>
            <a:r>
              <a:rPr lang="en-US" sz="3500">
                <a:solidFill>
                  <a:srgbClr val="000000"/>
                </a:solidFill>
                <a:latin typeface="Canva Sans"/>
              </a:rPr>
              <a:t>Today we will cover</a:t>
            </a:r>
          </a:p>
        </p:txBody>
      </p:sp>
      <p:sp>
        <p:nvSpPr>
          <p:cNvPr id="35" name="TextBox 35"/>
          <p:cNvSpPr txBox="1"/>
          <p:nvPr/>
        </p:nvSpPr>
        <p:spPr>
          <a:xfrm>
            <a:off x="10856500" y="2566814"/>
            <a:ext cx="7239467" cy="634999"/>
          </a:xfrm>
          <a:prstGeom prst="rect">
            <a:avLst/>
          </a:prstGeom>
        </p:spPr>
        <p:txBody>
          <a:bodyPr lIns="0" tIns="0" rIns="0" bIns="0" rtlCol="0" anchor="t">
            <a:spAutoFit/>
          </a:bodyPr>
          <a:lstStyle/>
          <a:p>
            <a:pPr algn="ctr">
              <a:lnSpc>
                <a:spcPts val="4900"/>
              </a:lnSpc>
            </a:pPr>
            <a:r>
              <a:rPr lang="en-US" sz="3500">
                <a:solidFill>
                  <a:srgbClr val="000000"/>
                </a:solidFill>
                <a:latin typeface="Canva Sans"/>
              </a:rPr>
              <a:t>Follow up session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5719738"/>
            <a:ext cx="18288000" cy="18288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NZ"/>
          </a:p>
        </p:txBody>
      </p:sp>
      <p:sp>
        <p:nvSpPr>
          <p:cNvPr id="3" name="Freeform 3"/>
          <p:cNvSpPr/>
          <p:nvPr/>
        </p:nvSpPr>
        <p:spPr>
          <a:xfrm>
            <a:off x="3199464" y="328097"/>
            <a:ext cx="11889072" cy="9596561"/>
          </a:xfrm>
          <a:custGeom>
            <a:avLst/>
            <a:gdLst/>
            <a:ahLst/>
            <a:cxnLst/>
            <a:rect l="l" t="t" r="r" b="b"/>
            <a:pathLst>
              <a:path w="11889072" h="9596561">
                <a:moveTo>
                  <a:pt x="0" y="0"/>
                </a:moveTo>
                <a:lnTo>
                  <a:pt x="11889072" y="0"/>
                </a:lnTo>
                <a:lnTo>
                  <a:pt x="11889072" y="9596561"/>
                </a:lnTo>
                <a:lnTo>
                  <a:pt x="0" y="9596561"/>
                </a:lnTo>
                <a:lnTo>
                  <a:pt x="0" y="0"/>
                </a:lnTo>
                <a:close/>
              </a:path>
            </a:pathLst>
          </a:custGeom>
          <a:blipFill>
            <a:blip r:embed="rId5"/>
            <a:stretch>
              <a:fillRect/>
            </a:stretch>
          </a:blipFill>
        </p:spPr>
        <p:txBody>
          <a:bodyPr/>
          <a:lstStyle/>
          <a:p>
            <a:endParaRPr lang="en-NZ"/>
          </a:p>
        </p:txBody>
      </p:sp>
      <p:sp>
        <p:nvSpPr>
          <p:cNvPr id="4" name="Freeform 4"/>
          <p:cNvSpPr/>
          <p:nvPr/>
        </p:nvSpPr>
        <p:spPr>
          <a:xfrm>
            <a:off x="15349368" y="8873126"/>
            <a:ext cx="1093396" cy="385174"/>
          </a:xfrm>
          <a:custGeom>
            <a:avLst/>
            <a:gdLst/>
            <a:ahLst/>
            <a:cxnLst/>
            <a:rect l="l" t="t" r="r" b="b"/>
            <a:pathLst>
              <a:path w="1093396" h="385174">
                <a:moveTo>
                  <a:pt x="0" y="0"/>
                </a:moveTo>
                <a:lnTo>
                  <a:pt x="1093396" y="0"/>
                </a:lnTo>
                <a:lnTo>
                  <a:pt x="1093396" y="385174"/>
                </a:lnTo>
                <a:lnTo>
                  <a:pt x="0" y="385174"/>
                </a:lnTo>
                <a:lnTo>
                  <a:pt x="0" y="0"/>
                </a:lnTo>
                <a:close/>
              </a:path>
            </a:pathLst>
          </a:custGeom>
          <a:blipFill>
            <a:blip r:embed="rId6"/>
            <a:stretch>
              <a:fillRect/>
            </a:stretch>
          </a:blipFill>
        </p:spPr>
        <p:txBody>
          <a:bodyPr/>
          <a:lstStyle/>
          <a:p>
            <a:endParaRPr lang="en-NZ"/>
          </a:p>
        </p:txBody>
      </p:sp>
      <p:sp>
        <p:nvSpPr>
          <p:cNvPr id="5" name="TextBox 5"/>
          <p:cNvSpPr txBox="1"/>
          <p:nvPr/>
        </p:nvSpPr>
        <p:spPr>
          <a:xfrm>
            <a:off x="15349368" y="9348714"/>
            <a:ext cx="2741473" cy="309245"/>
          </a:xfrm>
          <a:prstGeom prst="rect">
            <a:avLst/>
          </a:prstGeom>
        </p:spPr>
        <p:txBody>
          <a:bodyPr lIns="0" tIns="0" rIns="0" bIns="0" rtlCol="0" anchor="t">
            <a:spAutoFit/>
          </a:bodyPr>
          <a:lstStyle/>
          <a:p>
            <a:pPr algn="l">
              <a:lnSpc>
                <a:spcPts val="2380"/>
              </a:lnSpc>
            </a:pPr>
            <a:r>
              <a:rPr lang="en-US" sz="1700" u="sng" spc="85">
                <a:solidFill>
                  <a:srgbClr val="FFFFFF"/>
                </a:solidFill>
                <a:latin typeface="Helvetica World Italics"/>
                <a:hlinkClick r:id="rId7" tooltip="https://library.uwinnipeg.ca"/>
              </a:rPr>
              <a:t>University of Winnipeg</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12142548" y="4255768"/>
            <a:ext cx="10467838" cy="1823066"/>
          </a:xfrm>
          <a:custGeom>
            <a:avLst/>
            <a:gdLst/>
            <a:ahLst/>
            <a:cxnLst/>
            <a:rect l="l" t="t" r="r" b="b"/>
            <a:pathLst>
              <a:path w="10467838" h="1823066">
                <a:moveTo>
                  <a:pt x="0" y="0"/>
                </a:moveTo>
                <a:lnTo>
                  <a:pt x="10467838" y="0"/>
                </a:lnTo>
                <a:lnTo>
                  <a:pt x="10467838" y="1823066"/>
                </a:lnTo>
                <a:lnTo>
                  <a:pt x="0" y="1823066"/>
                </a:lnTo>
                <a:lnTo>
                  <a:pt x="0" y="0"/>
                </a:lnTo>
                <a:close/>
              </a:path>
            </a:pathLst>
          </a:custGeom>
          <a:blipFill>
            <a:blip r:embed="rId3">
              <a:extLst>
                <a:ext uri="{96DAC541-7B7A-43D3-8B79-37D633B846F1}">
                  <asvg:svgBlip xmlns:asvg="http://schemas.microsoft.com/office/drawing/2016/SVG/main" r:embed="rId4"/>
                </a:ext>
              </a:extLst>
            </a:blip>
            <a:stretch>
              <a:fillRect l="-42394" t="-365364" r="-32312" b="-537780"/>
            </a:stretch>
          </a:blipFill>
        </p:spPr>
        <p:txBody>
          <a:bodyPr/>
          <a:lstStyle/>
          <a:p>
            <a:endParaRPr lang="en-NZ"/>
          </a:p>
        </p:txBody>
      </p:sp>
      <p:sp>
        <p:nvSpPr>
          <p:cNvPr id="3" name="TextBox 3"/>
          <p:cNvSpPr txBox="1"/>
          <p:nvPr/>
        </p:nvSpPr>
        <p:spPr>
          <a:xfrm>
            <a:off x="2706407" y="4825746"/>
            <a:ext cx="12875187" cy="587883"/>
          </a:xfrm>
          <a:prstGeom prst="rect">
            <a:avLst/>
          </a:prstGeom>
        </p:spPr>
        <p:txBody>
          <a:bodyPr lIns="0" tIns="0" rIns="0" bIns="0" rtlCol="0" anchor="t">
            <a:spAutoFit/>
          </a:bodyPr>
          <a:lstStyle/>
          <a:p>
            <a:pPr algn="ctr">
              <a:lnSpc>
                <a:spcPts val="4716"/>
              </a:lnSpc>
            </a:pPr>
            <a:r>
              <a:rPr lang="en-US" sz="3600" spc="107">
                <a:solidFill>
                  <a:srgbClr val="191919"/>
                </a:solidFill>
                <a:latin typeface="Aileron Heavy"/>
              </a:rPr>
              <a:t>WHY IS GETTING PUBLISHED IMPORTANT TO YOU?</a:t>
            </a:r>
          </a:p>
        </p:txBody>
      </p:sp>
      <p:sp>
        <p:nvSpPr>
          <p:cNvPr id="4" name="Freeform 4"/>
          <p:cNvSpPr/>
          <p:nvPr/>
        </p:nvSpPr>
        <p:spPr>
          <a:xfrm rot="-2074716">
            <a:off x="306895" y="850361"/>
            <a:ext cx="3950831" cy="2311236"/>
          </a:xfrm>
          <a:custGeom>
            <a:avLst/>
            <a:gdLst/>
            <a:ahLst/>
            <a:cxnLst/>
            <a:rect l="l" t="t" r="r" b="b"/>
            <a:pathLst>
              <a:path w="3950831" h="2311236">
                <a:moveTo>
                  <a:pt x="0" y="0"/>
                </a:moveTo>
                <a:lnTo>
                  <a:pt x="3950831" y="0"/>
                </a:lnTo>
                <a:lnTo>
                  <a:pt x="3950831" y="2311236"/>
                </a:lnTo>
                <a:lnTo>
                  <a:pt x="0" y="23112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NZ"/>
          </a:p>
        </p:txBody>
      </p:sp>
      <p:sp>
        <p:nvSpPr>
          <p:cNvPr id="5" name="Freeform 5"/>
          <p:cNvSpPr/>
          <p:nvPr/>
        </p:nvSpPr>
        <p:spPr>
          <a:xfrm rot="2331146">
            <a:off x="12039369" y="6858438"/>
            <a:ext cx="3950831" cy="2311236"/>
          </a:xfrm>
          <a:custGeom>
            <a:avLst/>
            <a:gdLst/>
            <a:ahLst/>
            <a:cxnLst/>
            <a:rect l="l" t="t" r="r" b="b"/>
            <a:pathLst>
              <a:path w="3950831" h="2311236">
                <a:moveTo>
                  <a:pt x="0" y="0"/>
                </a:moveTo>
                <a:lnTo>
                  <a:pt x="3950831" y="0"/>
                </a:lnTo>
                <a:lnTo>
                  <a:pt x="3950831" y="2311236"/>
                </a:lnTo>
                <a:lnTo>
                  <a:pt x="0" y="23112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NZ"/>
          </a:p>
        </p:txBody>
      </p:sp>
      <p:sp>
        <p:nvSpPr>
          <p:cNvPr id="6" name="TextBox 6"/>
          <p:cNvSpPr txBox="1"/>
          <p:nvPr/>
        </p:nvSpPr>
        <p:spPr>
          <a:xfrm rot="5400000">
            <a:off x="13001754" y="4741694"/>
            <a:ext cx="8980935" cy="506231"/>
          </a:xfrm>
          <a:prstGeom prst="rect">
            <a:avLst/>
          </a:prstGeom>
        </p:spPr>
        <p:txBody>
          <a:bodyPr lIns="0" tIns="0" rIns="0" bIns="0" rtlCol="0" anchor="t">
            <a:spAutoFit/>
          </a:bodyPr>
          <a:lstStyle/>
          <a:p>
            <a:pPr algn="r">
              <a:lnSpc>
                <a:spcPts val="3756"/>
              </a:lnSpc>
            </a:pPr>
            <a:r>
              <a:rPr lang="en-US" sz="2889" spc="86">
                <a:solidFill>
                  <a:srgbClr val="FFFFFF"/>
                </a:solidFill>
                <a:latin typeface="Helvetica World Italics"/>
              </a:rPr>
              <a:t>He aha o koutou whakāro?</a:t>
            </a:r>
            <a:r>
              <a:rPr lang="en-US" sz="2889" spc="86">
                <a:solidFill>
                  <a:srgbClr val="FFFFFF"/>
                </a:solidFill>
                <a:latin typeface="Helvetica World"/>
              </a:rPr>
              <a:t> | What do you think?</a:t>
            </a:r>
          </a:p>
        </p:txBody>
      </p:sp>
      <p:sp>
        <p:nvSpPr>
          <p:cNvPr id="7" name="TextBox 7"/>
          <p:cNvSpPr txBox="1"/>
          <p:nvPr/>
        </p:nvSpPr>
        <p:spPr>
          <a:xfrm>
            <a:off x="3882268" y="5523484"/>
            <a:ext cx="10800649" cy="430403"/>
          </a:xfrm>
          <a:prstGeom prst="rect">
            <a:avLst/>
          </a:prstGeom>
        </p:spPr>
        <p:txBody>
          <a:bodyPr lIns="0" tIns="0" rIns="0" bIns="0" rtlCol="0" anchor="t">
            <a:spAutoFit/>
          </a:bodyPr>
          <a:lstStyle/>
          <a:p>
            <a:pPr algn="ctr">
              <a:lnSpc>
                <a:spcPts val="3406"/>
              </a:lnSpc>
            </a:pPr>
            <a:r>
              <a:rPr lang="en-US" sz="2600" spc="78">
                <a:solidFill>
                  <a:srgbClr val="191919"/>
                </a:solidFill>
                <a:latin typeface="Aileron Heavy"/>
              </a:rPr>
              <a:t>SHARE IN CHAT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5113439"/>
            <a:ext cx="3783553" cy="3745895"/>
            <a:chOff x="0" y="0"/>
            <a:chExt cx="5830503" cy="5772472"/>
          </a:xfrm>
        </p:grpSpPr>
        <p:sp>
          <p:nvSpPr>
            <p:cNvPr id="3" name="Freeform 3"/>
            <p:cNvSpPr/>
            <p:nvPr/>
          </p:nvSpPr>
          <p:spPr>
            <a:xfrm>
              <a:off x="0" y="0"/>
              <a:ext cx="5830503" cy="5772472"/>
            </a:xfrm>
            <a:custGeom>
              <a:avLst/>
              <a:gdLst/>
              <a:ahLst/>
              <a:cxnLst/>
              <a:rect l="l" t="t" r="r" b="b"/>
              <a:pathLst>
                <a:path w="5830503" h="5772472">
                  <a:moveTo>
                    <a:pt x="0" y="0"/>
                  </a:moveTo>
                  <a:lnTo>
                    <a:pt x="0" y="5772472"/>
                  </a:lnTo>
                  <a:lnTo>
                    <a:pt x="5830503" y="5772472"/>
                  </a:lnTo>
                  <a:lnTo>
                    <a:pt x="5830503" y="0"/>
                  </a:lnTo>
                  <a:lnTo>
                    <a:pt x="0" y="0"/>
                  </a:lnTo>
                  <a:close/>
                  <a:moveTo>
                    <a:pt x="5769542" y="5711512"/>
                  </a:moveTo>
                  <a:lnTo>
                    <a:pt x="59690" y="5711512"/>
                  </a:lnTo>
                  <a:lnTo>
                    <a:pt x="59690" y="59690"/>
                  </a:lnTo>
                  <a:lnTo>
                    <a:pt x="5769542" y="59690"/>
                  </a:lnTo>
                  <a:lnTo>
                    <a:pt x="5769542" y="5711512"/>
                  </a:lnTo>
                  <a:close/>
                </a:path>
              </a:pathLst>
            </a:custGeom>
            <a:solidFill>
              <a:srgbClr val="191919">
                <a:alpha val="6667"/>
              </a:srgbClr>
            </a:solidFill>
          </p:spPr>
          <p:txBody>
            <a:bodyPr/>
            <a:lstStyle/>
            <a:p>
              <a:endParaRPr lang="en-NZ"/>
            </a:p>
          </p:txBody>
        </p:sp>
      </p:grpSp>
      <p:grpSp>
        <p:nvGrpSpPr>
          <p:cNvPr id="4" name="Group 4"/>
          <p:cNvGrpSpPr/>
          <p:nvPr/>
        </p:nvGrpSpPr>
        <p:grpSpPr>
          <a:xfrm>
            <a:off x="5177716" y="5113439"/>
            <a:ext cx="3783553" cy="3745895"/>
            <a:chOff x="0" y="0"/>
            <a:chExt cx="5830503" cy="5772472"/>
          </a:xfrm>
        </p:grpSpPr>
        <p:sp>
          <p:nvSpPr>
            <p:cNvPr id="5" name="Freeform 5"/>
            <p:cNvSpPr/>
            <p:nvPr/>
          </p:nvSpPr>
          <p:spPr>
            <a:xfrm>
              <a:off x="0" y="0"/>
              <a:ext cx="5830503" cy="5772472"/>
            </a:xfrm>
            <a:custGeom>
              <a:avLst/>
              <a:gdLst/>
              <a:ahLst/>
              <a:cxnLst/>
              <a:rect l="l" t="t" r="r" b="b"/>
              <a:pathLst>
                <a:path w="5830503" h="5772472">
                  <a:moveTo>
                    <a:pt x="0" y="0"/>
                  </a:moveTo>
                  <a:lnTo>
                    <a:pt x="0" y="5772472"/>
                  </a:lnTo>
                  <a:lnTo>
                    <a:pt x="5830503" y="5772472"/>
                  </a:lnTo>
                  <a:lnTo>
                    <a:pt x="5830503" y="0"/>
                  </a:lnTo>
                  <a:lnTo>
                    <a:pt x="0" y="0"/>
                  </a:lnTo>
                  <a:close/>
                  <a:moveTo>
                    <a:pt x="5769542" y="5711512"/>
                  </a:moveTo>
                  <a:lnTo>
                    <a:pt x="59690" y="5711512"/>
                  </a:lnTo>
                  <a:lnTo>
                    <a:pt x="59690" y="59690"/>
                  </a:lnTo>
                  <a:lnTo>
                    <a:pt x="5769542" y="59690"/>
                  </a:lnTo>
                  <a:lnTo>
                    <a:pt x="5769542" y="5711512"/>
                  </a:lnTo>
                  <a:close/>
                </a:path>
              </a:pathLst>
            </a:custGeom>
            <a:solidFill>
              <a:srgbClr val="191919">
                <a:alpha val="6667"/>
              </a:srgbClr>
            </a:solidFill>
          </p:spPr>
          <p:txBody>
            <a:bodyPr/>
            <a:lstStyle/>
            <a:p>
              <a:endParaRPr lang="en-NZ"/>
            </a:p>
          </p:txBody>
        </p:sp>
      </p:grpSp>
      <p:grpSp>
        <p:nvGrpSpPr>
          <p:cNvPr id="6" name="Group 6"/>
          <p:cNvGrpSpPr/>
          <p:nvPr/>
        </p:nvGrpSpPr>
        <p:grpSpPr>
          <a:xfrm>
            <a:off x="9326732" y="5113439"/>
            <a:ext cx="3783553" cy="3745895"/>
            <a:chOff x="0" y="0"/>
            <a:chExt cx="5830503" cy="5772472"/>
          </a:xfrm>
        </p:grpSpPr>
        <p:sp>
          <p:nvSpPr>
            <p:cNvPr id="7" name="Freeform 7"/>
            <p:cNvSpPr/>
            <p:nvPr/>
          </p:nvSpPr>
          <p:spPr>
            <a:xfrm>
              <a:off x="0" y="0"/>
              <a:ext cx="5830503" cy="5772472"/>
            </a:xfrm>
            <a:custGeom>
              <a:avLst/>
              <a:gdLst/>
              <a:ahLst/>
              <a:cxnLst/>
              <a:rect l="l" t="t" r="r" b="b"/>
              <a:pathLst>
                <a:path w="5830503" h="5772472">
                  <a:moveTo>
                    <a:pt x="0" y="0"/>
                  </a:moveTo>
                  <a:lnTo>
                    <a:pt x="0" y="5772472"/>
                  </a:lnTo>
                  <a:lnTo>
                    <a:pt x="5830503" y="5772472"/>
                  </a:lnTo>
                  <a:lnTo>
                    <a:pt x="5830503" y="0"/>
                  </a:lnTo>
                  <a:lnTo>
                    <a:pt x="0" y="0"/>
                  </a:lnTo>
                  <a:close/>
                  <a:moveTo>
                    <a:pt x="5769542" y="5711512"/>
                  </a:moveTo>
                  <a:lnTo>
                    <a:pt x="59690" y="5711512"/>
                  </a:lnTo>
                  <a:lnTo>
                    <a:pt x="59690" y="59690"/>
                  </a:lnTo>
                  <a:lnTo>
                    <a:pt x="5769542" y="59690"/>
                  </a:lnTo>
                  <a:lnTo>
                    <a:pt x="5769542" y="5711512"/>
                  </a:lnTo>
                  <a:close/>
                </a:path>
              </a:pathLst>
            </a:custGeom>
            <a:solidFill>
              <a:srgbClr val="191919">
                <a:alpha val="6667"/>
              </a:srgbClr>
            </a:solidFill>
          </p:spPr>
          <p:txBody>
            <a:bodyPr/>
            <a:lstStyle/>
            <a:p>
              <a:endParaRPr lang="en-NZ"/>
            </a:p>
          </p:txBody>
        </p:sp>
      </p:grpSp>
      <p:grpSp>
        <p:nvGrpSpPr>
          <p:cNvPr id="8" name="Group 8"/>
          <p:cNvGrpSpPr/>
          <p:nvPr/>
        </p:nvGrpSpPr>
        <p:grpSpPr>
          <a:xfrm>
            <a:off x="13475747" y="5113439"/>
            <a:ext cx="3783553" cy="3745895"/>
            <a:chOff x="0" y="0"/>
            <a:chExt cx="5830503" cy="5772472"/>
          </a:xfrm>
        </p:grpSpPr>
        <p:sp>
          <p:nvSpPr>
            <p:cNvPr id="9" name="Freeform 9"/>
            <p:cNvSpPr/>
            <p:nvPr/>
          </p:nvSpPr>
          <p:spPr>
            <a:xfrm>
              <a:off x="0" y="0"/>
              <a:ext cx="5830503" cy="5772472"/>
            </a:xfrm>
            <a:custGeom>
              <a:avLst/>
              <a:gdLst/>
              <a:ahLst/>
              <a:cxnLst/>
              <a:rect l="l" t="t" r="r" b="b"/>
              <a:pathLst>
                <a:path w="5830503" h="5772472">
                  <a:moveTo>
                    <a:pt x="0" y="0"/>
                  </a:moveTo>
                  <a:lnTo>
                    <a:pt x="0" y="5772472"/>
                  </a:lnTo>
                  <a:lnTo>
                    <a:pt x="5830503" y="5772472"/>
                  </a:lnTo>
                  <a:lnTo>
                    <a:pt x="5830503" y="0"/>
                  </a:lnTo>
                  <a:lnTo>
                    <a:pt x="0" y="0"/>
                  </a:lnTo>
                  <a:close/>
                  <a:moveTo>
                    <a:pt x="5769542" y="5711512"/>
                  </a:moveTo>
                  <a:lnTo>
                    <a:pt x="59690" y="5711512"/>
                  </a:lnTo>
                  <a:lnTo>
                    <a:pt x="59690" y="59690"/>
                  </a:lnTo>
                  <a:lnTo>
                    <a:pt x="5769542" y="59690"/>
                  </a:lnTo>
                  <a:lnTo>
                    <a:pt x="5769542" y="5711512"/>
                  </a:lnTo>
                  <a:close/>
                </a:path>
              </a:pathLst>
            </a:custGeom>
            <a:solidFill>
              <a:srgbClr val="191919">
                <a:alpha val="6667"/>
              </a:srgbClr>
            </a:solidFill>
          </p:spPr>
          <p:txBody>
            <a:bodyPr/>
            <a:lstStyle/>
            <a:p>
              <a:endParaRPr lang="en-NZ"/>
            </a:p>
          </p:txBody>
        </p:sp>
      </p:grpSp>
      <p:sp>
        <p:nvSpPr>
          <p:cNvPr id="10" name="AutoShape 10"/>
          <p:cNvSpPr/>
          <p:nvPr/>
        </p:nvSpPr>
        <p:spPr>
          <a:xfrm>
            <a:off x="2097439" y="3854385"/>
            <a:ext cx="1646074" cy="1289115"/>
          </a:xfrm>
          <a:prstGeom prst="rect">
            <a:avLst/>
          </a:prstGeom>
          <a:solidFill>
            <a:srgbClr val="86EAE9"/>
          </a:solidFill>
        </p:spPr>
        <p:txBody>
          <a:bodyPr/>
          <a:lstStyle/>
          <a:p>
            <a:endParaRPr lang="en-NZ"/>
          </a:p>
        </p:txBody>
      </p:sp>
      <p:sp>
        <p:nvSpPr>
          <p:cNvPr id="11" name="AutoShape 11"/>
          <p:cNvSpPr/>
          <p:nvPr/>
        </p:nvSpPr>
        <p:spPr>
          <a:xfrm>
            <a:off x="10395471" y="3843339"/>
            <a:ext cx="1646074" cy="1289115"/>
          </a:xfrm>
          <a:prstGeom prst="rect">
            <a:avLst/>
          </a:prstGeom>
          <a:solidFill>
            <a:srgbClr val="37C9EF"/>
          </a:solidFill>
        </p:spPr>
        <p:txBody>
          <a:bodyPr/>
          <a:lstStyle/>
          <a:p>
            <a:endParaRPr lang="en-NZ"/>
          </a:p>
        </p:txBody>
      </p:sp>
      <p:sp>
        <p:nvSpPr>
          <p:cNvPr id="12" name="AutoShape 12"/>
          <p:cNvSpPr/>
          <p:nvPr/>
        </p:nvSpPr>
        <p:spPr>
          <a:xfrm>
            <a:off x="6246455" y="3843339"/>
            <a:ext cx="1646074" cy="1289115"/>
          </a:xfrm>
          <a:prstGeom prst="rect">
            <a:avLst/>
          </a:prstGeom>
          <a:solidFill>
            <a:srgbClr val="3EDAD8"/>
          </a:solidFill>
        </p:spPr>
        <p:txBody>
          <a:bodyPr/>
          <a:lstStyle/>
          <a:p>
            <a:endParaRPr lang="en-NZ"/>
          </a:p>
        </p:txBody>
      </p:sp>
      <p:sp>
        <p:nvSpPr>
          <p:cNvPr id="13" name="AutoShape 13"/>
          <p:cNvSpPr/>
          <p:nvPr/>
        </p:nvSpPr>
        <p:spPr>
          <a:xfrm>
            <a:off x="14544487" y="3843339"/>
            <a:ext cx="1646074" cy="1289115"/>
          </a:xfrm>
          <a:prstGeom prst="rect">
            <a:avLst/>
          </a:prstGeom>
          <a:solidFill>
            <a:srgbClr val="37C9EF"/>
          </a:solidFill>
        </p:spPr>
        <p:txBody>
          <a:bodyPr/>
          <a:lstStyle/>
          <a:p>
            <a:endParaRPr lang="en-NZ"/>
          </a:p>
        </p:txBody>
      </p:sp>
      <p:sp>
        <p:nvSpPr>
          <p:cNvPr id="14" name="Freeform 14"/>
          <p:cNvSpPr/>
          <p:nvPr/>
        </p:nvSpPr>
        <p:spPr>
          <a:xfrm>
            <a:off x="2528097" y="4054614"/>
            <a:ext cx="784759" cy="888102"/>
          </a:xfrm>
          <a:custGeom>
            <a:avLst/>
            <a:gdLst/>
            <a:ahLst/>
            <a:cxnLst/>
            <a:rect l="l" t="t" r="r" b="b"/>
            <a:pathLst>
              <a:path w="784759" h="888102">
                <a:moveTo>
                  <a:pt x="0" y="0"/>
                </a:moveTo>
                <a:lnTo>
                  <a:pt x="784759" y="0"/>
                </a:lnTo>
                <a:lnTo>
                  <a:pt x="784759" y="888102"/>
                </a:lnTo>
                <a:lnTo>
                  <a:pt x="0" y="8881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NZ"/>
          </a:p>
        </p:txBody>
      </p:sp>
      <p:sp>
        <p:nvSpPr>
          <p:cNvPr id="15" name="Freeform 15"/>
          <p:cNvSpPr/>
          <p:nvPr/>
        </p:nvSpPr>
        <p:spPr>
          <a:xfrm>
            <a:off x="6636744" y="4054891"/>
            <a:ext cx="865496" cy="888102"/>
          </a:xfrm>
          <a:custGeom>
            <a:avLst/>
            <a:gdLst/>
            <a:ahLst/>
            <a:cxnLst/>
            <a:rect l="l" t="t" r="r" b="b"/>
            <a:pathLst>
              <a:path w="865496" h="888102">
                <a:moveTo>
                  <a:pt x="0" y="0"/>
                </a:moveTo>
                <a:lnTo>
                  <a:pt x="865496" y="0"/>
                </a:lnTo>
                <a:lnTo>
                  <a:pt x="865496" y="888103"/>
                </a:lnTo>
                <a:lnTo>
                  <a:pt x="0" y="88810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NZ"/>
          </a:p>
        </p:txBody>
      </p:sp>
      <p:sp>
        <p:nvSpPr>
          <p:cNvPr id="16" name="Freeform 16"/>
          <p:cNvSpPr/>
          <p:nvPr/>
        </p:nvSpPr>
        <p:spPr>
          <a:xfrm>
            <a:off x="10911709" y="4054614"/>
            <a:ext cx="613598" cy="888102"/>
          </a:xfrm>
          <a:custGeom>
            <a:avLst/>
            <a:gdLst/>
            <a:ahLst/>
            <a:cxnLst/>
            <a:rect l="l" t="t" r="r" b="b"/>
            <a:pathLst>
              <a:path w="613598" h="888102">
                <a:moveTo>
                  <a:pt x="0" y="0"/>
                </a:moveTo>
                <a:lnTo>
                  <a:pt x="613598" y="0"/>
                </a:lnTo>
                <a:lnTo>
                  <a:pt x="613598" y="888102"/>
                </a:lnTo>
                <a:lnTo>
                  <a:pt x="0" y="88810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NZ"/>
          </a:p>
        </p:txBody>
      </p:sp>
      <p:sp>
        <p:nvSpPr>
          <p:cNvPr id="17" name="Freeform 17"/>
          <p:cNvSpPr/>
          <p:nvPr/>
        </p:nvSpPr>
        <p:spPr>
          <a:xfrm>
            <a:off x="15056688" y="4054891"/>
            <a:ext cx="621672" cy="888102"/>
          </a:xfrm>
          <a:custGeom>
            <a:avLst/>
            <a:gdLst/>
            <a:ahLst/>
            <a:cxnLst/>
            <a:rect l="l" t="t" r="r" b="b"/>
            <a:pathLst>
              <a:path w="621672" h="888102">
                <a:moveTo>
                  <a:pt x="0" y="0"/>
                </a:moveTo>
                <a:lnTo>
                  <a:pt x="621671" y="0"/>
                </a:lnTo>
                <a:lnTo>
                  <a:pt x="621671" y="888103"/>
                </a:lnTo>
                <a:lnTo>
                  <a:pt x="0" y="88810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NZ"/>
          </a:p>
        </p:txBody>
      </p:sp>
      <p:grpSp>
        <p:nvGrpSpPr>
          <p:cNvPr id="18" name="Group 18"/>
          <p:cNvGrpSpPr/>
          <p:nvPr/>
        </p:nvGrpSpPr>
        <p:grpSpPr>
          <a:xfrm>
            <a:off x="2971304" y="754735"/>
            <a:ext cx="12345393" cy="2263990"/>
            <a:chOff x="0" y="0"/>
            <a:chExt cx="16460524" cy="3018653"/>
          </a:xfrm>
        </p:grpSpPr>
        <p:sp>
          <p:nvSpPr>
            <p:cNvPr id="19" name="TextBox 19"/>
            <p:cNvSpPr txBox="1"/>
            <p:nvPr/>
          </p:nvSpPr>
          <p:spPr>
            <a:xfrm>
              <a:off x="0" y="-57150"/>
              <a:ext cx="16460524" cy="2156883"/>
            </a:xfrm>
            <a:prstGeom prst="rect">
              <a:avLst/>
            </a:prstGeom>
          </p:spPr>
          <p:txBody>
            <a:bodyPr lIns="0" tIns="0" rIns="0" bIns="0" rtlCol="0" anchor="t">
              <a:spAutoFit/>
            </a:bodyPr>
            <a:lstStyle/>
            <a:p>
              <a:pPr algn="ctr">
                <a:lnSpc>
                  <a:spcPts val="6500"/>
                </a:lnSpc>
              </a:pPr>
              <a:r>
                <a:rPr lang="en-US" sz="5000" spc="100">
                  <a:solidFill>
                    <a:srgbClr val="191919"/>
                  </a:solidFill>
                  <a:latin typeface="Aileron Thin"/>
                </a:rPr>
                <a:t>UNDERSTANDING </a:t>
              </a:r>
              <a:r>
                <a:rPr lang="en-US" sz="5000" spc="100">
                  <a:solidFill>
                    <a:srgbClr val="191919"/>
                  </a:solidFill>
                  <a:latin typeface="Aileron Thin Italics"/>
                </a:rPr>
                <a:t>YOUR </a:t>
              </a:r>
              <a:r>
                <a:rPr lang="en-US" sz="5000" spc="100">
                  <a:solidFill>
                    <a:srgbClr val="191919"/>
                  </a:solidFill>
                  <a:latin typeface="Aileron Thin Bold"/>
                </a:rPr>
                <a:t>'WHY'</a:t>
              </a:r>
              <a:r>
                <a:rPr lang="en-US" sz="5000" spc="100">
                  <a:solidFill>
                    <a:srgbClr val="191919"/>
                  </a:solidFill>
                  <a:latin typeface="Aileron Thin"/>
                </a:rPr>
                <a:t> IS IMPORTANT</a:t>
              </a:r>
            </a:p>
          </p:txBody>
        </p:sp>
        <p:sp>
          <p:nvSpPr>
            <p:cNvPr id="20" name="TextBox 20"/>
            <p:cNvSpPr txBox="1"/>
            <p:nvPr/>
          </p:nvSpPr>
          <p:spPr>
            <a:xfrm>
              <a:off x="0" y="2449482"/>
              <a:ext cx="16460524" cy="569172"/>
            </a:xfrm>
            <a:prstGeom prst="rect">
              <a:avLst/>
            </a:prstGeom>
          </p:spPr>
          <p:txBody>
            <a:bodyPr lIns="0" tIns="0" rIns="0" bIns="0" rtlCol="0" anchor="t">
              <a:spAutoFit/>
            </a:bodyPr>
            <a:lstStyle/>
            <a:p>
              <a:pPr algn="ctr">
                <a:lnSpc>
                  <a:spcPts val="3640"/>
                </a:lnSpc>
              </a:pPr>
              <a:endParaRPr/>
            </a:p>
          </p:txBody>
        </p:sp>
      </p:grpSp>
      <p:grpSp>
        <p:nvGrpSpPr>
          <p:cNvPr id="21" name="Group 21"/>
          <p:cNvGrpSpPr/>
          <p:nvPr/>
        </p:nvGrpSpPr>
        <p:grpSpPr>
          <a:xfrm>
            <a:off x="1425477" y="5714126"/>
            <a:ext cx="2989999" cy="2180666"/>
            <a:chOff x="0" y="-38100"/>
            <a:chExt cx="3986665" cy="2907555"/>
          </a:xfrm>
        </p:grpSpPr>
        <p:sp>
          <p:nvSpPr>
            <p:cNvPr id="22" name="TextBox 22"/>
            <p:cNvSpPr txBox="1"/>
            <p:nvPr/>
          </p:nvSpPr>
          <p:spPr>
            <a:xfrm>
              <a:off x="0" y="-38100"/>
              <a:ext cx="3986665" cy="539121"/>
            </a:xfrm>
            <a:prstGeom prst="rect">
              <a:avLst/>
            </a:prstGeom>
          </p:spPr>
          <p:txBody>
            <a:bodyPr lIns="0" tIns="0" rIns="0" bIns="0" rtlCol="0" anchor="t">
              <a:spAutoFit/>
            </a:bodyPr>
            <a:lstStyle/>
            <a:p>
              <a:pPr algn="ctr">
                <a:lnSpc>
                  <a:spcPts val="3359"/>
                </a:lnSpc>
              </a:pPr>
              <a:r>
                <a:rPr lang="en-US" sz="2400" spc="290" dirty="0">
                  <a:solidFill>
                    <a:srgbClr val="191919"/>
                  </a:solidFill>
                  <a:latin typeface="Helvetica World" panose="020B0604020202020204" charset="-128"/>
                  <a:ea typeface="Helvetica World" panose="020B0604020202020204" charset="-128"/>
                  <a:cs typeface="Helvetica World" panose="020B0604020202020204" charset="-128"/>
                </a:rPr>
                <a:t>WHO</a:t>
              </a:r>
            </a:p>
          </p:txBody>
        </p:sp>
        <p:sp>
          <p:nvSpPr>
            <p:cNvPr id="23" name="TextBox 23"/>
            <p:cNvSpPr txBox="1"/>
            <p:nvPr/>
          </p:nvSpPr>
          <p:spPr>
            <a:xfrm>
              <a:off x="0" y="845710"/>
              <a:ext cx="3986665" cy="2023745"/>
            </a:xfrm>
            <a:prstGeom prst="rect">
              <a:avLst/>
            </a:prstGeom>
          </p:spPr>
          <p:txBody>
            <a:bodyPr lIns="0" tIns="0" rIns="0" bIns="0" rtlCol="0" anchor="t">
              <a:spAutoFit/>
            </a:bodyPr>
            <a:lstStyle/>
            <a:p>
              <a:pPr marL="410209" lvl="1" indent="-205105" algn="l">
                <a:lnSpc>
                  <a:spcPts val="3134"/>
                </a:lnSpc>
                <a:buFont typeface="Arial"/>
                <a:buChar char="•"/>
              </a:pPr>
              <a:r>
                <a:rPr lang="en-US" sz="1899" spc="60" dirty="0">
                  <a:solidFill>
                    <a:srgbClr val="191919"/>
                  </a:solidFill>
                  <a:latin typeface="Helvetica World"/>
                </a:rPr>
                <a:t>Academics</a:t>
              </a:r>
            </a:p>
            <a:p>
              <a:pPr marL="410209" lvl="1" indent="-205105" algn="l">
                <a:lnSpc>
                  <a:spcPts val="3134"/>
                </a:lnSpc>
                <a:buFont typeface="Arial"/>
                <a:buChar char="•"/>
              </a:pPr>
              <a:r>
                <a:rPr lang="en-US" sz="1899" spc="60" dirty="0">
                  <a:solidFill>
                    <a:srgbClr val="191919"/>
                  </a:solidFill>
                  <a:latin typeface="Helvetica World"/>
                </a:rPr>
                <a:t>Industry</a:t>
              </a:r>
            </a:p>
            <a:p>
              <a:pPr marL="410209" lvl="1" indent="-205105" algn="l">
                <a:lnSpc>
                  <a:spcPts val="3134"/>
                </a:lnSpc>
                <a:buFont typeface="Arial"/>
                <a:buChar char="•"/>
              </a:pPr>
              <a:r>
                <a:rPr lang="en-US" sz="1899" spc="60" dirty="0">
                  <a:solidFill>
                    <a:srgbClr val="191919"/>
                  </a:solidFill>
                  <a:latin typeface="Helvetica World"/>
                </a:rPr>
                <a:t>Policy makers</a:t>
              </a:r>
            </a:p>
            <a:p>
              <a:pPr marL="410209" lvl="1" indent="-205105" algn="l">
                <a:lnSpc>
                  <a:spcPts val="3134"/>
                </a:lnSpc>
                <a:buFont typeface="Arial"/>
                <a:buChar char="•"/>
              </a:pPr>
              <a:r>
                <a:rPr lang="en-US" sz="1899" spc="60" dirty="0">
                  <a:solidFill>
                    <a:srgbClr val="191919"/>
                  </a:solidFill>
                  <a:latin typeface="Helvetica World"/>
                </a:rPr>
                <a:t>Community</a:t>
              </a:r>
            </a:p>
          </p:txBody>
        </p:sp>
      </p:grpSp>
      <p:grpSp>
        <p:nvGrpSpPr>
          <p:cNvPr id="24" name="Group 24"/>
          <p:cNvGrpSpPr/>
          <p:nvPr/>
        </p:nvGrpSpPr>
        <p:grpSpPr>
          <a:xfrm>
            <a:off x="5574493" y="5714126"/>
            <a:ext cx="2989999" cy="2533091"/>
            <a:chOff x="0" y="-38100"/>
            <a:chExt cx="3986665" cy="3377455"/>
          </a:xfrm>
        </p:grpSpPr>
        <p:sp>
          <p:nvSpPr>
            <p:cNvPr id="25" name="TextBox 25"/>
            <p:cNvSpPr txBox="1"/>
            <p:nvPr/>
          </p:nvSpPr>
          <p:spPr>
            <a:xfrm>
              <a:off x="0" y="-38100"/>
              <a:ext cx="3986665" cy="539121"/>
            </a:xfrm>
            <a:prstGeom prst="rect">
              <a:avLst/>
            </a:prstGeom>
          </p:spPr>
          <p:txBody>
            <a:bodyPr lIns="0" tIns="0" rIns="0" bIns="0" rtlCol="0" anchor="t">
              <a:spAutoFit/>
            </a:bodyPr>
            <a:lstStyle/>
            <a:p>
              <a:pPr algn="ctr">
                <a:lnSpc>
                  <a:spcPts val="3359"/>
                </a:lnSpc>
              </a:pPr>
              <a:r>
                <a:rPr lang="en-US" sz="2400" spc="290" dirty="0">
                  <a:solidFill>
                    <a:srgbClr val="191919"/>
                  </a:solidFill>
                  <a:latin typeface="Helvetica World"/>
                </a:rPr>
                <a:t>WHAT</a:t>
              </a:r>
            </a:p>
          </p:txBody>
        </p:sp>
        <p:sp>
          <p:nvSpPr>
            <p:cNvPr id="26" name="TextBox 26"/>
            <p:cNvSpPr txBox="1"/>
            <p:nvPr/>
          </p:nvSpPr>
          <p:spPr>
            <a:xfrm>
              <a:off x="0" y="794910"/>
              <a:ext cx="3986665" cy="2544445"/>
            </a:xfrm>
            <a:prstGeom prst="rect">
              <a:avLst/>
            </a:prstGeom>
          </p:spPr>
          <p:txBody>
            <a:bodyPr lIns="0" tIns="0" rIns="0" bIns="0" rtlCol="0" anchor="t">
              <a:spAutoFit/>
            </a:bodyPr>
            <a:lstStyle/>
            <a:p>
              <a:pPr marL="410209" lvl="1" indent="-205105" algn="l">
                <a:lnSpc>
                  <a:spcPts val="3134"/>
                </a:lnSpc>
                <a:buFont typeface="Arial"/>
                <a:buChar char="•"/>
              </a:pPr>
              <a:r>
                <a:rPr lang="en-US" sz="1899" spc="60" dirty="0">
                  <a:solidFill>
                    <a:srgbClr val="191919"/>
                  </a:solidFill>
                  <a:latin typeface="Helvetica World"/>
                </a:rPr>
                <a:t>1 significant piece or a few smaller pieces</a:t>
              </a:r>
            </a:p>
            <a:p>
              <a:pPr marL="410209" lvl="1" indent="-205105" algn="l">
                <a:lnSpc>
                  <a:spcPts val="3134"/>
                </a:lnSpc>
                <a:buFont typeface="Arial"/>
                <a:buChar char="•"/>
              </a:pPr>
              <a:r>
                <a:rPr lang="en-US" sz="1899" spc="60" dirty="0">
                  <a:solidFill>
                    <a:srgbClr val="191919"/>
                  </a:solidFill>
                  <a:latin typeface="Helvetica World"/>
                </a:rPr>
                <a:t>Type of article</a:t>
              </a:r>
            </a:p>
            <a:p>
              <a:pPr marL="410209" lvl="1" indent="-205105" algn="l">
                <a:lnSpc>
                  <a:spcPts val="3134"/>
                </a:lnSpc>
                <a:buFont typeface="Arial"/>
                <a:buChar char="•"/>
              </a:pPr>
              <a:r>
                <a:rPr lang="en-US" sz="1899" spc="60" dirty="0">
                  <a:solidFill>
                    <a:srgbClr val="191919"/>
                  </a:solidFill>
                  <a:latin typeface="Helvetica World"/>
                </a:rPr>
                <a:t>Do you have a dataset</a:t>
              </a:r>
            </a:p>
            <a:p>
              <a:pPr algn="l">
                <a:lnSpc>
                  <a:spcPts val="3134"/>
                </a:lnSpc>
              </a:pPr>
              <a:endParaRPr lang="en-US" sz="1899" spc="60" dirty="0">
                <a:solidFill>
                  <a:srgbClr val="191919"/>
                </a:solidFill>
                <a:latin typeface="Helvetica World"/>
              </a:endParaRPr>
            </a:p>
          </p:txBody>
        </p:sp>
      </p:grpSp>
      <p:grpSp>
        <p:nvGrpSpPr>
          <p:cNvPr id="27" name="Group 27"/>
          <p:cNvGrpSpPr/>
          <p:nvPr/>
        </p:nvGrpSpPr>
        <p:grpSpPr>
          <a:xfrm>
            <a:off x="9723508" y="5742701"/>
            <a:ext cx="2989999" cy="2504516"/>
            <a:chOff x="0" y="0"/>
            <a:chExt cx="3986665" cy="3339355"/>
          </a:xfrm>
        </p:grpSpPr>
        <p:sp>
          <p:nvSpPr>
            <p:cNvPr id="28" name="TextBox 28"/>
            <p:cNvSpPr txBox="1"/>
            <p:nvPr/>
          </p:nvSpPr>
          <p:spPr>
            <a:xfrm>
              <a:off x="0" y="-38100"/>
              <a:ext cx="3986665" cy="515620"/>
            </a:xfrm>
            <a:prstGeom prst="rect">
              <a:avLst/>
            </a:prstGeom>
          </p:spPr>
          <p:txBody>
            <a:bodyPr lIns="0" tIns="0" rIns="0" bIns="0" rtlCol="0" anchor="t">
              <a:spAutoFit/>
            </a:bodyPr>
            <a:lstStyle/>
            <a:p>
              <a:pPr algn="ctr">
                <a:lnSpc>
                  <a:spcPts val="3359"/>
                </a:lnSpc>
              </a:pPr>
              <a:r>
                <a:rPr lang="en-US" sz="2400" spc="290">
                  <a:solidFill>
                    <a:srgbClr val="191919"/>
                  </a:solidFill>
                  <a:latin typeface="Helvetica World"/>
                </a:rPr>
                <a:t>WHEN</a:t>
              </a:r>
            </a:p>
          </p:txBody>
        </p:sp>
        <p:sp>
          <p:nvSpPr>
            <p:cNvPr id="29" name="TextBox 29"/>
            <p:cNvSpPr txBox="1"/>
            <p:nvPr/>
          </p:nvSpPr>
          <p:spPr>
            <a:xfrm>
              <a:off x="0" y="794910"/>
              <a:ext cx="3986665" cy="2544445"/>
            </a:xfrm>
            <a:prstGeom prst="rect">
              <a:avLst/>
            </a:prstGeom>
          </p:spPr>
          <p:txBody>
            <a:bodyPr lIns="0" tIns="0" rIns="0" bIns="0" rtlCol="0" anchor="t">
              <a:spAutoFit/>
            </a:bodyPr>
            <a:lstStyle/>
            <a:p>
              <a:pPr marL="410209" lvl="1" indent="-205105" algn="l">
                <a:lnSpc>
                  <a:spcPts val="3134"/>
                </a:lnSpc>
                <a:buFont typeface="Arial"/>
                <a:buChar char="•"/>
              </a:pPr>
              <a:r>
                <a:rPr lang="en-US" sz="1899" spc="60" dirty="0">
                  <a:solidFill>
                    <a:srgbClr val="191919"/>
                  </a:solidFill>
                  <a:latin typeface="Helvetica World"/>
                </a:rPr>
                <a:t>Is your research time sensitive</a:t>
              </a:r>
            </a:p>
            <a:p>
              <a:pPr marL="410209" lvl="1" indent="-205105" algn="l">
                <a:lnSpc>
                  <a:spcPts val="3134"/>
                </a:lnSpc>
                <a:buFont typeface="Arial"/>
                <a:buChar char="•"/>
              </a:pPr>
              <a:r>
                <a:rPr lang="en-US" sz="1899" spc="60" dirty="0">
                  <a:solidFill>
                    <a:srgbClr val="191919"/>
                  </a:solidFill>
                  <a:latin typeface="Helvetica World"/>
                </a:rPr>
                <a:t>Will you publish during or at the end of your thesis</a:t>
              </a:r>
            </a:p>
          </p:txBody>
        </p:sp>
      </p:grpSp>
      <p:grpSp>
        <p:nvGrpSpPr>
          <p:cNvPr id="30" name="Group 30"/>
          <p:cNvGrpSpPr/>
          <p:nvPr/>
        </p:nvGrpSpPr>
        <p:grpSpPr>
          <a:xfrm>
            <a:off x="13872524" y="5742701"/>
            <a:ext cx="2989999" cy="2504516"/>
            <a:chOff x="0" y="0"/>
            <a:chExt cx="3986665" cy="3339355"/>
          </a:xfrm>
        </p:grpSpPr>
        <p:sp>
          <p:nvSpPr>
            <p:cNvPr id="31" name="TextBox 31"/>
            <p:cNvSpPr txBox="1"/>
            <p:nvPr/>
          </p:nvSpPr>
          <p:spPr>
            <a:xfrm>
              <a:off x="0" y="-38100"/>
              <a:ext cx="3986665" cy="515620"/>
            </a:xfrm>
            <a:prstGeom prst="rect">
              <a:avLst/>
            </a:prstGeom>
          </p:spPr>
          <p:txBody>
            <a:bodyPr lIns="0" tIns="0" rIns="0" bIns="0" rtlCol="0" anchor="t">
              <a:spAutoFit/>
            </a:bodyPr>
            <a:lstStyle/>
            <a:p>
              <a:pPr algn="ctr">
                <a:lnSpc>
                  <a:spcPts val="3359"/>
                </a:lnSpc>
              </a:pPr>
              <a:r>
                <a:rPr lang="en-US" sz="2400" spc="290">
                  <a:solidFill>
                    <a:srgbClr val="191919"/>
                  </a:solidFill>
                  <a:latin typeface="Helvetica World"/>
                </a:rPr>
                <a:t>WHERE</a:t>
              </a:r>
            </a:p>
          </p:txBody>
        </p:sp>
        <p:sp>
          <p:nvSpPr>
            <p:cNvPr id="32" name="TextBox 32"/>
            <p:cNvSpPr txBox="1"/>
            <p:nvPr/>
          </p:nvSpPr>
          <p:spPr>
            <a:xfrm>
              <a:off x="0" y="794910"/>
              <a:ext cx="3986665" cy="2544445"/>
            </a:xfrm>
            <a:prstGeom prst="rect">
              <a:avLst/>
            </a:prstGeom>
          </p:spPr>
          <p:txBody>
            <a:bodyPr lIns="0" tIns="0" rIns="0" bIns="0" rtlCol="0" anchor="t">
              <a:spAutoFit/>
            </a:bodyPr>
            <a:lstStyle/>
            <a:p>
              <a:pPr marL="410209" lvl="1" indent="-205105" algn="l">
                <a:lnSpc>
                  <a:spcPts val="3134"/>
                </a:lnSpc>
                <a:buFont typeface="Arial"/>
                <a:buChar char="•"/>
              </a:pPr>
              <a:r>
                <a:rPr lang="en-US" sz="1899" spc="60" dirty="0">
                  <a:solidFill>
                    <a:srgbClr val="191919"/>
                  </a:solidFill>
                  <a:latin typeface="Helvetica World"/>
                </a:rPr>
                <a:t>Local Journal</a:t>
              </a:r>
            </a:p>
            <a:p>
              <a:pPr marL="410209" lvl="1" indent="-205105" algn="l">
                <a:lnSpc>
                  <a:spcPts val="3134"/>
                </a:lnSpc>
                <a:buFont typeface="Arial"/>
                <a:buChar char="•"/>
              </a:pPr>
              <a:r>
                <a:rPr lang="en-US" sz="1899" spc="60" dirty="0">
                  <a:solidFill>
                    <a:srgbClr val="191919"/>
                  </a:solidFill>
                  <a:latin typeface="Helvetica World"/>
                </a:rPr>
                <a:t>International Journal</a:t>
              </a:r>
            </a:p>
            <a:p>
              <a:pPr marL="410209" lvl="1" indent="-205105" algn="l">
                <a:lnSpc>
                  <a:spcPts val="3134"/>
                </a:lnSpc>
                <a:buFont typeface="Arial"/>
                <a:buChar char="•"/>
              </a:pPr>
              <a:r>
                <a:rPr lang="en-US" sz="1899" spc="60" dirty="0">
                  <a:solidFill>
                    <a:srgbClr val="191919"/>
                  </a:solidFill>
                  <a:latin typeface="Helvetica World"/>
                </a:rPr>
                <a:t>High Impact</a:t>
              </a:r>
            </a:p>
            <a:p>
              <a:pPr marL="410209" lvl="1" indent="-205105" algn="l">
                <a:lnSpc>
                  <a:spcPts val="3134"/>
                </a:lnSpc>
                <a:buFont typeface="Arial"/>
                <a:buChar char="•"/>
              </a:pPr>
              <a:r>
                <a:rPr lang="en-US" sz="1899" spc="60" dirty="0">
                  <a:solidFill>
                    <a:srgbClr val="191919"/>
                  </a:solidFill>
                  <a:latin typeface="Helvetica World"/>
                </a:rPr>
                <a:t>Open</a:t>
              </a:r>
            </a:p>
            <a:p>
              <a:pPr marL="410209" lvl="1" indent="-205105" algn="l">
                <a:lnSpc>
                  <a:spcPts val="3134"/>
                </a:lnSpc>
                <a:buFont typeface="Arial"/>
                <a:buChar char="•"/>
              </a:pPr>
              <a:r>
                <a:rPr lang="en-US" sz="1899" spc="60" dirty="0">
                  <a:solidFill>
                    <a:srgbClr val="191919"/>
                  </a:solidFill>
                  <a:latin typeface="Helvetica World"/>
                </a:rPr>
                <a:t>Special issue</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5936634"/>
            <a:ext cx="18288000" cy="18288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NZ"/>
          </a:p>
        </p:txBody>
      </p:sp>
      <p:pic>
        <p:nvPicPr>
          <p:cNvPr id="3" name="Picture 3"/>
          <p:cNvPicPr>
            <a:picLocks noChangeAspect="1"/>
          </p:cNvPicPr>
          <p:nvPr/>
        </p:nvPicPr>
        <p:blipFill>
          <a:blip r:embed="rId5"/>
          <a:srcRect/>
          <a:stretch>
            <a:fillRect/>
          </a:stretch>
        </p:blipFill>
        <p:spPr>
          <a:xfrm>
            <a:off x="10861395" y="2118033"/>
            <a:ext cx="6723260" cy="6050934"/>
          </a:xfrm>
          <a:prstGeom prst="rect">
            <a:avLst/>
          </a:prstGeom>
        </p:spPr>
      </p:pic>
      <p:sp>
        <p:nvSpPr>
          <p:cNvPr id="4" name="TextBox 4"/>
          <p:cNvSpPr txBox="1"/>
          <p:nvPr/>
        </p:nvSpPr>
        <p:spPr>
          <a:xfrm>
            <a:off x="1184442" y="3878840"/>
            <a:ext cx="9676953" cy="3077557"/>
          </a:xfrm>
          <a:prstGeom prst="rect">
            <a:avLst/>
          </a:prstGeom>
        </p:spPr>
        <p:txBody>
          <a:bodyPr lIns="0" tIns="0" rIns="0" bIns="0" rtlCol="0" anchor="t">
            <a:spAutoFit/>
          </a:bodyPr>
          <a:lstStyle/>
          <a:p>
            <a:pPr algn="ctr">
              <a:lnSpc>
                <a:spcPts val="12397"/>
              </a:lnSpc>
            </a:pPr>
            <a:r>
              <a:rPr lang="en-US" sz="9464" spc="283">
                <a:solidFill>
                  <a:srgbClr val="FFFFFF"/>
                </a:solidFill>
                <a:latin typeface="Aileron Heavy"/>
              </a:rPr>
              <a:t>CHOOSING A JOURNAL</a:t>
            </a:r>
          </a:p>
        </p:txBody>
      </p:sp>
      <p:sp>
        <p:nvSpPr>
          <p:cNvPr id="5" name="TextBox 5"/>
          <p:cNvSpPr txBox="1"/>
          <p:nvPr/>
        </p:nvSpPr>
        <p:spPr>
          <a:xfrm>
            <a:off x="1028700" y="981075"/>
            <a:ext cx="7232747" cy="587883"/>
          </a:xfrm>
          <a:prstGeom prst="rect">
            <a:avLst/>
          </a:prstGeom>
        </p:spPr>
        <p:txBody>
          <a:bodyPr lIns="0" tIns="0" rIns="0" bIns="0" rtlCol="0" anchor="t">
            <a:spAutoFit/>
          </a:bodyPr>
          <a:lstStyle/>
          <a:p>
            <a:pPr algn="l">
              <a:lnSpc>
                <a:spcPts val="4716"/>
              </a:lnSpc>
            </a:pPr>
            <a:r>
              <a:rPr lang="en-US" sz="3600" spc="107">
                <a:solidFill>
                  <a:srgbClr val="FFFFFF"/>
                </a:solidFill>
                <a:latin typeface="Aileron Heavy"/>
              </a:rPr>
              <a:t>UP NEXT...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12142548" y="4255768"/>
            <a:ext cx="10467838" cy="1823066"/>
          </a:xfrm>
          <a:custGeom>
            <a:avLst/>
            <a:gdLst/>
            <a:ahLst/>
            <a:cxnLst/>
            <a:rect l="l" t="t" r="r" b="b"/>
            <a:pathLst>
              <a:path w="10467838" h="1823066">
                <a:moveTo>
                  <a:pt x="0" y="0"/>
                </a:moveTo>
                <a:lnTo>
                  <a:pt x="10467838" y="0"/>
                </a:lnTo>
                <a:lnTo>
                  <a:pt x="10467838" y="1823066"/>
                </a:lnTo>
                <a:lnTo>
                  <a:pt x="0" y="1823066"/>
                </a:lnTo>
                <a:lnTo>
                  <a:pt x="0" y="0"/>
                </a:lnTo>
                <a:close/>
              </a:path>
            </a:pathLst>
          </a:custGeom>
          <a:blipFill>
            <a:blip r:embed="rId3">
              <a:extLst>
                <a:ext uri="{96DAC541-7B7A-43D3-8B79-37D633B846F1}">
                  <asvg:svgBlip xmlns:asvg="http://schemas.microsoft.com/office/drawing/2016/SVG/main" r:embed="rId4"/>
                </a:ext>
              </a:extLst>
            </a:blip>
            <a:stretch>
              <a:fillRect l="-42394" t="-365364" r="-32312" b="-537780"/>
            </a:stretch>
          </a:blipFill>
        </p:spPr>
        <p:txBody>
          <a:bodyPr/>
          <a:lstStyle/>
          <a:p>
            <a:endParaRPr lang="en-NZ"/>
          </a:p>
        </p:txBody>
      </p:sp>
      <p:sp>
        <p:nvSpPr>
          <p:cNvPr id="3" name="TextBox 3"/>
          <p:cNvSpPr txBox="1"/>
          <p:nvPr/>
        </p:nvSpPr>
        <p:spPr>
          <a:xfrm rot="5400000">
            <a:off x="13001754" y="4761888"/>
            <a:ext cx="8980935" cy="465843"/>
          </a:xfrm>
          <a:prstGeom prst="rect">
            <a:avLst/>
          </a:prstGeom>
        </p:spPr>
        <p:txBody>
          <a:bodyPr lIns="0" tIns="0" rIns="0" bIns="0" rtlCol="0" anchor="t">
            <a:spAutoFit/>
          </a:bodyPr>
          <a:lstStyle/>
          <a:p>
            <a:pPr algn="r">
              <a:lnSpc>
                <a:spcPts val="3756"/>
              </a:lnSpc>
            </a:pPr>
            <a:r>
              <a:rPr lang="en-US" sz="2889" spc="86">
                <a:solidFill>
                  <a:srgbClr val="FFFFFF"/>
                </a:solidFill>
                <a:latin typeface="Helvetica World"/>
              </a:rPr>
              <a:t>We want to know a little more about you...</a:t>
            </a:r>
          </a:p>
        </p:txBody>
      </p:sp>
      <p:sp>
        <p:nvSpPr>
          <p:cNvPr id="4" name="TextBox 4"/>
          <p:cNvSpPr txBox="1"/>
          <p:nvPr/>
        </p:nvSpPr>
        <p:spPr>
          <a:xfrm>
            <a:off x="3304142" y="3236405"/>
            <a:ext cx="10800649" cy="1178433"/>
          </a:xfrm>
          <a:prstGeom prst="rect">
            <a:avLst/>
          </a:prstGeom>
        </p:spPr>
        <p:txBody>
          <a:bodyPr lIns="0" tIns="0" rIns="0" bIns="0" rtlCol="0" anchor="t">
            <a:spAutoFit/>
          </a:bodyPr>
          <a:lstStyle/>
          <a:p>
            <a:pPr algn="ctr">
              <a:lnSpc>
                <a:spcPts val="4716"/>
              </a:lnSpc>
            </a:pPr>
            <a:r>
              <a:rPr lang="en-US" sz="3600" spc="107">
                <a:solidFill>
                  <a:srgbClr val="191919"/>
                </a:solidFill>
                <a:latin typeface="Aileron Heavy"/>
              </a:rPr>
              <a:t>PUBLISHING EXPERIENCE:</a:t>
            </a:r>
          </a:p>
          <a:p>
            <a:pPr algn="ctr">
              <a:lnSpc>
                <a:spcPts val="4716"/>
              </a:lnSpc>
            </a:pPr>
            <a:r>
              <a:rPr lang="en-US" sz="3600" spc="107">
                <a:solidFill>
                  <a:srgbClr val="191919"/>
                </a:solidFill>
                <a:latin typeface="Aileron Heavy"/>
              </a:rPr>
              <a:t>WHERE DO YOU FALL ON THIS SPECTRUM?</a:t>
            </a:r>
          </a:p>
        </p:txBody>
      </p:sp>
      <p:sp>
        <p:nvSpPr>
          <p:cNvPr id="5" name="AutoShape 5"/>
          <p:cNvSpPr/>
          <p:nvPr/>
        </p:nvSpPr>
        <p:spPr>
          <a:xfrm>
            <a:off x="732206" y="5119688"/>
            <a:ext cx="15006133" cy="0"/>
          </a:xfrm>
          <a:prstGeom prst="line">
            <a:avLst/>
          </a:prstGeom>
          <a:ln w="47625" cap="rnd">
            <a:solidFill>
              <a:srgbClr val="000000"/>
            </a:solidFill>
            <a:prstDash val="sysDot"/>
            <a:headEnd type="triangle" w="lg" len="med"/>
            <a:tailEnd type="triangle" w="lg" len="med"/>
          </a:ln>
        </p:spPr>
        <p:txBody>
          <a:bodyPr/>
          <a:lstStyle/>
          <a:p>
            <a:endParaRPr lang="en-NZ"/>
          </a:p>
        </p:txBody>
      </p:sp>
      <p:sp>
        <p:nvSpPr>
          <p:cNvPr id="6" name="TextBox 6"/>
          <p:cNvSpPr txBox="1"/>
          <p:nvPr/>
        </p:nvSpPr>
        <p:spPr>
          <a:xfrm rot="1842813">
            <a:off x="665722" y="5870594"/>
            <a:ext cx="2757292" cy="499110"/>
          </a:xfrm>
          <a:prstGeom prst="rect">
            <a:avLst/>
          </a:prstGeom>
        </p:spPr>
        <p:txBody>
          <a:bodyPr lIns="0" tIns="0" rIns="0" bIns="0" rtlCol="0" anchor="t">
            <a:spAutoFit/>
          </a:bodyPr>
          <a:lstStyle/>
          <a:p>
            <a:pPr algn="l">
              <a:lnSpc>
                <a:spcPts val="4290"/>
              </a:lnSpc>
            </a:pPr>
            <a:r>
              <a:rPr lang="en-US" sz="2600" spc="26">
                <a:solidFill>
                  <a:srgbClr val="191919"/>
                </a:solidFill>
                <a:latin typeface="Helvetica World"/>
              </a:rPr>
              <a:t>Never published</a:t>
            </a:r>
          </a:p>
        </p:txBody>
      </p:sp>
      <p:sp>
        <p:nvSpPr>
          <p:cNvPr id="7" name="TextBox 7"/>
          <p:cNvSpPr txBox="1"/>
          <p:nvPr/>
        </p:nvSpPr>
        <p:spPr>
          <a:xfrm rot="1839861">
            <a:off x="7036447" y="6105155"/>
            <a:ext cx="3748002" cy="499110"/>
          </a:xfrm>
          <a:prstGeom prst="rect">
            <a:avLst/>
          </a:prstGeom>
        </p:spPr>
        <p:txBody>
          <a:bodyPr lIns="0" tIns="0" rIns="0" bIns="0" rtlCol="0" anchor="t">
            <a:spAutoFit/>
          </a:bodyPr>
          <a:lstStyle/>
          <a:p>
            <a:pPr algn="l">
              <a:lnSpc>
                <a:spcPts val="4290"/>
              </a:lnSpc>
            </a:pPr>
            <a:r>
              <a:rPr lang="en-US" sz="2600" spc="26">
                <a:solidFill>
                  <a:srgbClr val="191919"/>
                </a:solidFill>
                <a:latin typeface="Helvetica World"/>
              </a:rPr>
              <a:t>Published once or twice</a:t>
            </a:r>
          </a:p>
        </p:txBody>
      </p:sp>
      <p:sp>
        <p:nvSpPr>
          <p:cNvPr id="8" name="TextBox 8"/>
          <p:cNvSpPr txBox="1"/>
          <p:nvPr/>
        </p:nvSpPr>
        <p:spPr>
          <a:xfrm rot="1839861">
            <a:off x="13818162" y="5887027"/>
            <a:ext cx="2974243" cy="1042035"/>
          </a:xfrm>
          <a:prstGeom prst="rect">
            <a:avLst/>
          </a:prstGeom>
        </p:spPr>
        <p:txBody>
          <a:bodyPr lIns="0" tIns="0" rIns="0" bIns="0" rtlCol="0" anchor="t">
            <a:spAutoFit/>
          </a:bodyPr>
          <a:lstStyle/>
          <a:p>
            <a:pPr algn="l">
              <a:lnSpc>
                <a:spcPts val="4290"/>
              </a:lnSpc>
            </a:pPr>
            <a:r>
              <a:rPr lang="en-US" sz="2600" spc="26">
                <a:solidFill>
                  <a:srgbClr val="191919"/>
                </a:solidFill>
                <a:latin typeface="Helvetica World"/>
              </a:rPr>
              <a:t>Pretty sure I </a:t>
            </a:r>
          </a:p>
          <a:p>
            <a:pPr algn="l">
              <a:lnSpc>
                <a:spcPts val="4290"/>
              </a:lnSpc>
            </a:pPr>
            <a:r>
              <a:rPr lang="en-US" sz="2600" spc="26">
                <a:solidFill>
                  <a:srgbClr val="191919"/>
                </a:solidFill>
                <a:latin typeface="Helvetica World"/>
              </a:rPr>
              <a:t>could run a journal</a:t>
            </a:r>
          </a:p>
        </p:txBody>
      </p:sp>
      <p:sp>
        <p:nvSpPr>
          <p:cNvPr id="9" name="Freeform 9"/>
          <p:cNvSpPr/>
          <p:nvPr/>
        </p:nvSpPr>
        <p:spPr>
          <a:xfrm rot="-2074716">
            <a:off x="306895" y="850361"/>
            <a:ext cx="3950831" cy="2311236"/>
          </a:xfrm>
          <a:custGeom>
            <a:avLst/>
            <a:gdLst/>
            <a:ahLst/>
            <a:cxnLst/>
            <a:rect l="l" t="t" r="r" b="b"/>
            <a:pathLst>
              <a:path w="3950831" h="2311236">
                <a:moveTo>
                  <a:pt x="0" y="0"/>
                </a:moveTo>
                <a:lnTo>
                  <a:pt x="3950831" y="0"/>
                </a:lnTo>
                <a:lnTo>
                  <a:pt x="3950831" y="2311236"/>
                </a:lnTo>
                <a:lnTo>
                  <a:pt x="0" y="23112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NZ"/>
          </a:p>
        </p:txBody>
      </p:sp>
      <p:sp>
        <p:nvSpPr>
          <p:cNvPr id="10" name="Freeform 10"/>
          <p:cNvSpPr/>
          <p:nvPr/>
        </p:nvSpPr>
        <p:spPr>
          <a:xfrm rot="2331146">
            <a:off x="12039369" y="6858438"/>
            <a:ext cx="3950831" cy="2311236"/>
          </a:xfrm>
          <a:custGeom>
            <a:avLst/>
            <a:gdLst/>
            <a:ahLst/>
            <a:cxnLst/>
            <a:rect l="l" t="t" r="r" b="b"/>
            <a:pathLst>
              <a:path w="3950831" h="2311236">
                <a:moveTo>
                  <a:pt x="0" y="0"/>
                </a:moveTo>
                <a:lnTo>
                  <a:pt x="3950831" y="0"/>
                </a:lnTo>
                <a:lnTo>
                  <a:pt x="3950831" y="2311236"/>
                </a:lnTo>
                <a:lnTo>
                  <a:pt x="0" y="23112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NZ"/>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527627" y="251669"/>
            <a:ext cx="7232747" cy="587883"/>
          </a:xfrm>
          <a:prstGeom prst="rect">
            <a:avLst/>
          </a:prstGeom>
        </p:spPr>
        <p:txBody>
          <a:bodyPr lIns="0" tIns="0" rIns="0" bIns="0" rtlCol="0" anchor="t">
            <a:spAutoFit/>
          </a:bodyPr>
          <a:lstStyle/>
          <a:p>
            <a:pPr algn="l">
              <a:lnSpc>
                <a:spcPts val="4716"/>
              </a:lnSpc>
            </a:pPr>
            <a:r>
              <a:rPr lang="en-US" sz="3600" spc="107">
                <a:solidFill>
                  <a:srgbClr val="191919"/>
                </a:solidFill>
                <a:latin typeface="Aileron Heavy"/>
              </a:rPr>
              <a:t>DECIDING WHERE TO PUBLISH</a:t>
            </a:r>
          </a:p>
        </p:txBody>
      </p:sp>
      <p:sp>
        <p:nvSpPr>
          <p:cNvPr id="3" name="TextBox 3"/>
          <p:cNvSpPr txBox="1"/>
          <p:nvPr/>
        </p:nvSpPr>
        <p:spPr>
          <a:xfrm>
            <a:off x="7915211" y="1238046"/>
            <a:ext cx="2457578" cy="684531"/>
          </a:xfrm>
          <a:prstGeom prst="rect">
            <a:avLst/>
          </a:prstGeom>
        </p:spPr>
        <p:txBody>
          <a:bodyPr lIns="0" tIns="0" rIns="0" bIns="0" rtlCol="0" anchor="t">
            <a:spAutoFit/>
          </a:bodyPr>
          <a:lstStyle/>
          <a:p>
            <a:pPr algn="ctr">
              <a:lnSpc>
                <a:spcPts val="5439"/>
              </a:lnSpc>
            </a:pPr>
            <a:r>
              <a:rPr lang="en-US" sz="3399" spc="411">
                <a:solidFill>
                  <a:srgbClr val="3EDAD8"/>
                </a:solidFill>
                <a:latin typeface="Helvetica World Bold"/>
              </a:rPr>
              <a:t>ASK</a:t>
            </a:r>
          </a:p>
        </p:txBody>
      </p:sp>
      <p:sp>
        <p:nvSpPr>
          <p:cNvPr id="4" name="TextBox 4"/>
          <p:cNvSpPr txBox="1"/>
          <p:nvPr/>
        </p:nvSpPr>
        <p:spPr>
          <a:xfrm>
            <a:off x="5473911" y="2176128"/>
            <a:ext cx="2457578" cy="893445"/>
          </a:xfrm>
          <a:prstGeom prst="rect">
            <a:avLst/>
          </a:prstGeom>
        </p:spPr>
        <p:txBody>
          <a:bodyPr lIns="0" tIns="0" rIns="0" bIns="0" rtlCol="0" anchor="t">
            <a:spAutoFit/>
          </a:bodyPr>
          <a:lstStyle/>
          <a:p>
            <a:pPr algn="ctr">
              <a:lnSpc>
                <a:spcPts val="3629"/>
              </a:lnSpc>
            </a:pPr>
            <a:r>
              <a:rPr lang="en-US" sz="2199" spc="70">
                <a:solidFill>
                  <a:srgbClr val="191919"/>
                </a:solidFill>
                <a:latin typeface="Helvetica World"/>
              </a:rPr>
              <a:t>What journals are YOU reading?</a:t>
            </a:r>
          </a:p>
        </p:txBody>
      </p:sp>
      <p:sp>
        <p:nvSpPr>
          <p:cNvPr id="5" name="TextBox 5"/>
          <p:cNvSpPr txBox="1"/>
          <p:nvPr/>
        </p:nvSpPr>
        <p:spPr>
          <a:xfrm>
            <a:off x="9144000" y="2176128"/>
            <a:ext cx="3889114" cy="893445"/>
          </a:xfrm>
          <a:prstGeom prst="rect">
            <a:avLst/>
          </a:prstGeom>
        </p:spPr>
        <p:txBody>
          <a:bodyPr lIns="0" tIns="0" rIns="0" bIns="0" rtlCol="0" anchor="t">
            <a:spAutoFit/>
          </a:bodyPr>
          <a:lstStyle/>
          <a:p>
            <a:pPr algn="ctr">
              <a:lnSpc>
                <a:spcPts val="3629"/>
              </a:lnSpc>
            </a:pPr>
            <a:r>
              <a:rPr lang="en-US" sz="2199" spc="70">
                <a:solidFill>
                  <a:srgbClr val="191919"/>
                </a:solidFill>
                <a:latin typeface="Helvetica World"/>
              </a:rPr>
              <a:t>Where are your supervisor or collaborators publishing?</a:t>
            </a:r>
          </a:p>
        </p:txBody>
      </p:sp>
      <p:sp>
        <p:nvSpPr>
          <p:cNvPr id="6" name="TextBox 6"/>
          <p:cNvSpPr txBox="1"/>
          <p:nvPr/>
        </p:nvSpPr>
        <p:spPr>
          <a:xfrm>
            <a:off x="1028700" y="2176128"/>
            <a:ext cx="2892620" cy="1350645"/>
          </a:xfrm>
          <a:prstGeom prst="rect">
            <a:avLst/>
          </a:prstGeom>
        </p:spPr>
        <p:txBody>
          <a:bodyPr lIns="0" tIns="0" rIns="0" bIns="0" rtlCol="0" anchor="t">
            <a:spAutoFit/>
          </a:bodyPr>
          <a:lstStyle/>
          <a:p>
            <a:pPr algn="ctr">
              <a:lnSpc>
                <a:spcPts val="3629"/>
              </a:lnSpc>
            </a:pPr>
            <a:r>
              <a:rPr lang="en-US" sz="2199" spc="70">
                <a:solidFill>
                  <a:srgbClr val="191919"/>
                </a:solidFill>
                <a:latin typeface="Helvetica World"/>
              </a:rPr>
              <a:t>Who do you want to read your research?  (broad/narrow)</a:t>
            </a:r>
          </a:p>
        </p:txBody>
      </p:sp>
      <p:sp>
        <p:nvSpPr>
          <p:cNvPr id="7" name="TextBox 7"/>
          <p:cNvSpPr txBox="1"/>
          <p:nvPr/>
        </p:nvSpPr>
        <p:spPr>
          <a:xfrm>
            <a:off x="13996096" y="2176128"/>
            <a:ext cx="3263204" cy="1350645"/>
          </a:xfrm>
          <a:prstGeom prst="rect">
            <a:avLst/>
          </a:prstGeom>
        </p:spPr>
        <p:txBody>
          <a:bodyPr lIns="0" tIns="0" rIns="0" bIns="0" rtlCol="0" anchor="t">
            <a:spAutoFit/>
          </a:bodyPr>
          <a:lstStyle/>
          <a:p>
            <a:pPr algn="ctr">
              <a:lnSpc>
                <a:spcPts val="3629"/>
              </a:lnSpc>
            </a:pPr>
            <a:r>
              <a:rPr lang="en-US" sz="2199" spc="70">
                <a:solidFill>
                  <a:srgbClr val="191919"/>
                </a:solidFill>
                <a:latin typeface="Helvetica World"/>
              </a:rPr>
              <a:t>Do you have to comply with funding or institutional mandates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5B3AC3CF64161429D7E4638AB47060D" ma:contentTypeVersion="18" ma:contentTypeDescription="Create a new document." ma:contentTypeScope="" ma:versionID="75666322187c57d33c01132d3c95641b">
  <xsd:schema xmlns:xsd="http://www.w3.org/2001/XMLSchema" xmlns:xs="http://www.w3.org/2001/XMLSchema" xmlns:p="http://schemas.microsoft.com/office/2006/metadata/properties" xmlns:ns2="9ae8d21e-9f0b-4f8c-af18-737431b916ac" xmlns:ns3="2b020a29-aecd-476b-8002-043cdcfcec60" xmlns:ns4="d800a5cf-5799-495b-9b49-f15f7ad25ed9" targetNamespace="http://schemas.microsoft.com/office/2006/metadata/properties" ma:root="true" ma:fieldsID="3bf830333e75b0d589ced853a979eff9" ns2:_="" ns3:_="" ns4:_="">
    <xsd:import namespace="9ae8d21e-9f0b-4f8c-af18-737431b916ac"/>
    <xsd:import namespace="2b020a29-aecd-476b-8002-043cdcfcec60"/>
    <xsd:import namespace="d800a5cf-5799-495b-9b49-f15f7ad25ed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OCR" minOccurs="0"/>
                <xsd:element ref="ns2:MediaServiceDateTaken" minOccurs="0"/>
                <xsd:element ref="ns2:MediaLengthInSeconds" minOccurs="0"/>
                <xsd:element ref="ns2:MediaServiceLocation"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e8d21e-9f0b-4f8c-af18-737431b916a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5e9cd7a-283a-407b-9b45-84d2c2056e0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b020a29-aecd-476b-8002-043cdcfcec60"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800a5cf-5799-495b-9b49-f15f7ad25ed9"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4ff0129-bcfc-4403-aedf-b1a835cee450}" ma:internalName="TaxCatchAll" ma:showField="CatchAllData" ma:web="2b020a29-aecd-476b-8002-043cdcfcec6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d800a5cf-5799-495b-9b49-f15f7ad25ed9" xsi:nil="true"/>
    <SharedWithUsers xmlns="2b020a29-aecd-476b-8002-043cdcfcec60">
      <UserInfo>
        <DisplayName>Ben Collings</DisplayName>
        <AccountId>451</AccountId>
        <AccountType/>
      </UserInfo>
    </SharedWithUsers>
    <lcf76f155ced4ddcb4097134ff3c332f xmlns="9ae8d21e-9f0b-4f8c-af18-737431b916a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1EAC01F-8F8E-4AC4-9015-E92B652324B5}"/>
</file>

<file path=customXml/itemProps2.xml><?xml version="1.0" encoding="utf-8"?>
<ds:datastoreItem xmlns:ds="http://schemas.openxmlformats.org/officeDocument/2006/customXml" ds:itemID="{15AC7A82-8255-4C51-8236-24D033CA6C04}">
  <ds:schemaRefs>
    <ds:schemaRef ds:uri="http://schemas.microsoft.com/sharepoint/v3/contenttype/forms"/>
  </ds:schemaRefs>
</ds:datastoreItem>
</file>

<file path=customXml/itemProps3.xml><?xml version="1.0" encoding="utf-8"?>
<ds:datastoreItem xmlns:ds="http://schemas.openxmlformats.org/officeDocument/2006/customXml" ds:itemID="{9E1FBFC0-D637-4643-83B1-11F624B2CC53}">
  <ds:schemaRefs>
    <ds:schemaRef ds:uri="http://schemas.microsoft.com/office/2006/metadata/properties"/>
    <ds:schemaRef ds:uri="http://schemas.microsoft.com/office/infopath/2007/PartnerControls"/>
    <ds:schemaRef ds:uri="0eac981d-5c04-44b0-9f2e-96b77150bcc2"/>
    <ds:schemaRef ds:uri="ce67e12f-229b-4671-a333-41c5e40b64b4"/>
    <ds:schemaRef ds:uri="d800a5cf-5799-495b-9b49-f15f7ad25ed9"/>
  </ds:schemaRefs>
</ds:datastoreItem>
</file>

<file path=docMetadata/LabelInfo.xml><?xml version="1.0" encoding="utf-8"?>
<clbl:labelList xmlns:clbl="http://schemas.microsoft.com/office/2020/mipLabelMetadata">
  <clbl:label id="{d1b36e95-0d50-42e9-958f-b63fa906beaa}" enabled="0" method="" siteId="{d1b36e95-0d50-42e9-958f-b63fa906beaa}" removed="1"/>
</clbl:labelList>
</file>

<file path=docProps/app.xml><?xml version="1.0" encoding="utf-8"?>
<Properties xmlns="http://schemas.openxmlformats.org/officeDocument/2006/extended-properties" xmlns:vt="http://schemas.openxmlformats.org/officeDocument/2006/docPropsVTypes">
  <TotalTime>57</TotalTime>
  <Words>2781</Words>
  <Application>Microsoft Office PowerPoint</Application>
  <PresentationFormat>Custom</PresentationFormat>
  <Paragraphs>360</Paragraphs>
  <Slides>22</Slides>
  <Notes>22</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22</vt:i4>
      </vt:variant>
    </vt:vector>
  </HeadingPairs>
  <TitlesOfParts>
    <vt:vector size="35" baseType="lpstr">
      <vt:lpstr>Canva Sans</vt:lpstr>
      <vt:lpstr>Calibri</vt:lpstr>
      <vt:lpstr>Helvetica World Italics</vt:lpstr>
      <vt:lpstr>Aileron Heavy</vt:lpstr>
      <vt:lpstr>Aileron Heavy Bold</vt:lpstr>
      <vt:lpstr>Helvetica World</vt:lpstr>
      <vt:lpstr>Aileron Thin Italics</vt:lpstr>
      <vt:lpstr>HK Grotesk Pro Medium</vt:lpstr>
      <vt:lpstr>Helvetica World Bold</vt:lpstr>
      <vt:lpstr>Arial</vt:lpstr>
      <vt:lpstr>Aileron Thin</vt:lpstr>
      <vt:lpstr>Aileron Thin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ResBaz Publishing session</dc:title>
  <dc:creator>Erin Wood</dc:creator>
  <cp:lastModifiedBy>Erin Wood</cp:lastModifiedBy>
  <cp:revision>2</cp:revision>
  <dcterms:created xsi:type="dcterms:W3CDTF">2006-08-16T00:00:00Z</dcterms:created>
  <dcterms:modified xsi:type="dcterms:W3CDTF">2024-07-15T02:52:54Z</dcterms:modified>
  <dc:identifier>DAFQEzvEqEM</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0x01010038A25889D4634D45899A2944C399AF19</vt:lpwstr>
  </property>
</Properties>
</file>