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0" r:id="rId5"/>
  </p:sldMasterIdLst>
  <p:notesMasterIdLst>
    <p:notesMasterId r:id="rId41"/>
  </p:notesMasterIdLst>
  <p:sldIdLst>
    <p:sldId id="292" r:id="rId6"/>
    <p:sldId id="298" r:id="rId7"/>
    <p:sldId id="1049" r:id="rId8"/>
    <p:sldId id="1018" r:id="rId9"/>
    <p:sldId id="1040" r:id="rId10"/>
    <p:sldId id="1019" r:id="rId11"/>
    <p:sldId id="1051" r:id="rId12"/>
    <p:sldId id="289" r:id="rId13"/>
    <p:sldId id="1036" r:id="rId14"/>
    <p:sldId id="1045" r:id="rId15"/>
    <p:sldId id="1037" r:id="rId16"/>
    <p:sldId id="1041" r:id="rId17"/>
    <p:sldId id="1020" r:id="rId18"/>
    <p:sldId id="1032" r:id="rId19"/>
    <p:sldId id="328" r:id="rId20"/>
    <p:sldId id="1054" r:id="rId21"/>
    <p:sldId id="1033" r:id="rId22"/>
    <p:sldId id="335" r:id="rId23"/>
    <p:sldId id="1055" r:id="rId24"/>
    <p:sldId id="322" r:id="rId25"/>
    <p:sldId id="346" r:id="rId26"/>
    <p:sldId id="348" r:id="rId27"/>
    <p:sldId id="1042" r:id="rId28"/>
    <p:sldId id="1046" r:id="rId29"/>
    <p:sldId id="1052" r:id="rId30"/>
    <p:sldId id="1028" r:id="rId31"/>
    <p:sldId id="313" r:id="rId32"/>
    <p:sldId id="1035" r:id="rId33"/>
    <p:sldId id="1053" r:id="rId34"/>
    <p:sldId id="347" r:id="rId35"/>
    <p:sldId id="320" r:id="rId36"/>
    <p:sldId id="321" r:id="rId37"/>
    <p:sldId id="1043" r:id="rId38"/>
    <p:sldId id="1048" r:id="rId39"/>
    <p:sldId id="1044" r:id="rId40"/>
  </p:sldIdLst>
  <p:sldSz cx="12192000" cy="6858000"/>
  <p:notesSz cx="6858000" cy="9144000"/>
  <p:embeddedFontLst>
    <p:embeddedFont>
      <p:font typeface="Verdana" panose="020B0604030504040204" pitchFamily="34" charset="0"/>
      <p:regular r:id="rId42"/>
      <p:bold r:id="rId43"/>
      <p:italic r:id="rId44"/>
      <p:boldItalic r:id="rId45"/>
    </p:embeddedFont>
    <p:embeddedFont>
      <p:font typeface="Verdana Pro" panose="020B0604030504040204" pitchFamily="34" charset="0"/>
      <p:regular r:id="rId46"/>
      <p:bold r:id="rId47"/>
      <p:italic r:id="rId48"/>
      <p:boldItalic r:id="rId49"/>
    </p:embeddedFont>
    <p:embeddedFont>
      <p:font typeface="Verdana Pro Bold" panose="020B0804030504040204" charset="0"/>
      <p:regular r:id="rId50"/>
      <p:bold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 userDrawn="1">
          <p15:clr>
            <a:srgbClr val="A4A3A4"/>
          </p15:clr>
        </p15:guide>
        <p15:guide id="2" pos="12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9ABF27-CBE5-5FDB-FFA5-5FCDDD94F0D8}" name="Sarah Hopkins" initials="SH" userId="S::shop013@UoA.auckland.ac.nz::20769d50-1fd7-43b8-9519-dac11ffb2937" providerId="AD"/>
  <p188:author id="{EB519149-4178-CF6F-0981-2C748AD7F441}" name="Laura Armstrong" initials="LA" userId="S::ltuc007@uoa.auckland.ac.nz::0571ad82-98ab-4e3a-8d7f-7d5e410bddc2" providerId="AD"/>
  <p188:author id="{DB09F3B5-2417-3DB8-39C2-2889DAF7FDB4}" name="Jens Brinkmann" initials="JB" userId="S::jbri364@uoa.auckland.ac.nz::cb3db833-eb1f-40f8-b076-66b40f9e8ef3" providerId="AD"/>
  <p188:author id="{0FD14AE3-9B39-A9D4-5040-F7252ED42CD9}" name="Ben Collings" initials="BC" userId="S::bcol845@uoa.auckland.ac.nz::0bdfec53-bd97-4166-9ebe-adbfbd574b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8FC"/>
    <a:srgbClr val="04B2D9"/>
    <a:srgbClr val="DFFDD3"/>
    <a:srgbClr val="C2FBAB"/>
    <a:srgbClr val="A71930"/>
    <a:srgbClr val="1391BF"/>
    <a:srgbClr val="0DA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14D5A-9564-420B-8148-84460AE62C69}" v="4" dt="2024-07-15T07:20:14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07" autoAdjust="0"/>
    <p:restoredTop sz="86804" autoAdjust="0"/>
  </p:normalViewPr>
  <p:slideViewPr>
    <p:cSldViewPr snapToGrid="0">
      <p:cViewPr varScale="1">
        <p:scale>
          <a:sx n="55" d="100"/>
          <a:sy n="55" d="100"/>
        </p:scale>
        <p:origin x="452" y="32"/>
      </p:cViewPr>
      <p:guideLst>
        <p:guide orient="horz" pos="960"/>
        <p:guide pos="12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4.fntdata"/><Relationship Id="rId53" Type="http://schemas.openxmlformats.org/officeDocument/2006/relationships/viewProps" Target="viewProps.xml"/><Relationship Id="rId58" Type="http://schemas.microsoft.com/office/2018/10/relationships/authors" Target="authors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font" Target="fonts/font10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5.fntdata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8.fntdata"/><Relationship Id="rId57" Type="http://schemas.microsoft.com/office/2015/10/relationships/revisionInfo" Target="revisionInfo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3.fntdata"/><Relationship Id="rId5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mon Hofstetter" userId="28df64dc-1d52-41a6-bad5-f9dcfc8faeff" providerId="ADAL" clId="{F0B14D5A-9564-420B-8148-84460AE62C69}"/>
    <pc:docChg chg="custSel delSld modSld">
      <pc:chgData name="Simmon Hofstetter" userId="28df64dc-1d52-41a6-bad5-f9dcfc8faeff" providerId="ADAL" clId="{F0B14D5A-9564-420B-8148-84460AE62C69}" dt="2024-07-15T07:20:52.385" v="17" actId="47"/>
      <pc:docMkLst>
        <pc:docMk/>
      </pc:docMkLst>
      <pc:sldChg chg="del">
        <pc:chgData name="Simmon Hofstetter" userId="28df64dc-1d52-41a6-bad5-f9dcfc8faeff" providerId="ADAL" clId="{F0B14D5A-9564-420B-8148-84460AE62C69}" dt="2024-07-15T07:18:41.315" v="0" actId="47"/>
        <pc:sldMkLst>
          <pc:docMk/>
          <pc:sldMk cId="1828663619" sldId="297"/>
        </pc:sldMkLst>
      </pc:sldChg>
      <pc:sldChg chg="delSp mod modAnim">
        <pc:chgData name="Simmon Hofstetter" userId="28df64dc-1d52-41a6-bad5-f9dcfc8faeff" providerId="ADAL" clId="{F0B14D5A-9564-420B-8148-84460AE62C69}" dt="2024-07-15T07:20:19.574" v="12" actId="478"/>
        <pc:sldMkLst>
          <pc:docMk/>
          <pc:sldMk cId="2135491260" sldId="313"/>
        </pc:sldMkLst>
        <pc:spChg chg="del">
          <ac:chgData name="Simmon Hofstetter" userId="28df64dc-1d52-41a6-bad5-f9dcfc8faeff" providerId="ADAL" clId="{F0B14D5A-9564-420B-8148-84460AE62C69}" dt="2024-07-15T07:20:17.682" v="11" actId="478"/>
          <ac:spMkLst>
            <pc:docMk/>
            <pc:sldMk cId="2135491260" sldId="313"/>
            <ac:spMk id="18" creationId="{DCF8B30D-8730-FD56-41A7-2C7DF76F24FF}"/>
          </ac:spMkLst>
        </pc:spChg>
        <pc:spChg chg="del">
          <ac:chgData name="Simmon Hofstetter" userId="28df64dc-1d52-41a6-bad5-f9dcfc8faeff" providerId="ADAL" clId="{F0B14D5A-9564-420B-8148-84460AE62C69}" dt="2024-07-15T07:20:19.574" v="12" actId="478"/>
          <ac:spMkLst>
            <pc:docMk/>
            <pc:sldMk cId="2135491260" sldId="313"/>
            <ac:spMk id="26" creationId="{6521590E-B5D3-D3D6-37BF-9778C8200F61}"/>
          </ac:spMkLst>
        </pc:spChg>
      </pc:sldChg>
      <pc:sldChg chg="delSp mod">
        <pc:chgData name="Simmon Hofstetter" userId="28df64dc-1d52-41a6-bad5-f9dcfc8faeff" providerId="ADAL" clId="{F0B14D5A-9564-420B-8148-84460AE62C69}" dt="2024-07-15T07:19:50.378" v="8" actId="478"/>
        <pc:sldMkLst>
          <pc:docMk/>
          <pc:sldMk cId="412972198" sldId="348"/>
        </pc:sldMkLst>
        <pc:spChg chg="del">
          <ac:chgData name="Simmon Hofstetter" userId="28df64dc-1d52-41a6-bad5-f9dcfc8faeff" providerId="ADAL" clId="{F0B14D5A-9564-420B-8148-84460AE62C69}" dt="2024-07-15T07:19:50.378" v="8" actId="478"/>
          <ac:spMkLst>
            <pc:docMk/>
            <pc:sldMk cId="412972198" sldId="348"/>
            <ac:spMk id="5" creationId="{D5C14B44-4AFC-3231-BA87-9BB8402E03E5}"/>
          </ac:spMkLst>
        </pc:spChg>
      </pc:sldChg>
      <pc:sldChg chg="del">
        <pc:chgData name="Simmon Hofstetter" userId="28df64dc-1d52-41a6-bad5-f9dcfc8faeff" providerId="ADAL" clId="{F0B14D5A-9564-420B-8148-84460AE62C69}" dt="2024-07-15T07:20:00.950" v="9" actId="47"/>
        <pc:sldMkLst>
          <pc:docMk/>
          <pc:sldMk cId="3473932761" sldId="1012"/>
        </pc:sldMkLst>
      </pc:sldChg>
      <pc:sldChg chg="modAnim">
        <pc:chgData name="Simmon Hofstetter" userId="28df64dc-1d52-41a6-bad5-f9dcfc8faeff" providerId="ADAL" clId="{F0B14D5A-9564-420B-8148-84460AE62C69}" dt="2024-07-15T07:18:57.477" v="1"/>
        <pc:sldMkLst>
          <pc:docMk/>
          <pc:sldMk cId="303291701" sldId="1018"/>
        </pc:sldMkLst>
      </pc:sldChg>
      <pc:sldChg chg="modAnim">
        <pc:chgData name="Simmon Hofstetter" userId="28df64dc-1d52-41a6-bad5-f9dcfc8faeff" providerId="ADAL" clId="{F0B14D5A-9564-420B-8148-84460AE62C69}" dt="2024-07-15T07:19:24.419" v="3"/>
        <pc:sldMkLst>
          <pc:docMk/>
          <pc:sldMk cId="2872550661" sldId="1020"/>
        </pc:sldMkLst>
      </pc:sldChg>
      <pc:sldChg chg="del">
        <pc:chgData name="Simmon Hofstetter" userId="28df64dc-1d52-41a6-bad5-f9dcfc8faeff" providerId="ADAL" clId="{F0B14D5A-9564-420B-8148-84460AE62C69}" dt="2024-07-15T07:20:52.385" v="17" actId="47"/>
        <pc:sldMkLst>
          <pc:docMk/>
          <pc:sldMk cId="3839012220" sldId="1031"/>
        </pc:sldMkLst>
      </pc:sldChg>
      <pc:sldChg chg="del">
        <pc:chgData name="Simmon Hofstetter" userId="28df64dc-1d52-41a6-bad5-f9dcfc8faeff" providerId="ADAL" clId="{F0B14D5A-9564-420B-8148-84460AE62C69}" dt="2024-07-15T07:20:43.985" v="16" actId="47"/>
        <pc:sldMkLst>
          <pc:docMk/>
          <pc:sldMk cId="2577652176" sldId="1034"/>
        </pc:sldMkLst>
      </pc:sldChg>
      <pc:sldChg chg="delSp modSp mod">
        <pc:chgData name="Simmon Hofstetter" userId="28df64dc-1d52-41a6-bad5-f9dcfc8faeff" providerId="ADAL" clId="{F0B14D5A-9564-420B-8148-84460AE62C69}" dt="2024-07-15T07:20:32.560" v="15" actId="478"/>
        <pc:sldMkLst>
          <pc:docMk/>
          <pc:sldMk cId="3310007206" sldId="1035"/>
        </pc:sldMkLst>
        <pc:spChg chg="del mod">
          <ac:chgData name="Simmon Hofstetter" userId="28df64dc-1d52-41a6-bad5-f9dcfc8faeff" providerId="ADAL" clId="{F0B14D5A-9564-420B-8148-84460AE62C69}" dt="2024-07-15T07:20:32.560" v="15" actId="478"/>
          <ac:spMkLst>
            <pc:docMk/>
            <pc:sldMk cId="3310007206" sldId="1035"/>
            <ac:spMk id="6" creationId="{3726CBF4-AD89-A618-A9E5-0B5296407F73}"/>
          </ac:spMkLst>
        </pc:spChg>
        <pc:picChg chg="del">
          <ac:chgData name="Simmon Hofstetter" userId="28df64dc-1d52-41a6-bad5-f9dcfc8faeff" providerId="ADAL" clId="{F0B14D5A-9564-420B-8148-84460AE62C69}" dt="2024-07-15T07:20:27.940" v="13" actId="478"/>
          <ac:picMkLst>
            <pc:docMk/>
            <pc:sldMk cId="3310007206" sldId="1035"/>
            <ac:picMk id="5" creationId="{DB9415C2-EC06-6BFB-4FC4-F87AFDC46486}"/>
          </ac:picMkLst>
        </pc:picChg>
      </pc:sldChg>
      <pc:sldChg chg="modAnim">
        <pc:chgData name="Simmon Hofstetter" userId="28df64dc-1d52-41a6-bad5-f9dcfc8faeff" providerId="ADAL" clId="{F0B14D5A-9564-420B-8148-84460AE62C69}" dt="2024-07-15T07:19:16.664" v="2"/>
        <pc:sldMkLst>
          <pc:docMk/>
          <pc:sldMk cId="2245950286" sldId="1037"/>
        </pc:sldMkLst>
      </pc:sldChg>
      <pc:sldChg chg="delSp mod delAnim">
        <pc:chgData name="Simmon Hofstetter" userId="28df64dc-1d52-41a6-bad5-f9dcfc8faeff" providerId="ADAL" clId="{F0B14D5A-9564-420B-8148-84460AE62C69}" dt="2024-07-15T07:19:31.878" v="5" actId="478"/>
        <pc:sldMkLst>
          <pc:docMk/>
          <pc:sldMk cId="52732602" sldId="1054"/>
        </pc:sldMkLst>
        <pc:spChg chg="del">
          <ac:chgData name="Simmon Hofstetter" userId="28df64dc-1d52-41a6-bad5-f9dcfc8faeff" providerId="ADAL" clId="{F0B14D5A-9564-420B-8148-84460AE62C69}" dt="2024-07-15T07:19:30.795" v="4" actId="478"/>
          <ac:spMkLst>
            <pc:docMk/>
            <pc:sldMk cId="52732602" sldId="1054"/>
            <ac:spMk id="4" creationId="{FF16FB92-23CD-7DAA-31DF-4D4C82A1217D}"/>
          </ac:spMkLst>
        </pc:spChg>
        <pc:spChg chg="del">
          <ac:chgData name="Simmon Hofstetter" userId="28df64dc-1d52-41a6-bad5-f9dcfc8faeff" providerId="ADAL" clId="{F0B14D5A-9564-420B-8148-84460AE62C69}" dt="2024-07-15T07:19:31.878" v="5" actId="478"/>
          <ac:spMkLst>
            <pc:docMk/>
            <pc:sldMk cId="52732602" sldId="1054"/>
            <ac:spMk id="7" creationId="{5B74A03D-FB81-B98E-393C-D69670A75437}"/>
          </ac:spMkLst>
        </pc:spChg>
      </pc:sldChg>
      <pc:sldChg chg="delSp mod delAnim">
        <pc:chgData name="Simmon Hofstetter" userId="28df64dc-1d52-41a6-bad5-f9dcfc8faeff" providerId="ADAL" clId="{F0B14D5A-9564-420B-8148-84460AE62C69}" dt="2024-07-15T07:19:38.109" v="7" actId="478"/>
        <pc:sldMkLst>
          <pc:docMk/>
          <pc:sldMk cId="4277155295" sldId="1055"/>
        </pc:sldMkLst>
        <pc:spChg chg="del">
          <ac:chgData name="Simmon Hofstetter" userId="28df64dc-1d52-41a6-bad5-f9dcfc8faeff" providerId="ADAL" clId="{F0B14D5A-9564-420B-8148-84460AE62C69}" dt="2024-07-15T07:19:37.093" v="6" actId="478"/>
          <ac:spMkLst>
            <pc:docMk/>
            <pc:sldMk cId="4277155295" sldId="1055"/>
            <ac:spMk id="3" creationId="{C41866C1-13BA-5E51-A73B-121D73DFE8AF}"/>
          </ac:spMkLst>
        </pc:spChg>
        <pc:spChg chg="del">
          <ac:chgData name="Simmon Hofstetter" userId="28df64dc-1d52-41a6-bad5-f9dcfc8faeff" providerId="ADAL" clId="{F0B14D5A-9564-420B-8148-84460AE62C69}" dt="2024-07-15T07:19:38.109" v="7" actId="478"/>
          <ac:spMkLst>
            <pc:docMk/>
            <pc:sldMk cId="4277155295" sldId="1055"/>
            <ac:spMk id="8" creationId="{B20E22D7-A803-17BD-AB0B-4E5024E6C68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AD458-A146-4C36-8CD1-34739304C9C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5D9A1CA4-597D-4257-A884-FC7B53E71B43}">
      <dgm:prSet phldrT="[Text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NZ"/>
            <a:t>Research Ethics</a:t>
          </a:r>
        </a:p>
      </dgm:t>
    </dgm:pt>
    <dgm:pt modelId="{2F5139E0-A497-4DB2-88DB-F1734DFEE75C}" type="parTrans" cxnId="{10F5C53D-D4AD-4F58-9A9A-01D6FFCD94C0}">
      <dgm:prSet/>
      <dgm:spPr/>
      <dgm:t>
        <a:bodyPr/>
        <a:lstStyle/>
        <a:p>
          <a:endParaRPr lang="en-NZ"/>
        </a:p>
      </dgm:t>
    </dgm:pt>
    <dgm:pt modelId="{3D3C86AE-2E62-4FB8-932C-7CB020043A80}" type="sibTrans" cxnId="{10F5C53D-D4AD-4F58-9A9A-01D6FFCD94C0}">
      <dgm:prSet/>
      <dgm:spPr/>
      <dgm:t>
        <a:bodyPr/>
        <a:lstStyle/>
        <a:p>
          <a:endParaRPr lang="en-NZ"/>
        </a:p>
      </dgm:t>
    </dgm:pt>
    <dgm:pt modelId="{75311DC2-4618-4ECA-AD94-7CDF082B234E}">
      <dgm:prSet phldrT="[Text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n-NZ"/>
            <a:t>Research Integrity</a:t>
          </a:r>
        </a:p>
      </dgm:t>
    </dgm:pt>
    <dgm:pt modelId="{CE05836C-9C93-49FD-8B21-E23648FEE9B0}" type="parTrans" cxnId="{61AECF29-3656-47D5-80EB-4FF5934283D0}">
      <dgm:prSet/>
      <dgm:spPr/>
      <dgm:t>
        <a:bodyPr/>
        <a:lstStyle/>
        <a:p>
          <a:endParaRPr lang="en-NZ"/>
        </a:p>
      </dgm:t>
    </dgm:pt>
    <dgm:pt modelId="{B69BD69C-634B-402D-94B7-293E6319A830}" type="sibTrans" cxnId="{61AECF29-3656-47D5-80EB-4FF5934283D0}">
      <dgm:prSet/>
      <dgm:spPr/>
      <dgm:t>
        <a:bodyPr/>
        <a:lstStyle/>
        <a:p>
          <a:endParaRPr lang="en-NZ"/>
        </a:p>
      </dgm:t>
    </dgm:pt>
    <dgm:pt modelId="{B454322F-98AA-4AC5-AF87-6C474651CAA6}">
      <dgm:prSet phldrT="[Text]"/>
      <dgm:spPr>
        <a:solidFill>
          <a:srgbClr val="04B2D9">
            <a:alpha val="50000"/>
          </a:srgbClr>
        </a:solidFill>
      </dgm:spPr>
      <dgm:t>
        <a:bodyPr/>
        <a:lstStyle/>
        <a:p>
          <a:r>
            <a:rPr lang="en-NZ" dirty="0"/>
            <a:t>Research Security</a:t>
          </a:r>
        </a:p>
      </dgm:t>
    </dgm:pt>
    <dgm:pt modelId="{4E39ED46-238D-4825-ABEA-48D6E6D77B4F}" type="parTrans" cxnId="{1A4C3EE3-2248-45D6-B75B-41E8A0247996}">
      <dgm:prSet/>
      <dgm:spPr/>
      <dgm:t>
        <a:bodyPr/>
        <a:lstStyle/>
        <a:p>
          <a:endParaRPr lang="en-NZ"/>
        </a:p>
      </dgm:t>
    </dgm:pt>
    <dgm:pt modelId="{82336C98-79A4-4295-BBDA-8F8F9E87B933}" type="sibTrans" cxnId="{1A4C3EE3-2248-45D6-B75B-41E8A0247996}">
      <dgm:prSet/>
      <dgm:spPr/>
      <dgm:t>
        <a:bodyPr/>
        <a:lstStyle/>
        <a:p>
          <a:endParaRPr lang="en-NZ"/>
        </a:p>
      </dgm:t>
    </dgm:pt>
    <dgm:pt modelId="{AE979429-DA10-4AE2-BA35-BF4D22D33289}" type="pres">
      <dgm:prSet presAssocID="{B15AD458-A146-4C36-8CD1-34739304C9CB}" presName="compositeShape" presStyleCnt="0">
        <dgm:presLayoutVars>
          <dgm:chMax val="7"/>
          <dgm:dir/>
          <dgm:resizeHandles val="exact"/>
        </dgm:presLayoutVars>
      </dgm:prSet>
      <dgm:spPr/>
    </dgm:pt>
    <dgm:pt modelId="{3C697202-CD14-4769-937B-70022F54EF50}" type="pres">
      <dgm:prSet presAssocID="{5D9A1CA4-597D-4257-A884-FC7B53E71B43}" presName="circ1" presStyleLbl="vennNode1" presStyleIdx="0" presStyleCnt="3"/>
      <dgm:spPr/>
    </dgm:pt>
    <dgm:pt modelId="{63B75B0A-3580-4E7E-8D8F-D85E8EE542B5}" type="pres">
      <dgm:prSet presAssocID="{5D9A1CA4-597D-4257-A884-FC7B53E71B4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55D7B54-76BF-4F86-B9F6-2531D4CCAEE0}" type="pres">
      <dgm:prSet presAssocID="{75311DC2-4618-4ECA-AD94-7CDF082B234E}" presName="circ2" presStyleLbl="vennNode1" presStyleIdx="1" presStyleCnt="3"/>
      <dgm:spPr/>
    </dgm:pt>
    <dgm:pt modelId="{C36F9190-18C3-415A-965D-DE389744C852}" type="pres">
      <dgm:prSet presAssocID="{75311DC2-4618-4ECA-AD94-7CDF082B23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F996310-BD1C-4F20-965E-36E65021E9FE}" type="pres">
      <dgm:prSet presAssocID="{B454322F-98AA-4AC5-AF87-6C474651CAA6}" presName="circ3" presStyleLbl="vennNode1" presStyleIdx="2" presStyleCnt="3"/>
      <dgm:spPr/>
    </dgm:pt>
    <dgm:pt modelId="{2DB9A338-65F8-4D38-86DE-23A64965C293}" type="pres">
      <dgm:prSet presAssocID="{B454322F-98AA-4AC5-AF87-6C474651CAA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26D1904-AE72-48AA-8D67-FDCA51AA543C}" type="presOf" srcId="{5D9A1CA4-597D-4257-A884-FC7B53E71B43}" destId="{63B75B0A-3580-4E7E-8D8F-D85E8EE542B5}" srcOrd="1" destOrd="0" presId="urn:microsoft.com/office/officeart/2005/8/layout/venn1"/>
    <dgm:cxn modelId="{FD7F0224-1A8B-4189-A8E7-0D22A1672301}" type="presOf" srcId="{B15AD458-A146-4C36-8CD1-34739304C9CB}" destId="{AE979429-DA10-4AE2-BA35-BF4D22D33289}" srcOrd="0" destOrd="0" presId="urn:microsoft.com/office/officeart/2005/8/layout/venn1"/>
    <dgm:cxn modelId="{61AECF29-3656-47D5-80EB-4FF5934283D0}" srcId="{B15AD458-A146-4C36-8CD1-34739304C9CB}" destId="{75311DC2-4618-4ECA-AD94-7CDF082B234E}" srcOrd="1" destOrd="0" parTransId="{CE05836C-9C93-49FD-8B21-E23648FEE9B0}" sibTransId="{B69BD69C-634B-402D-94B7-293E6319A830}"/>
    <dgm:cxn modelId="{10F5C53D-D4AD-4F58-9A9A-01D6FFCD94C0}" srcId="{B15AD458-A146-4C36-8CD1-34739304C9CB}" destId="{5D9A1CA4-597D-4257-A884-FC7B53E71B43}" srcOrd="0" destOrd="0" parTransId="{2F5139E0-A497-4DB2-88DB-F1734DFEE75C}" sibTransId="{3D3C86AE-2E62-4FB8-932C-7CB020043A80}"/>
    <dgm:cxn modelId="{6662C94D-E7E4-41CD-A69A-6222A8E823A3}" type="presOf" srcId="{B454322F-98AA-4AC5-AF87-6C474651CAA6}" destId="{BF996310-BD1C-4F20-965E-36E65021E9FE}" srcOrd="0" destOrd="0" presId="urn:microsoft.com/office/officeart/2005/8/layout/venn1"/>
    <dgm:cxn modelId="{58372E77-72FA-4AA4-B613-689D1DED008F}" type="presOf" srcId="{B454322F-98AA-4AC5-AF87-6C474651CAA6}" destId="{2DB9A338-65F8-4D38-86DE-23A64965C293}" srcOrd="1" destOrd="0" presId="urn:microsoft.com/office/officeart/2005/8/layout/venn1"/>
    <dgm:cxn modelId="{133EEF7E-866B-43ED-9883-E3B08277EB41}" type="presOf" srcId="{75311DC2-4618-4ECA-AD94-7CDF082B234E}" destId="{C36F9190-18C3-415A-965D-DE389744C852}" srcOrd="1" destOrd="0" presId="urn:microsoft.com/office/officeart/2005/8/layout/venn1"/>
    <dgm:cxn modelId="{E9A1459D-7113-45DC-B117-3A44217E3AD7}" type="presOf" srcId="{5D9A1CA4-597D-4257-A884-FC7B53E71B43}" destId="{3C697202-CD14-4769-937B-70022F54EF50}" srcOrd="0" destOrd="0" presId="urn:microsoft.com/office/officeart/2005/8/layout/venn1"/>
    <dgm:cxn modelId="{A34056A1-FC92-4C54-95E6-509CF249FEAB}" type="presOf" srcId="{75311DC2-4618-4ECA-AD94-7CDF082B234E}" destId="{F55D7B54-76BF-4F86-B9F6-2531D4CCAEE0}" srcOrd="0" destOrd="0" presId="urn:microsoft.com/office/officeart/2005/8/layout/venn1"/>
    <dgm:cxn modelId="{1A4C3EE3-2248-45D6-B75B-41E8A0247996}" srcId="{B15AD458-A146-4C36-8CD1-34739304C9CB}" destId="{B454322F-98AA-4AC5-AF87-6C474651CAA6}" srcOrd="2" destOrd="0" parTransId="{4E39ED46-238D-4825-ABEA-48D6E6D77B4F}" sibTransId="{82336C98-79A4-4295-BBDA-8F8F9E87B933}"/>
    <dgm:cxn modelId="{F483FD5A-BBD3-4B95-AF7D-1D12FF426F2C}" type="presParOf" srcId="{AE979429-DA10-4AE2-BA35-BF4D22D33289}" destId="{3C697202-CD14-4769-937B-70022F54EF50}" srcOrd="0" destOrd="0" presId="urn:microsoft.com/office/officeart/2005/8/layout/venn1"/>
    <dgm:cxn modelId="{EB747AB5-C9A7-4D6D-90B5-FC53DEBCD045}" type="presParOf" srcId="{AE979429-DA10-4AE2-BA35-BF4D22D33289}" destId="{63B75B0A-3580-4E7E-8D8F-D85E8EE542B5}" srcOrd="1" destOrd="0" presId="urn:microsoft.com/office/officeart/2005/8/layout/venn1"/>
    <dgm:cxn modelId="{C846F889-19C9-49C0-9093-4CA26D6874E9}" type="presParOf" srcId="{AE979429-DA10-4AE2-BA35-BF4D22D33289}" destId="{F55D7B54-76BF-4F86-B9F6-2531D4CCAEE0}" srcOrd="2" destOrd="0" presId="urn:microsoft.com/office/officeart/2005/8/layout/venn1"/>
    <dgm:cxn modelId="{36754C10-FF6C-4D40-9912-344A47263255}" type="presParOf" srcId="{AE979429-DA10-4AE2-BA35-BF4D22D33289}" destId="{C36F9190-18C3-415A-965D-DE389744C852}" srcOrd="3" destOrd="0" presId="urn:microsoft.com/office/officeart/2005/8/layout/venn1"/>
    <dgm:cxn modelId="{A07D4D8A-9CFD-4975-A043-734769749DA4}" type="presParOf" srcId="{AE979429-DA10-4AE2-BA35-BF4D22D33289}" destId="{BF996310-BD1C-4F20-965E-36E65021E9FE}" srcOrd="4" destOrd="0" presId="urn:microsoft.com/office/officeart/2005/8/layout/venn1"/>
    <dgm:cxn modelId="{1C024591-0FFC-452A-BA4B-72B426CBF4EA}" type="presParOf" srcId="{AE979429-DA10-4AE2-BA35-BF4D22D33289}" destId="{2DB9A338-65F8-4D38-86DE-23A64965C29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97202-CD14-4769-937B-70022F54EF50}">
      <dsp:nvSpPr>
        <dsp:cNvPr id="0" name=""/>
        <dsp:cNvSpPr/>
      </dsp:nvSpPr>
      <dsp:spPr>
        <a:xfrm>
          <a:off x="999444" y="33954"/>
          <a:ext cx="1629792" cy="1629792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Research Ethics</a:t>
          </a:r>
        </a:p>
      </dsp:txBody>
      <dsp:txXfrm>
        <a:off x="1216750" y="319167"/>
        <a:ext cx="1195181" cy="733406"/>
      </dsp:txXfrm>
    </dsp:sp>
    <dsp:sp modelId="{F55D7B54-76BF-4F86-B9F6-2531D4CCAEE0}">
      <dsp:nvSpPr>
        <dsp:cNvPr id="0" name=""/>
        <dsp:cNvSpPr/>
      </dsp:nvSpPr>
      <dsp:spPr>
        <a:xfrm>
          <a:off x="1587528" y="1052574"/>
          <a:ext cx="1629792" cy="1629792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/>
            <a:t>Research Integrity</a:t>
          </a:r>
        </a:p>
      </dsp:txBody>
      <dsp:txXfrm>
        <a:off x="2085973" y="1473604"/>
        <a:ext cx="977875" cy="896385"/>
      </dsp:txXfrm>
    </dsp:sp>
    <dsp:sp modelId="{BF996310-BD1C-4F20-965E-36E65021E9FE}">
      <dsp:nvSpPr>
        <dsp:cNvPr id="0" name=""/>
        <dsp:cNvSpPr/>
      </dsp:nvSpPr>
      <dsp:spPr>
        <a:xfrm>
          <a:off x="411361" y="1052574"/>
          <a:ext cx="1629792" cy="1629792"/>
        </a:xfrm>
        <a:prstGeom prst="ellipse">
          <a:avLst/>
        </a:prstGeom>
        <a:solidFill>
          <a:srgbClr val="04B2D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600" kern="1200" dirty="0"/>
            <a:t>Research Security</a:t>
          </a:r>
        </a:p>
      </dsp:txBody>
      <dsp:txXfrm>
        <a:off x="564833" y="1473604"/>
        <a:ext cx="977875" cy="8963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15.07.2024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92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85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77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170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962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754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547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339" algn="l" defTabSz="609585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48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dirty="0">
                <a:solidFill>
                  <a:srgbClr val="00B050"/>
                </a:solidFill>
              </a:rPr>
              <a:t>‘Victor Ferreira’ – Sergey </a:t>
            </a:r>
            <a:r>
              <a:rPr lang="en-NZ" b="1" dirty="0" err="1">
                <a:solidFill>
                  <a:srgbClr val="00B050"/>
                </a:solidFill>
              </a:rPr>
              <a:t>Cherkasov</a:t>
            </a:r>
            <a:endParaRPr lang="en-NZ" b="1" dirty="0">
              <a:solidFill>
                <a:srgbClr val="00B050"/>
              </a:solidFill>
            </a:endParaRPr>
          </a:p>
          <a:p>
            <a:r>
              <a:rPr lang="en-NZ" b="1" dirty="0">
                <a:solidFill>
                  <a:srgbClr val="00B050"/>
                </a:solidFill>
              </a:rPr>
              <a:t>2022 - Dutch (AIVD)</a:t>
            </a:r>
          </a:p>
          <a:p>
            <a:r>
              <a:rPr lang="en-NZ" b="1" dirty="0">
                <a:solidFill>
                  <a:srgbClr val="00B050"/>
                </a:solidFill>
              </a:rPr>
              <a:t>Ireland -&gt; USA -&gt; Netherlands – to intern at ICC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0DC202-1E13-44E9-BD4D-27D863B751B3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6878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136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1808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710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46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44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 image">
            <a:extLst>
              <a:ext uri="{FF2B5EF4-FFF2-40B4-BE49-F238E27FC236}">
                <a16:creationId xmlns:a16="http://schemas.microsoft.com/office/drawing/2014/main" id="{60152584-5EAF-0B9C-06CA-BBE509183096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32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7817" b="-40182"/>
            </a:stretch>
          </a:blipFill>
        </p:spPr>
        <p:txBody>
          <a:bodyPr/>
          <a:lstStyle/>
          <a:p>
            <a:endParaRPr lang="en-NZ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562168C9-0403-93CA-E8DA-4339584DF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91812" y="5568072"/>
            <a:ext cx="2314391" cy="37785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1600" b="1">
                <a:solidFill>
                  <a:schemeClr val="tx1"/>
                </a:solidFill>
                <a:latin typeface="+mn-lt"/>
              </a:defRPr>
            </a:lvl1pPr>
            <a:lvl2pPr marL="304815" indent="0">
              <a:buNone/>
              <a:defRPr sz="2330">
                <a:latin typeface="+mn-lt"/>
              </a:defRPr>
            </a:lvl2pPr>
            <a:lvl3pPr marL="609630" indent="0">
              <a:buNone/>
              <a:defRPr sz="2330">
                <a:latin typeface="+mn-lt"/>
              </a:defRPr>
            </a:lvl3pPr>
            <a:lvl4pPr marL="914445" indent="0">
              <a:buNone/>
              <a:defRPr sz="2330">
                <a:latin typeface="+mn-lt"/>
              </a:defRPr>
            </a:lvl4pPr>
            <a:lvl5pPr marL="1219261" indent="0">
              <a:buNone/>
              <a:defRPr sz="2330">
                <a:latin typeface="+mn-lt"/>
              </a:defRPr>
            </a:lvl5pPr>
          </a:lstStyle>
          <a:p>
            <a:pPr lvl="0"/>
            <a:r>
              <a:rPr lang="en-US"/>
              <a:t>Month YYYY</a:t>
            </a:r>
            <a:endParaRPr lang="en-NZ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9514F6-5373-0639-886F-4195CD668F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797" y="5583148"/>
            <a:ext cx="2314391" cy="37785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latin typeface="+mn-lt"/>
              </a:defRPr>
            </a:lvl1pPr>
            <a:lvl2pPr marL="304815" indent="0">
              <a:buNone/>
              <a:defRPr sz="2330">
                <a:latin typeface="+mn-lt"/>
              </a:defRPr>
            </a:lvl2pPr>
            <a:lvl3pPr marL="609630" indent="0">
              <a:buNone/>
              <a:defRPr sz="2330">
                <a:latin typeface="+mn-lt"/>
              </a:defRPr>
            </a:lvl3pPr>
            <a:lvl4pPr marL="914445" indent="0">
              <a:buNone/>
              <a:defRPr sz="2330">
                <a:latin typeface="+mn-lt"/>
              </a:defRPr>
            </a:lvl4pPr>
            <a:lvl5pPr marL="1219261" indent="0">
              <a:buNone/>
              <a:defRPr sz="2330">
                <a:latin typeface="+mn-lt"/>
              </a:defRPr>
            </a:lvl5pPr>
          </a:lstStyle>
          <a:p>
            <a:pPr lvl="0"/>
            <a:r>
              <a:rPr lang="en-US"/>
              <a:t>Presenter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600" y="3510000"/>
            <a:ext cx="8023860" cy="5105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9713-AFBE-C063-1E32-EB745459FE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83672"/>
            <a:ext cx="8023859" cy="914400"/>
          </a:xfrm>
        </p:spPr>
        <p:txBody>
          <a:bodyPr>
            <a:noAutofit/>
          </a:bodyPr>
          <a:lstStyle>
            <a:lvl1pPr marL="0" indent="0">
              <a:buNone/>
              <a:defRPr sz="5600" b="1">
                <a:latin typeface="+mj-lt"/>
              </a:defRPr>
            </a:lvl1pPr>
          </a:lstStyle>
          <a:p>
            <a:pPr lvl="0"/>
            <a:r>
              <a:rPr lang="en-NZ" sz="5600" dirty="0"/>
              <a:t>Presentation Title</a:t>
            </a:r>
            <a:endParaRPr lang="en-NZ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D6C5D004-04B8-294F-8416-66E7DB8A8C47}"/>
              </a:ext>
            </a:extLst>
          </p:cNvPr>
          <p:cNvSpPr/>
          <p:nvPr userDrawn="1"/>
        </p:nvSpPr>
        <p:spPr>
          <a:xfrm>
            <a:off x="685805" y="685802"/>
            <a:ext cx="2375124" cy="845903"/>
          </a:xfrm>
          <a:custGeom>
            <a:avLst/>
            <a:gdLst/>
            <a:ahLst/>
            <a:cxnLst/>
            <a:rect l="l" t="t" r="r" b="b"/>
            <a:pathLst>
              <a:path w="3562685" h="1268853">
                <a:moveTo>
                  <a:pt x="0" y="0"/>
                </a:moveTo>
                <a:lnTo>
                  <a:pt x="3562685" y="0"/>
                </a:lnTo>
                <a:lnTo>
                  <a:pt x="3562685" y="1268853"/>
                </a:lnTo>
                <a:lnTo>
                  <a:pt x="0" y="1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411035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>
            <a:extLst>
              <a:ext uri="{FF2B5EF4-FFF2-40B4-BE49-F238E27FC236}">
                <a16:creationId xmlns:a16="http://schemas.microsoft.com/office/drawing/2014/main" id="{2DE9B4B8-2B7F-D07D-A367-590A6E29BBFF}"/>
              </a:ext>
            </a:extLst>
          </p:cNvPr>
          <p:cNvSpPr/>
          <p:nvPr/>
        </p:nvSpPr>
        <p:spPr>
          <a:xfrm>
            <a:off x="9078743" y="4004750"/>
            <a:ext cx="2527300" cy="204470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2DAF129E-5DF7-17F0-DA56-2EEC4A7E8A7A}"/>
              </a:ext>
            </a:extLst>
          </p:cNvPr>
          <p:cNvSpPr/>
          <p:nvPr/>
        </p:nvSpPr>
        <p:spPr>
          <a:xfrm>
            <a:off x="6285339" y="4004750"/>
            <a:ext cx="2527300" cy="204470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27E9D79-2B99-CC09-ABFA-D7729320A16D}"/>
              </a:ext>
            </a:extLst>
          </p:cNvPr>
          <p:cNvSpPr/>
          <p:nvPr/>
        </p:nvSpPr>
        <p:spPr>
          <a:xfrm>
            <a:off x="3483527" y="4004750"/>
            <a:ext cx="2527300" cy="204470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4F5D8A99-A891-E743-E724-3D694A896B9C}"/>
              </a:ext>
            </a:extLst>
          </p:cNvPr>
          <p:cNvSpPr/>
          <p:nvPr/>
        </p:nvSpPr>
        <p:spPr>
          <a:xfrm>
            <a:off x="707658" y="4032887"/>
            <a:ext cx="2527300" cy="204470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6F3C36D1-04F6-4A14-5C2F-C395BAD309B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54943" y="4140837"/>
            <a:ext cx="2374900" cy="914400"/>
          </a:xfrm>
        </p:spPr>
        <p:txBody>
          <a:bodyPr/>
          <a:lstStyle>
            <a:lvl1pPr marL="0" indent="0">
              <a:buNone/>
              <a:defRPr lang="en-NZ" sz="1333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EDBCBCB3-D98B-49CB-7411-4D8856A473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66133" y="4154956"/>
            <a:ext cx="2374900" cy="914400"/>
          </a:xfrm>
        </p:spPr>
        <p:txBody>
          <a:bodyPr/>
          <a:lstStyle>
            <a:lvl1pPr marL="0" indent="0">
              <a:buNone/>
              <a:defRPr lang="en-NZ" sz="1333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A092704-ACEA-D4F2-3EB6-3B334146D7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59727" y="4143667"/>
            <a:ext cx="2374900" cy="914400"/>
          </a:xfrm>
        </p:spPr>
        <p:txBody>
          <a:bodyPr/>
          <a:lstStyle>
            <a:lvl1pPr marL="0" indent="0">
              <a:buNone/>
              <a:defRPr lang="en-NZ" sz="1333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946C87A1-503E-F704-7FA7-6152CA91C7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73787" y="4146860"/>
            <a:ext cx="2374900" cy="914400"/>
          </a:xfrm>
        </p:spPr>
        <p:txBody>
          <a:bodyPr/>
          <a:lstStyle>
            <a:lvl1pPr marL="0" indent="0">
              <a:buNone/>
              <a:defRPr lang="en-NZ" sz="1333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52" name="Section title 4 Placeholder">
            <a:extLst>
              <a:ext uri="{FF2B5EF4-FFF2-40B4-BE49-F238E27FC236}">
                <a16:creationId xmlns:a16="http://schemas.microsoft.com/office/drawing/2014/main" id="{8343B046-690C-2AFD-F83E-BE7CB479E58D}"/>
              </a:ext>
            </a:extLst>
          </p:cNvPr>
          <p:cNvSpPr>
            <a:spLocks noGrp="1"/>
          </p:cNvSpPr>
          <p:nvPr>
            <p:ph type="dgm" sz="quarter" idx="23" hasCustomPrompt="1"/>
          </p:nvPr>
        </p:nvSpPr>
        <p:spPr>
          <a:xfrm>
            <a:off x="9079200" y="3635258"/>
            <a:ext cx="2527200" cy="393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1535" kern="1200" dirty="0">
                <a:solidFill>
                  <a:srgbClr val="FFFFFF"/>
                </a:solidFill>
                <a:latin typeface="Verdana Pro Bold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1" name="Section title 3 Placeholder">
            <a:extLst>
              <a:ext uri="{FF2B5EF4-FFF2-40B4-BE49-F238E27FC236}">
                <a16:creationId xmlns:a16="http://schemas.microsoft.com/office/drawing/2014/main" id="{97A3CDDB-5294-3A57-8A98-7F5BF47B0A9B}"/>
              </a:ext>
            </a:extLst>
          </p:cNvPr>
          <p:cNvSpPr>
            <a:spLocks noGrp="1"/>
          </p:cNvSpPr>
          <p:nvPr>
            <p:ph type="dgm" sz="quarter" idx="22" hasCustomPrompt="1"/>
          </p:nvPr>
        </p:nvSpPr>
        <p:spPr>
          <a:xfrm>
            <a:off x="6285600" y="3635258"/>
            <a:ext cx="2527200" cy="393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1535" kern="1200" dirty="0">
                <a:solidFill>
                  <a:srgbClr val="FFFFFF"/>
                </a:solidFill>
                <a:latin typeface="Verdana Pro Bold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50" name="Section title 2 Placeholder">
            <a:extLst>
              <a:ext uri="{FF2B5EF4-FFF2-40B4-BE49-F238E27FC236}">
                <a16:creationId xmlns:a16="http://schemas.microsoft.com/office/drawing/2014/main" id="{967D5AFA-1020-1983-A8A8-AD4ABD65B000}"/>
              </a:ext>
            </a:extLst>
          </p:cNvPr>
          <p:cNvSpPr>
            <a:spLocks noGrp="1"/>
          </p:cNvSpPr>
          <p:nvPr>
            <p:ph type="dgm" sz="quarter" idx="21" hasCustomPrompt="1"/>
          </p:nvPr>
        </p:nvSpPr>
        <p:spPr>
          <a:xfrm>
            <a:off x="3484800" y="3626433"/>
            <a:ext cx="2527200" cy="393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1535" kern="1200" dirty="0">
                <a:solidFill>
                  <a:srgbClr val="FFFFFF"/>
                </a:solidFill>
                <a:latin typeface="Verdana Pro Bold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49" name="Section title 1 Placeholder">
            <a:extLst>
              <a:ext uri="{FF2B5EF4-FFF2-40B4-BE49-F238E27FC236}">
                <a16:creationId xmlns:a16="http://schemas.microsoft.com/office/drawing/2014/main" id="{F80094D5-0F01-7F23-51C5-73B48C3D8B28}"/>
              </a:ext>
            </a:extLst>
          </p:cNvPr>
          <p:cNvSpPr>
            <a:spLocks noGrp="1"/>
          </p:cNvSpPr>
          <p:nvPr>
            <p:ph type="dgm" sz="quarter" idx="20" hasCustomPrompt="1"/>
          </p:nvPr>
        </p:nvSpPr>
        <p:spPr>
          <a:xfrm>
            <a:off x="709200" y="3626433"/>
            <a:ext cx="2527200" cy="3936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NZ" sz="1535" kern="1200" dirty="0">
                <a:solidFill>
                  <a:srgbClr val="FFFFFF"/>
                </a:solidFill>
                <a:latin typeface="Verdana Pro Bold"/>
                <a:ea typeface="+mn-ea"/>
                <a:cs typeface="+mn-cs"/>
              </a:defRPr>
            </a:lvl1pPr>
          </a:lstStyle>
          <a:p>
            <a:r>
              <a:rPr lang="en-NZ"/>
              <a:t> Section title</a:t>
            </a:r>
          </a:p>
        </p:txBody>
      </p:sp>
      <p:sp>
        <p:nvSpPr>
          <p:cNvPr id="26" name="Frame 4">
            <a:extLst>
              <a:ext uri="{FF2B5EF4-FFF2-40B4-BE49-F238E27FC236}">
                <a16:creationId xmlns:a16="http://schemas.microsoft.com/office/drawing/2014/main" id="{410B0C1B-7D9D-2D47-ADA9-D12E3E5F73FC}"/>
              </a:ext>
            </a:extLst>
          </p:cNvPr>
          <p:cNvSpPr/>
          <p:nvPr/>
        </p:nvSpPr>
        <p:spPr>
          <a:xfrm>
            <a:off x="9078743" y="1761784"/>
            <a:ext cx="2527300" cy="1765333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NZ" sz="601"/>
          </a:p>
        </p:txBody>
      </p:sp>
      <p:sp>
        <p:nvSpPr>
          <p:cNvPr id="25" name="Frame 3">
            <a:extLst>
              <a:ext uri="{FF2B5EF4-FFF2-40B4-BE49-F238E27FC236}">
                <a16:creationId xmlns:a16="http://schemas.microsoft.com/office/drawing/2014/main" id="{B13F7B80-26F9-2531-1D41-5DE6998C8630}"/>
              </a:ext>
            </a:extLst>
          </p:cNvPr>
          <p:cNvSpPr/>
          <p:nvPr/>
        </p:nvSpPr>
        <p:spPr>
          <a:xfrm>
            <a:off x="6285339" y="1761784"/>
            <a:ext cx="2527300" cy="1765333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  <p:sp>
        <p:nvSpPr>
          <p:cNvPr id="24" name="Frame 2">
            <a:extLst>
              <a:ext uri="{FF2B5EF4-FFF2-40B4-BE49-F238E27FC236}">
                <a16:creationId xmlns:a16="http://schemas.microsoft.com/office/drawing/2014/main" id="{8262756A-E154-87D3-516D-3BEE8AF9BE58}"/>
              </a:ext>
            </a:extLst>
          </p:cNvPr>
          <p:cNvSpPr/>
          <p:nvPr/>
        </p:nvSpPr>
        <p:spPr>
          <a:xfrm>
            <a:off x="3483527" y="1755808"/>
            <a:ext cx="2527300" cy="1765333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74446ED0-6D34-63EB-E45A-871B3CCFA8B5}"/>
              </a:ext>
            </a:extLst>
          </p:cNvPr>
          <p:cNvSpPr/>
          <p:nvPr/>
        </p:nvSpPr>
        <p:spPr>
          <a:xfrm>
            <a:off x="697634" y="1761784"/>
            <a:ext cx="2527300" cy="1765333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  <p:sp>
        <p:nvSpPr>
          <p:cNvPr id="4" name="Sub-heading Placeholder">
            <a:extLst>
              <a:ext uri="{FF2B5EF4-FFF2-40B4-BE49-F238E27FC236}">
                <a16:creationId xmlns:a16="http://schemas.microsoft.com/office/drawing/2014/main" id="{60A891A9-14BF-2188-206A-D750ADA18E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1294313"/>
            <a:ext cx="10808564" cy="255600"/>
          </a:xfrm>
        </p:spPr>
        <p:txBody>
          <a:bodyPr/>
          <a:lstStyle>
            <a:lvl1pPr marL="0" indent="0">
              <a:buNone/>
              <a:defRPr lang="en-NZ" sz="1600" kern="1200" dirty="0" smtClean="0">
                <a:solidFill>
                  <a:srgbClr val="4A4A4C"/>
                </a:solidFill>
                <a:latin typeface="Verdana Pro Bold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7876B6-7841-7D7B-456E-3ED69615A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0" y="532800"/>
            <a:ext cx="10782400" cy="761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29B8D891-282A-3141-9750-683A105806D0}"/>
              </a:ext>
            </a:extLst>
          </p:cNvPr>
          <p:cNvSpPr/>
          <p:nvPr userDrawn="1"/>
        </p:nvSpPr>
        <p:spPr>
          <a:xfrm>
            <a:off x="9078743" y="4004750"/>
            <a:ext cx="2527300" cy="204470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F24425A5-1C46-2C4A-A36C-D446A3327923}"/>
              </a:ext>
            </a:extLst>
          </p:cNvPr>
          <p:cNvSpPr/>
          <p:nvPr userDrawn="1"/>
        </p:nvSpPr>
        <p:spPr>
          <a:xfrm>
            <a:off x="6285339" y="4004750"/>
            <a:ext cx="2527300" cy="204470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id="{462386D4-A146-8D4A-8D37-03E3DF84B49D}"/>
              </a:ext>
            </a:extLst>
          </p:cNvPr>
          <p:cNvSpPr/>
          <p:nvPr userDrawn="1"/>
        </p:nvSpPr>
        <p:spPr>
          <a:xfrm>
            <a:off x="3483527" y="4004750"/>
            <a:ext cx="2527300" cy="204470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04DA3070-F337-0645-B535-193CFF8C6AFF}"/>
              </a:ext>
            </a:extLst>
          </p:cNvPr>
          <p:cNvSpPr/>
          <p:nvPr userDrawn="1"/>
        </p:nvSpPr>
        <p:spPr>
          <a:xfrm>
            <a:off x="707658" y="4032887"/>
            <a:ext cx="2527300" cy="2044700"/>
          </a:xfrm>
          <a:custGeom>
            <a:avLst/>
            <a:gdLst/>
            <a:ahLst/>
            <a:cxnLst/>
            <a:rect l="l" t="t" r="r" b="b"/>
            <a:pathLst>
              <a:path w="998440" h="807783">
                <a:moveTo>
                  <a:pt x="0" y="0"/>
                </a:moveTo>
                <a:lnTo>
                  <a:pt x="998440" y="0"/>
                </a:lnTo>
                <a:lnTo>
                  <a:pt x="998440" y="807783"/>
                </a:lnTo>
                <a:lnTo>
                  <a:pt x="0" y="807783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29" name="Frame 4">
            <a:extLst>
              <a:ext uri="{FF2B5EF4-FFF2-40B4-BE49-F238E27FC236}">
                <a16:creationId xmlns:a16="http://schemas.microsoft.com/office/drawing/2014/main" id="{0BC2D3FB-834F-384E-9837-D90277B2B303}"/>
              </a:ext>
            </a:extLst>
          </p:cNvPr>
          <p:cNvSpPr/>
          <p:nvPr userDrawn="1"/>
        </p:nvSpPr>
        <p:spPr>
          <a:xfrm>
            <a:off x="9078743" y="1761784"/>
            <a:ext cx="2527300" cy="1765333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endParaRPr lang="en-NZ" sz="601"/>
          </a:p>
        </p:txBody>
      </p:sp>
      <p:sp>
        <p:nvSpPr>
          <p:cNvPr id="30" name="Frame 3">
            <a:extLst>
              <a:ext uri="{FF2B5EF4-FFF2-40B4-BE49-F238E27FC236}">
                <a16:creationId xmlns:a16="http://schemas.microsoft.com/office/drawing/2014/main" id="{83C6F227-1547-9640-B057-3A5BD19940D4}"/>
              </a:ext>
            </a:extLst>
          </p:cNvPr>
          <p:cNvSpPr/>
          <p:nvPr userDrawn="1"/>
        </p:nvSpPr>
        <p:spPr>
          <a:xfrm>
            <a:off x="6285339" y="1761784"/>
            <a:ext cx="2527300" cy="1765333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  <p:sp>
        <p:nvSpPr>
          <p:cNvPr id="33" name="Frame 2">
            <a:extLst>
              <a:ext uri="{FF2B5EF4-FFF2-40B4-BE49-F238E27FC236}">
                <a16:creationId xmlns:a16="http://schemas.microsoft.com/office/drawing/2014/main" id="{F956861F-C366-2944-B88B-6D17FE2493A2}"/>
              </a:ext>
            </a:extLst>
          </p:cNvPr>
          <p:cNvSpPr/>
          <p:nvPr userDrawn="1"/>
        </p:nvSpPr>
        <p:spPr>
          <a:xfrm>
            <a:off x="3483527" y="1755808"/>
            <a:ext cx="2527300" cy="1765333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  <p:sp>
        <p:nvSpPr>
          <p:cNvPr id="34" name="Frame 1">
            <a:extLst>
              <a:ext uri="{FF2B5EF4-FFF2-40B4-BE49-F238E27FC236}">
                <a16:creationId xmlns:a16="http://schemas.microsoft.com/office/drawing/2014/main" id="{6278DBCC-4A6F-354E-BDE9-4E9661AA0EBC}"/>
              </a:ext>
            </a:extLst>
          </p:cNvPr>
          <p:cNvSpPr/>
          <p:nvPr userDrawn="1"/>
        </p:nvSpPr>
        <p:spPr>
          <a:xfrm>
            <a:off x="697634" y="1761784"/>
            <a:ext cx="2527300" cy="1765333"/>
          </a:xfrm>
          <a:custGeom>
            <a:avLst/>
            <a:gdLst/>
            <a:ahLst/>
            <a:cxnLst/>
            <a:rect l="l" t="t" r="r" b="b"/>
            <a:pathLst>
              <a:path w="998440" h="697416">
                <a:moveTo>
                  <a:pt x="0" y="0"/>
                </a:moveTo>
                <a:lnTo>
                  <a:pt x="998440" y="0"/>
                </a:lnTo>
                <a:lnTo>
                  <a:pt x="998440" y="697416"/>
                </a:lnTo>
                <a:lnTo>
                  <a:pt x="0" y="69741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80798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2 Placeholder">
            <a:extLst>
              <a:ext uri="{FF2B5EF4-FFF2-40B4-BE49-F238E27FC236}">
                <a16:creationId xmlns:a16="http://schemas.microsoft.com/office/drawing/2014/main" id="{C923B292-08D8-1C7F-B921-317C87D2FC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17130" y="4523569"/>
            <a:ext cx="5078573" cy="914400"/>
          </a:xfrm>
        </p:spPr>
        <p:txBody>
          <a:bodyPr/>
          <a:lstStyle>
            <a:lvl1pPr marL="0" indent="0">
              <a:buNone/>
              <a:defRPr lang="en-NZ" sz="1333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79B08A6E-DDFC-D6EF-E280-751ACD7E2550}"/>
              </a:ext>
            </a:extLst>
          </p:cNvPr>
          <p:cNvSpPr/>
          <p:nvPr/>
        </p:nvSpPr>
        <p:spPr>
          <a:xfrm>
            <a:off x="6216690" y="4444666"/>
            <a:ext cx="5289551" cy="1734948"/>
          </a:xfrm>
          <a:custGeom>
            <a:avLst/>
            <a:gdLst/>
            <a:ahLst/>
            <a:cxnLst/>
            <a:rect l="l" t="t" r="r" b="b"/>
            <a:pathLst>
              <a:path w="2089699" h="685412">
                <a:moveTo>
                  <a:pt x="0" y="0"/>
                </a:moveTo>
                <a:lnTo>
                  <a:pt x="2089699" y="0"/>
                </a:lnTo>
                <a:lnTo>
                  <a:pt x="2089699" y="685412"/>
                </a:lnTo>
                <a:lnTo>
                  <a:pt x="0" y="685412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5" name="Text 1 Placeholder">
            <a:extLst>
              <a:ext uri="{FF2B5EF4-FFF2-40B4-BE49-F238E27FC236}">
                <a16:creationId xmlns:a16="http://schemas.microsoft.com/office/drawing/2014/main" id="{370E9A2C-B246-2AC6-CCB6-AC16030681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297" y="4523569"/>
            <a:ext cx="5078573" cy="914400"/>
          </a:xfrm>
        </p:spPr>
        <p:txBody>
          <a:bodyPr/>
          <a:lstStyle>
            <a:lvl1pPr marL="0" indent="0">
              <a:buNone/>
              <a:defRPr lang="en-NZ" sz="1333" kern="1200" dirty="0">
                <a:solidFill>
                  <a:schemeClr val="accent4"/>
                </a:solidFill>
                <a:latin typeface="Verdana Pro"/>
                <a:ea typeface="+mn-lt"/>
                <a:cs typeface="+mn-lt"/>
              </a:defRPr>
            </a:lvl1pPr>
          </a:lstStyle>
          <a:p>
            <a:pPr lvl="0"/>
            <a:r>
              <a:rPr lang="en-US"/>
              <a:t>Text description</a:t>
            </a:r>
            <a:endParaRPr lang="en-NZ"/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B235C30-7741-A364-9422-72B059FA776B}"/>
              </a:ext>
            </a:extLst>
          </p:cNvPr>
          <p:cNvSpPr/>
          <p:nvPr/>
        </p:nvSpPr>
        <p:spPr>
          <a:xfrm>
            <a:off x="685802" y="4444667"/>
            <a:ext cx="5295973" cy="1732671"/>
          </a:xfrm>
          <a:custGeom>
            <a:avLst/>
            <a:gdLst/>
            <a:ahLst/>
            <a:cxnLst/>
            <a:rect l="l" t="t" r="r" b="b"/>
            <a:pathLst>
              <a:path w="2092236" h="684512">
                <a:moveTo>
                  <a:pt x="0" y="0"/>
                </a:moveTo>
                <a:lnTo>
                  <a:pt x="2092236" y="0"/>
                </a:lnTo>
                <a:lnTo>
                  <a:pt x="2092236" y="684512"/>
                </a:lnTo>
                <a:lnTo>
                  <a:pt x="0" y="684512"/>
                </a:lnTo>
                <a:close/>
              </a:path>
            </a:pathLst>
          </a:custGeom>
          <a:solidFill>
            <a:srgbClr val="F2F2F2"/>
          </a:solidFill>
        </p:spPr>
        <p:txBody>
          <a:bodyPr/>
          <a:lstStyle/>
          <a:p>
            <a:endParaRPr lang="en-NZ" sz="601"/>
          </a:p>
        </p:txBody>
      </p:sp>
      <p:sp>
        <p:nvSpPr>
          <p:cNvPr id="18" name="Frame 2">
            <a:extLst>
              <a:ext uri="{FF2B5EF4-FFF2-40B4-BE49-F238E27FC236}">
                <a16:creationId xmlns:a16="http://schemas.microsoft.com/office/drawing/2014/main" id="{723244C0-A373-8189-CCE9-5F45C588F0B2}"/>
              </a:ext>
            </a:extLst>
          </p:cNvPr>
          <p:cNvSpPr/>
          <p:nvPr/>
        </p:nvSpPr>
        <p:spPr>
          <a:xfrm>
            <a:off x="6216692" y="1785023"/>
            <a:ext cx="5289513" cy="2572516"/>
          </a:xfrm>
          <a:custGeom>
            <a:avLst/>
            <a:gdLst/>
            <a:ahLst/>
            <a:cxnLst/>
            <a:rect l="l" t="t" r="r" b="b"/>
            <a:pathLst>
              <a:path w="7934270" h="3858771">
                <a:moveTo>
                  <a:pt x="0" y="0"/>
                </a:moveTo>
                <a:lnTo>
                  <a:pt x="7934270" y="0"/>
                </a:lnTo>
                <a:lnTo>
                  <a:pt x="7934270" y="3858770"/>
                </a:lnTo>
                <a:lnTo>
                  <a:pt x="0" y="38587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  <p:sp>
        <p:nvSpPr>
          <p:cNvPr id="10" name="Frame 1">
            <a:extLst>
              <a:ext uri="{FF2B5EF4-FFF2-40B4-BE49-F238E27FC236}">
                <a16:creationId xmlns:a16="http://schemas.microsoft.com/office/drawing/2014/main" id="{3B68979A-5415-433D-7FB2-04D8B560B753}"/>
              </a:ext>
            </a:extLst>
          </p:cNvPr>
          <p:cNvSpPr/>
          <p:nvPr/>
        </p:nvSpPr>
        <p:spPr>
          <a:xfrm>
            <a:off x="685802" y="1778979"/>
            <a:ext cx="5295973" cy="2581479"/>
          </a:xfrm>
          <a:custGeom>
            <a:avLst/>
            <a:gdLst/>
            <a:ahLst/>
            <a:cxnLst/>
            <a:rect l="l" t="t" r="r" b="b"/>
            <a:pathLst>
              <a:path w="7943960" h="3872218">
                <a:moveTo>
                  <a:pt x="0" y="0"/>
                </a:moveTo>
                <a:lnTo>
                  <a:pt x="7943960" y="0"/>
                </a:lnTo>
                <a:lnTo>
                  <a:pt x="7943960" y="3872218"/>
                </a:lnTo>
                <a:lnTo>
                  <a:pt x="0" y="3872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  <p:sp>
        <p:nvSpPr>
          <p:cNvPr id="3" name="Sub-heading Placeholder">
            <a:extLst>
              <a:ext uri="{FF2B5EF4-FFF2-40B4-BE49-F238E27FC236}">
                <a16:creationId xmlns:a16="http://schemas.microsoft.com/office/drawing/2014/main" id="{C34A15FC-50CD-D59D-4598-F3380A155B0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2" y="1294313"/>
            <a:ext cx="10808564" cy="255600"/>
          </a:xfrm>
        </p:spPr>
        <p:txBody>
          <a:bodyPr/>
          <a:lstStyle>
            <a:lvl1pPr marL="0" indent="0">
              <a:buNone/>
              <a:defRPr lang="en-NZ" sz="1600" kern="1200" dirty="0" smtClean="0">
                <a:solidFill>
                  <a:srgbClr val="4A4A4C"/>
                </a:solidFill>
                <a:latin typeface="Verdana Pro Bold"/>
                <a:ea typeface="+mn-ea"/>
                <a:cs typeface="+mn-cs"/>
              </a:defRPr>
            </a:lvl1pPr>
          </a:lstStyle>
          <a:p>
            <a:pPr lvl="0"/>
            <a:r>
              <a:rPr lang="en-NZ"/>
              <a:t>Click to edit your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796BF1-6B60-6D69-0D0B-31C8B1FDE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400" y="532800"/>
            <a:ext cx="10782400" cy="76151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Heading</a:t>
            </a:r>
            <a:endParaRPr lang="en-NZ"/>
          </a:p>
        </p:txBody>
      </p:sp>
      <p:sp>
        <p:nvSpPr>
          <p:cNvPr id="11" name="Frame 2">
            <a:extLst>
              <a:ext uri="{FF2B5EF4-FFF2-40B4-BE49-F238E27FC236}">
                <a16:creationId xmlns:a16="http://schemas.microsoft.com/office/drawing/2014/main" id="{9DC8B1F3-706B-2E42-9DA5-8E3A5E694733}"/>
              </a:ext>
            </a:extLst>
          </p:cNvPr>
          <p:cNvSpPr/>
          <p:nvPr userDrawn="1"/>
        </p:nvSpPr>
        <p:spPr>
          <a:xfrm>
            <a:off x="6216692" y="1785023"/>
            <a:ext cx="5289513" cy="2572516"/>
          </a:xfrm>
          <a:custGeom>
            <a:avLst/>
            <a:gdLst/>
            <a:ahLst/>
            <a:cxnLst/>
            <a:rect l="l" t="t" r="r" b="b"/>
            <a:pathLst>
              <a:path w="7934270" h="3858771">
                <a:moveTo>
                  <a:pt x="0" y="0"/>
                </a:moveTo>
                <a:lnTo>
                  <a:pt x="7934270" y="0"/>
                </a:lnTo>
                <a:lnTo>
                  <a:pt x="7934270" y="3858770"/>
                </a:lnTo>
                <a:lnTo>
                  <a:pt x="0" y="38587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  <p:sp>
        <p:nvSpPr>
          <p:cNvPr id="12" name="Frame 1">
            <a:extLst>
              <a:ext uri="{FF2B5EF4-FFF2-40B4-BE49-F238E27FC236}">
                <a16:creationId xmlns:a16="http://schemas.microsoft.com/office/drawing/2014/main" id="{CD1B4831-4496-7C4B-8719-26A5ACA0E270}"/>
              </a:ext>
            </a:extLst>
          </p:cNvPr>
          <p:cNvSpPr/>
          <p:nvPr userDrawn="1"/>
        </p:nvSpPr>
        <p:spPr>
          <a:xfrm>
            <a:off x="685802" y="1778979"/>
            <a:ext cx="5295973" cy="2581479"/>
          </a:xfrm>
          <a:custGeom>
            <a:avLst/>
            <a:gdLst/>
            <a:ahLst/>
            <a:cxnLst/>
            <a:rect l="l" t="t" r="r" b="b"/>
            <a:pathLst>
              <a:path w="7943960" h="3872218">
                <a:moveTo>
                  <a:pt x="0" y="0"/>
                </a:moveTo>
                <a:lnTo>
                  <a:pt x="7943960" y="0"/>
                </a:lnTo>
                <a:lnTo>
                  <a:pt x="7943960" y="3872218"/>
                </a:lnTo>
                <a:lnTo>
                  <a:pt x="0" y="3872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lvl="0"/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170974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aller text Placeholder">
            <a:extLst>
              <a:ext uri="{FF2B5EF4-FFF2-40B4-BE49-F238E27FC236}">
                <a16:creationId xmlns:a16="http://schemas.microsoft.com/office/drawing/2014/main" id="{4DA296F6-7684-962A-A0AF-FCD13FBCE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5568072"/>
            <a:ext cx="10820403" cy="377850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+mn-lt"/>
              </a:defRPr>
            </a:lvl1pPr>
            <a:lvl2pPr marL="304815" indent="0">
              <a:buNone/>
              <a:defRPr sz="2330">
                <a:latin typeface="+mn-lt"/>
              </a:defRPr>
            </a:lvl2pPr>
            <a:lvl3pPr marL="609630" indent="0">
              <a:buNone/>
              <a:defRPr sz="2330">
                <a:latin typeface="+mn-lt"/>
              </a:defRPr>
            </a:lvl3pPr>
            <a:lvl4pPr marL="914445" indent="0">
              <a:buNone/>
              <a:defRPr sz="2330">
                <a:latin typeface="+mn-lt"/>
              </a:defRPr>
            </a:lvl4pPr>
            <a:lvl5pPr marL="1219261" indent="0">
              <a:buNone/>
              <a:defRPr sz="2330">
                <a:latin typeface="+mn-lt"/>
              </a:defRPr>
            </a:lvl5pPr>
          </a:lstStyle>
          <a:p>
            <a:pPr lvl="0"/>
            <a:r>
              <a:rPr lang="en-US"/>
              <a:t>Thank you</a:t>
            </a:r>
            <a:endParaRPr lang="en-NZ"/>
          </a:p>
        </p:txBody>
      </p:sp>
      <p:sp>
        <p:nvSpPr>
          <p:cNvPr id="2" name="Large text Placeholder">
            <a:extLst>
              <a:ext uri="{FF2B5EF4-FFF2-40B4-BE49-F238E27FC236}">
                <a16:creationId xmlns:a16="http://schemas.microsoft.com/office/drawing/2014/main" id="{A284072F-A241-D2D8-7E7B-D59C3046A2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83672"/>
            <a:ext cx="8023859" cy="914400"/>
          </a:xfrm>
        </p:spPr>
        <p:txBody>
          <a:bodyPr>
            <a:noAutofit/>
          </a:bodyPr>
          <a:lstStyle>
            <a:lvl1pPr marL="0" indent="0">
              <a:buNone/>
              <a:defRPr sz="56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NZ" sz="5600"/>
              <a:t>Questions?</a:t>
            </a:r>
            <a:endParaRPr lang="en-NZ"/>
          </a:p>
        </p:txBody>
      </p:sp>
      <p:sp>
        <p:nvSpPr>
          <p:cNvPr id="8" name="Logo">
            <a:extLst>
              <a:ext uri="{FF2B5EF4-FFF2-40B4-BE49-F238E27FC236}">
                <a16:creationId xmlns:a16="http://schemas.microsoft.com/office/drawing/2014/main" id="{ACC6BF99-19E0-7C47-8F2B-0D260DD990F1}"/>
              </a:ext>
            </a:extLst>
          </p:cNvPr>
          <p:cNvSpPr/>
          <p:nvPr userDrawn="1"/>
        </p:nvSpPr>
        <p:spPr>
          <a:xfrm>
            <a:off x="685805" y="685802"/>
            <a:ext cx="2375124" cy="845903"/>
          </a:xfrm>
          <a:custGeom>
            <a:avLst/>
            <a:gdLst/>
            <a:ahLst/>
            <a:cxnLst/>
            <a:rect l="l" t="t" r="r" b="b"/>
            <a:pathLst>
              <a:path w="3562685" h="1268853">
                <a:moveTo>
                  <a:pt x="0" y="0"/>
                </a:moveTo>
                <a:lnTo>
                  <a:pt x="3562685" y="0"/>
                </a:lnTo>
                <a:lnTo>
                  <a:pt x="3562685" y="1268853"/>
                </a:lnTo>
                <a:lnTo>
                  <a:pt x="0" y="1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1832312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/>
              <a:t>Text (Verdana Regular)</a:t>
            </a:r>
          </a:p>
          <a:p>
            <a:pPr lvl="0"/>
            <a:r>
              <a:rPr lang="en-AU"/>
              <a:t>et </a:t>
            </a:r>
            <a:r>
              <a:rPr lang="en-AU" err="1"/>
              <a:t>velicibus</a:t>
            </a:r>
            <a:r>
              <a:rPr lang="en-AU"/>
              <a:t> el et </a:t>
            </a:r>
            <a:r>
              <a:rPr lang="en-AU" err="1"/>
              <a:t>magnatet</a:t>
            </a:r>
            <a:r>
              <a:rPr lang="en-AU"/>
              <a:t> am, </a:t>
            </a:r>
            <a:r>
              <a:rPr lang="en-AU" err="1"/>
              <a:t>laborru</a:t>
            </a:r>
            <a:r>
              <a:rPr lang="en-AU"/>
              <a:t> </a:t>
            </a:r>
            <a:r>
              <a:rPr lang="en-AU" err="1"/>
              <a:t>mendips</a:t>
            </a:r>
            <a:r>
              <a:rPr lang="en-AU"/>
              <a:t> </a:t>
            </a:r>
            <a:r>
              <a:rPr lang="en-AU" err="1"/>
              <a:t>apieni</a:t>
            </a:r>
            <a:r>
              <a:rPr lang="en-AU"/>
              <a:t> </a:t>
            </a:r>
            <a:r>
              <a:rPr lang="en-AU" err="1"/>
              <a:t>omnimporibus</a:t>
            </a:r>
            <a:r>
              <a:rPr lang="en-AU"/>
              <a:t> et </a:t>
            </a:r>
            <a:r>
              <a:rPr lang="en-AU" err="1"/>
              <a:t>perepellut</a:t>
            </a:r>
            <a:r>
              <a:rPr lang="en-AU"/>
              <a:t> </a:t>
            </a:r>
            <a:r>
              <a:rPr lang="en-AU" err="1"/>
              <a:t>adis</a:t>
            </a:r>
            <a:r>
              <a:rPr lang="en-AU"/>
              <a:t> </a:t>
            </a:r>
            <a:r>
              <a:rPr lang="en-AU" err="1"/>
              <a:t>sequi</a:t>
            </a:r>
            <a:r>
              <a:rPr lang="en-AU"/>
              <a:t> </a:t>
            </a:r>
            <a:r>
              <a:rPr lang="en-AU" err="1"/>
              <a:t>cus</a:t>
            </a:r>
            <a:r>
              <a:rPr lang="en-AU"/>
              <a:t> et </a:t>
            </a:r>
            <a:r>
              <a:rPr lang="en-AU" err="1"/>
              <a:t>aliquid</a:t>
            </a:r>
            <a:r>
              <a:rPr lang="en-AU"/>
              <a:t> </a:t>
            </a:r>
            <a:r>
              <a:rPr lang="en-AU" err="1"/>
              <a:t>molorere</a:t>
            </a:r>
            <a:r>
              <a:rPr lang="en-AU"/>
              <a:t>, </a:t>
            </a:r>
            <a:r>
              <a:rPr lang="en-AU" err="1"/>
              <a:t>cullaut</a:t>
            </a:r>
            <a:r>
              <a:rPr lang="en-AU"/>
              <a:t> </a:t>
            </a:r>
            <a:r>
              <a:rPr lang="en-AU" err="1"/>
              <a:t>adion</a:t>
            </a:r>
            <a:r>
              <a:rPr lang="en-AU"/>
              <a:t> </a:t>
            </a:r>
            <a:r>
              <a:rPr lang="en-AU" err="1"/>
              <a:t>est</a:t>
            </a:r>
            <a:r>
              <a:rPr lang="en-AU"/>
              <a:t> </a:t>
            </a:r>
            <a:r>
              <a:rPr lang="en-AU" err="1"/>
              <a:t>magnimp</a:t>
            </a:r>
            <a:r>
              <a:rPr lang="en-AU"/>
              <a:t> </a:t>
            </a:r>
            <a:r>
              <a:rPr lang="en-AU" err="1"/>
              <a:t>oremporibus</a:t>
            </a:r>
            <a:r>
              <a:rPr lang="en-AU"/>
              <a:t>, </a:t>
            </a:r>
            <a:r>
              <a:rPr lang="en-AU" err="1"/>
              <a:t>conem</a:t>
            </a:r>
            <a:r>
              <a:rPr lang="en-AU"/>
              <a:t> </a:t>
            </a:r>
            <a:r>
              <a:rPr lang="en-AU" err="1"/>
              <a:t>etur</a:t>
            </a:r>
            <a:r>
              <a:rPr lang="en-AU"/>
              <a:t> </a:t>
            </a:r>
            <a:r>
              <a:rPr lang="en-AU" err="1"/>
              <a:t>Adit</a:t>
            </a:r>
            <a:r>
              <a:rPr lang="en-AU"/>
              <a:t> </a:t>
            </a:r>
            <a:r>
              <a:rPr lang="en-AU" err="1"/>
              <a:t>eatas</a:t>
            </a:r>
            <a:r>
              <a:rPr lang="en-AU"/>
              <a:t> re </a:t>
            </a:r>
            <a:r>
              <a:rPr lang="en-AU" err="1"/>
              <a:t>nectoruntevelictatem</a:t>
            </a:r>
            <a:r>
              <a:rPr lang="en-AU"/>
              <a:t> </a:t>
            </a:r>
            <a:r>
              <a:rPr lang="en-AU" err="1"/>
              <a:t>quaeperum</a:t>
            </a:r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546C50-FC6F-401E-A54C-5A5656E7D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7" y="139236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3917C-E478-4AFE-BCFE-FE2DA421C93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FC6C2E4-0DB6-4DC8-9721-74CAACA67656}" type="datetime1">
              <a:rPr lang="en-NZ" smtClean="0"/>
              <a:t>15/07/2024</a:t>
            </a:fld>
            <a:endParaRPr lang="en-US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2F5C105-EA2D-405B-ACB3-6C1868583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99945" y="316717"/>
            <a:ext cx="1815288" cy="64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44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258A3-3595-9947-B677-A8A55316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DFD47-5929-3B4A-9EC7-13B6545F2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5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87533CE6-9BE8-E53D-AF55-BE93A434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400" y="1836000"/>
            <a:ext cx="10782000" cy="1319176"/>
          </a:xfrm>
          <a:noFill/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 sz="2000" b="0"/>
            </a:lvl1pPr>
          </a:lstStyle>
          <a:p>
            <a:pPr lvl="0"/>
            <a:r>
              <a:rPr lang="en-US"/>
              <a:t>Text to be overwritten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95E6-B310-A9B4-F9CD-0050641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213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">
            <a:extLst>
              <a:ext uri="{FF2B5EF4-FFF2-40B4-BE49-F238E27FC236}">
                <a16:creationId xmlns:a16="http://schemas.microsoft.com/office/drawing/2014/main" id="{87533CE6-9BE8-E53D-AF55-BE93A434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400" y="1836000"/>
            <a:ext cx="10782000" cy="1319176"/>
          </a:xfrm>
          <a:noFill/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 sz="2000" b="0"/>
            </a:lvl1pPr>
          </a:lstStyle>
          <a:p>
            <a:pPr lvl="0"/>
            <a:r>
              <a:rPr lang="en-US"/>
              <a:t>Text to be overwritten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95E6-B310-A9B4-F9CD-0050641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C70A9784-37D4-22B2-A164-49640D2A1182}"/>
              </a:ext>
            </a:extLst>
          </p:cNvPr>
          <p:cNvSpPr/>
          <p:nvPr userDrawn="1"/>
        </p:nvSpPr>
        <p:spPr>
          <a:xfrm>
            <a:off x="9549776" y="6012097"/>
            <a:ext cx="2375124" cy="845903"/>
          </a:xfrm>
          <a:custGeom>
            <a:avLst/>
            <a:gdLst/>
            <a:ahLst/>
            <a:cxnLst/>
            <a:rect l="l" t="t" r="r" b="b"/>
            <a:pathLst>
              <a:path w="3562685" h="1268853">
                <a:moveTo>
                  <a:pt x="0" y="0"/>
                </a:moveTo>
                <a:lnTo>
                  <a:pt x="3562685" y="0"/>
                </a:lnTo>
                <a:lnTo>
                  <a:pt x="3562685" y="1268853"/>
                </a:lnTo>
                <a:lnTo>
                  <a:pt x="0" y="1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3023501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9E943-BDAB-11C2-8F0C-9351141D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61668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9E943-BDAB-11C2-8F0C-9351141D4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id="{8E07F77B-6533-710C-2EAD-3D2E1D387FA8}"/>
              </a:ext>
            </a:extLst>
          </p:cNvPr>
          <p:cNvSpPr/>
          <p:nvPr userDrawn="1"/>
        </p:nvSpPr>
        <p:spPr>
          <a:xfrm>
            <a:off x="9549776" y="6012097"/>
            <a:ext cx="2375124" cy="845903"/>
          </a:xfrm>
          <a:custGeom>
            <a:avLst/>
            <a:gdLst/>
            <a:ahLst/>
            <a:cxnLst/>
            <a:rect l="l" t="t" r="r" b="b"/>
            <a:pathLst>
              <a:path w="3562685" h="1268853">
                <a:moveTo>
                  <a:pt x="0" y="0"/>
                </a:moveTo>
                <a:lnTo>
                  <a:pt x="3562685" y="0"/>
                </a:lnTo>
                <a:lnTo>
                  <a:pt x="3562685" y="1268853"/>
                </a:lnTo>
                <a:lnTo>
                  <a:pt x="0" y="1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72088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58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721BF714-0AEE-CCAD-52E2-659261E67773}"/>
              </a:ext>
            </a:extLst>
          </p:cNvPr>
          <p:cNvSpPr/>
          <p:nvPr userDrawn="1"/>
        </p:nvSpPr>
        <p:spPr>
          <a:xfrm>
            <a:off x="9549776" y="6012097"/>
            <a:ext cx="2375124" cy="845903"/>
          </a:xfrm>
          <a:custGeom>
            <a:avLst/>
            <a:gdLst/>
            <a:ahLst/>
            <a:cxnLst/>
            <a:rect l="l" t="t" r="r" b="b"/>
            <a:pathLst>
              <a:path w="3562685" h="1268853">
                <a:moveTo>
                  <a:pt x="0" y="0"/>
                </a:moveTo>
                <a:lnTo>
                  <a:pt x="3562685" y="0"/>
                </a:lnTo>
                <a:lnTo>
                  <a:pt x="3562685" y="1268853"/>
                </a:lnTo>
                <a:lnTo>
                  <a:pt x="0" y="1268853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Z" sz="601"/>
          </a:p>
        </p:txBody>
      </p:sp>
    </p:spTree>
    <p:extLst>
      <p:ext uri="{BB962C8B-B14F-4D97-AF65-F5344CB8AC3E}">
        <p14:creationId xmlns:p14="http://schemas.microsoft.com/office/powerpoint/2010/main" val="84750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6360398" y="1954742"/>
            <a:ext cx="5112000" cy="458937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Sub-head Placeholder2"/>
          <p:cNvSpPr>
            <a:spLocks noGrp="1"/>
          </p:cNvSpPr>
          <p:nvPr>
            <p:ph type="body" sz="quarter" idx="3"/>
          </p:nvPr>
        </p:nvSpPr>
        <p:spPr>
          <a:xfrm>
            <a:off x="6360400" y="1449917"/>
            <a:ext cx="5112000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719602" y="1954742"/>
            <a:ext cx="5112000" cy="458937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Sub-head Placeholder1"/>
          <p:cNvSpPr>
            <a:spLocks noGrp="1"/>
          </p:cNvSpPr>
          <p:nvPr>
            <p:ph type="body" idx="1"/>
          </p:nvPr>
        </p:nvSpPr>
        <p:spPr>
          <a:xfrm>
            <a:off x="698400" y="1449917"/>
            <a:ext cx="5112000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8E1D8A1-A208-FC33-F88D-E6C49866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92557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with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k Placeholder">
            <a:extLst>
              <a:ext uri="{FF2B5EF4-FFF2-40B4-BE49-F238E27FC236}">
                <a16:creationId xmlns:a16="http://schemas.microsoft.com/office/drawing/2014/main" id="{1C980FFE-178F-1EDA-21D2-EB44747EFE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183" y="6273952"/>
            <a:ext cx="10357618" cy="28707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Link</a:t>
            </a:r>
            <a:endParaRPr lang="en-NZ"/>
          </a:p>
        </p:txBody>
      </p:sp>
      <p:pic>
        <p:nvPicPr>
          <p:cNvPr id="3" name="Link image" descr="Link with solid fill">
            <a:extLst>
              <a:ext uri="{FF2B5EF4-FFF2-40B4-BE49-F238E27FC236}">
                <a16:creationId xmlns:a16="http://schemas.microsoft.com/office/drawing/2014/main" id="{09BC461C-8D62-2E04-863B-F808B02C2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583" y="6112691"/>
            <a:ext cx="609600" cy="609600"/>
          </a:xfrm>
          <a:prstGeom prst="rect">
            <a:avLst/>
          </a:prstGeom>
        </p:spPr>
      </p:pic>
      <p:sp>
        <p:nvSpPr>
          <p:cNvPr id="8" name="Text Placeholder">
            <a:extLst>
              <a:ext uri="{FF2B5EF4-FFF2-40B4-BE49-F238E27FC236}">
                <a16:creationId xmlns:a16="http://schemas.microsoft.com/office/drawing/2014/main" id="{87533CE6-9BE8-E53D-AF55-BE93A4345E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8400" y="1836000"/>
            <a:ext cx="10782000" cy="1319176"/>
          </a:xfrm>
          <a:noFill/>
        </p:spPr>
        <p:txBody>
          <a:bodyPr lIns="108000" tIns="108000" rIns="108000" bIns="108000">
            <a:normAutofit/>
          </a:bodyPr>
          <a:lstStyle>
            <a:lvl1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  <a:defRPr sz="2000" b="0"/>
            </a:lvl1pPr>
          </a:lstStyle>
          <a:p>
            <a:pPr lvl="0"/>
            <a:r>
              <a:rPr lang="en-US"/>
              <a:t>Text to be overwritten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295E6-B310-A9B4-F9CD-0050641F9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pic>
        <p:nvPicPr>
          <p:cNvPr id="6" name="Link image" descr="Link with solid fill">
            <a:extLst>
              <a:ext uri="{FF2B5EF4-FFF2-40B4-BE49-F238E27FC236}">
                <a16:creationId xmlns:a16="http://schemas.microsoft.com/office/drawing/2014/main" id="{99066526-09F8-0644-9639-F51CE7A12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583" y="6112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0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E0EED6B-D82B-5615-D27A-76C19F684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00" y="532800"/>
            <a:ext cx="10782400" cy="884555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D16FDE-1665-B79B-13FE-ECDA6179D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400" y="1825625"/>
            <a:ext cx="10782400" cy="43513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4BA029F-6234-3F9C-D147-CE8EEA485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81160" y="63576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8244F-19E5-44BA-8F10-C40931FCEF06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26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2" r:id="rId2"/>
    <p:sldLayoutId id="2147483727" r:id="rId3"/>
    <p:sldLayoutId id="2147483724" r:id="rId4"/>
    <p:sldLayoutId id="2147483728" r:id="rId5"/>
    <p:sldLayoutId id="2147483725" r:id="rId6"/>
    <p:sldLayoutId id="2147483729" r:id="rId7"/>
    <p:sldLayoutId id="2147483723" r:id="rId8"/>
    <p:sldLayoutId id="2147483721" r:id="rId9"/>
    <p:sldLayoutId id="2147483714" r:id="rId10"/>
    <p:sldLayoutId id="2147483718" r:id="rId11"/>
    <p:sldLayoutId id="2147483726" r:id="rId12"/>
    <p:sldLayoutId id="2147483730" r:id="rId13"/>
    <p:sldLayoutId id="2147483731" r:id="rId14"/>
  </p:sldLayoutIdLst>
  <p:txStyles>
    <p:titleStyle>
      <a:lvl1pPr algn="l" defTabSz="60963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cience.org/content/article/house-defense-bill-would-block-u-s-research-collaborations-china?utm_source=sfmc&amp;utm_medium=email&amp;utm_content=alert&amp;utm_campaign=DailyLatestNews&amp;et_rid=132418858&amp;et_cid=5249192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bcnews.go.com/US/former-harvard-professor-charles-lieber-sentenced-time-served/story?id=98871088" TargetMode="External"/><Relationship Id="rId2" Type="http://schemas.openxmlformats.org/officeDocument/2006/relationships/hyperlink" Target="https://www.voanews.com/a/student-union_harvard-professor-arrest-highlights-intellectual-property-espionage/6183841.html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5.svg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21" Type="http://schemas.openxmlformats.org/officeDocument/2006/relationships/image" Target="../media/image33.svg"/><Relationship Id="rId34" Type="http://schemas.openxmlformats.org/officeDocument/2006/relationships/image" Target="../media/image46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17" Type="http://schemas.openxmlformats.org/officeDocument/2006/relationships/image" Target="../media/image29.svg"/><Relationship Id="rId25" Type="http://schemas.openxmlformats.org/officeDocument/2006/relationships/image" Target="../media/image37.svg"/><Relationship Id="rId33" Type="http://schemas.openxmlformats.org/officeDocument/2006/relationships/image" Target="../media/image45.svg"/><Relationship Id="rId38" Type="http://schemas.openxmlformats.org/officeDocument/2006/relationships/image" Target="../media/image6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24" Type="http://schemas.openxmlformats.org/officeDocument/2006/relationships/image" Target="../media/image36.png"/><Relationship Id="rId32" Type="http://schemas.openxmlformats.org/officeDocument/2006/relationships/image" Target="../media/image44.png"/><Relationship Id="rId37" Type="http://schemas.openxmlformats.org/officeDocument/2006/relationships/image" Target="../media/image49.svg"/><Relationship Id="rId5" Type="http://schemas.openxmlformats.org/officeDocument/2006/relationships/image" Target="../media/image17.sv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28" Type="http://schemas.openxmlformats.org/officeDocument/2006/relationships/image" Target="../media/image40.png"/><Relationship Id="rId36" Type="http://schemas.openxmlformats.org/officeDocument/2006/relationships/image" Target="../media/image48.pn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31" Type="http://schemas.openxmlformats.org/officeDocument/2006/relationships/image" Target="../media/image43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png"/><Relationship Id="rId22" Type="http://schemas.openxmlformats.org/officeDocument/2006/relationships/image" Target="../media/image34.png"/><Relationship Id="rId27" Type="http://schemas.openxmlformats.org/officeDocument/2006/relationships/image" Target="../media/image39.svg"/><Relationship Id="rId30" Type="http://schemas.openxmlformats.org/officeDocument/2006/relationships/image" Target="../media/image42.png"/><Relationship Id="rId35" Type="http://schemas.openxmlformats.org/officeDocument/2006/relationships/image" Target="../media/image47.svg"/><Relationship Id="rId8" Type="http://schemas.openxmlformats.org/officeDocument/2006/relationships/image" Target="../media/image20.png"/><Relationship Id="rId3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itiesnz.ac.nz/latest-news-and-publications/trusted-research-%E2%80%93-protective-security-requirements-guide-senior" TargetMode="External"/><Relationship Id="rId2" Type="http://schemas.openxmlformats.org/officeDocument/2006/relationships/hyperlink" Target="https://www.protectivesecurity.govt.nz/resources/campaigns/protection-against-foreign-interference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mfat.govt.nz/en/trade/export-controls" TargetMode="External"/><Relationship Id="rId4" Type="http://schemas.openxmlformats.org/officeDocument/2006/relationships/hyperlink" Target="https://www.protectivesecurity.govt.nz/assets/protective-security-requirements/resources/PSR-due-diligence-assessments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A3AF7C-F554-083E-5B34-1973ADAF03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July 2024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9B60B-4D36-3AB2-FA21-14FF8ADDEB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797" y="5583148"/>
            <a:ext cx="3074545" cy="377850"/>
          </a:xfrm>
        </p:spPr>
        <p:txBody>
          <a:bodyPr/>
          <a:lstStyle/>
          <a:p>
            <a:r>
              <a:rPr lang="en-NZ" dirty="0"/>
              <a:t>Dr Simmon Hofstetter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F0A16-E2F3-36BA-FFF4-1FAE525993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797" y="2394627"/>
            <a:ext cx="10554128" cy="1762297"/>
          </a:xfrm>
        </p:spPr>
        <p:txBody>
          <a:bodyPr/>
          <a:lstStyle/>
          <a:p>
            <a:r>
              <a:rPr lang="en-NZ" sz="3200" dirty="0"/>
              <a:t>Navigating New Zealand’s Trusted Research Protective Security Requirements</a:t>
            </a:r>
          </a:p>
        </p:txBody>
      </p:sp>
    </p:spTree>
    <p:extLst>
      <p:ext uri="{BB962C8B-B14F-4D97-AF65-F5344CB8AC3E}">
        <p14:creationId xmlns:p14="http://schemas.microsoft.com/office/powerpoint/2010/main" val="1493099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043D-A71B-C89B-F21F-177F68D6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Funders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1BA1-6EA3-00E7-1B11-633AAB2A3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MBIE ‘dual-use technologies’</a:t>
            </a:r>
          </a:p>
          <a:p>
            <a:endParaRPr lang="en-NZ" sz="900" dirty="0"/>
          </a:p>
          <a:p>
            <a:r>
              <a:rPr lang="en-NZ" dirty="0"/>
              <a:t>Te </a:t>
            </a:r>
            <a:r>
              <a:rPr lang="en-NZ" dirty="0" err="1"/>
              <a:t>Niwha</a:t>
            </a:r>
            <a:endParaRPr lang="en-NZ" dirty="0"/>
          </a:p>
          <a:p>
            <a:endParaRPr lang="en-NZ" sz="900" dirty="0"/>
          </a:p>
          <a:p>
            <a:r>
              <a:rPr lang="en-NZ" dirty="0"/>
              <a:t>International</a:t>
            </a:r>
          </a:p>
          <a:p>
            <a:pPr lvl="1"/>
            <a:r>
              <a:rPr lang="en-NZ" dirty="0"/>
              <a:t>Horizon Europe</a:t>
            </a:r>
          </a:p>
          <a:p>
            <a:pPr lvl="1"/>
            <a:endParaRPr lang="en-NZ" sz="900" dirty="0"/>
          </a:p>
          <a:p>
            <a:pPr lvl="1"/>
            <a:r>
              <a:rPr lang="en-NZ" dirty="0"/>
              <a:t>Other international parties</a:t>
            </a:r>
          </a:p>
          <a:p>
            <a:pPr lvl="2"/>
            <a:r>
              <a:rPr lang="en-NZ" dirty="0"/>
              <a:t>June 2024 - US House of Representatives passed defence policy bill prohibiting DOD from funding US universities that have a research collaboration with China; Senate to take up deliberations July 2024.</a:t>
            </a:r>
          </a:p>
          <a:p>
            <a:pPr lvl="2"/>
            <a:r>
              <a:rPr lang="en-NZ" dirty="0"/>
              <a:t>Related bill referred from Congress to Committee on Armed Services – would prohibit funding for international institutions that host Confucius Institutes and remove authority to waive the prohibition.</a:t>
            </a:r>
          </a:p>
          <a:p>
            <a:pPr lvl="2"/>
            <a:endParaRPr lang="en-NZ" dirty="0"/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35145F-4D98-5D0E-12B2-AFBC5AE9E43D}"/>
              </a:ext>
            </a:extLst>
          </p:cNvPr>
          <p:cNvSpPr txBox="1"/>
          <p:nvPr/>
        </p:nvSpPr>
        <p:spPr>
          <a:xfrm>
            <a:off x="400692" y="6154321"/>
            <a:ext cx="95857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"/>
              </a:rPr>
              <a:t>House defense bill would block U.S. research collaborations with China | Science | AAAS</a:t>
            </a:r>
            <a:endParaRPr lang="en-NZ" sz="900" dirty="0"/>
          </a:p>
        </p:txBody>
      </p:sp>
      <p:pic>
        <p:nvPicPr>
          <p:cNvPr id="5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5CDB9BD6-71F4-2FFA-8160-11E47AF11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056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2E62E4C6-B5E7-B1A8-F763-07D0506A9271}"/>
              </a:ext>
            </a:extLst>
          </p:cNvPr>
          <p:cNvSpPr/>
          <p:nvPr/>
        </p:nvSpPr>
        <p:spPr>
          <a:xfrm>
            <a:off x="619012" y="1652900"/>
            <a:ext cx="10515600" cy="34550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0000">
                <a:schemeClr val="accent1">
                  <a:lumMod val="20000"/>
                  <a:lumOff val="80000"/>
                </a:schemeClr>
              </a:gs>
              <a:gs pos="59000">
                <a:srgbClr val="F2F8FC"/>
              </a:gs>
              <a:gs pos="8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D39631-7F9D-EA14-282A-D60746EB3BD6}"/>
              </a:ext>
            </a:extLst>
          </p:cNvPr>
          <p:cNvSpPr/>
          <p:nvPr/>
        </p:nvSpPr>
        <p:spPr>
          <a:xfrm>
            <a:off x="4818576" y="3122078"/>
            <a:ext cx="2068533" cy="7482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ADDC7-9E7B-F04B-9AAB-D8FFAAB3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Implementation – where to start?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3CF9A-242F-B92B-4167-DE9DC6150CDC}"/>
              </a:ext>
            </a:extLst>
          </p:cNvPr>
          <p:cNvSpPr txBox="1"/>
          <p:nvPr/>
        </p:nvSpPr>
        <p:spPr>
          <a:xfrm>
            <a:off x="5046322" y="3311526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BCD23-C428-E6D6-C167-8ADAC1CAF530}"/>
              </a:ext>
            </a:extLst>
          </p:cNvPr>
          <p:cNvSpPr txBox="1"/>
          <p:nvPr/>
        </p:nvSpPr>
        <p:spPr>
          <a:xfrm>
            <a:off x="7483010" y="2201413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Contracting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F887D-7854-9725-4141-9DC07084E49A}"/>
              </a:ext>
            </a:extLst>
          </p:cNvPr>
          <p:cNvSpPr txBox="1"/>
          <p:nvPr/>
        </p:nvSpPr>
        <p:spPr>
          <a:xfrm>
            <a:off x="8171378" y="3011115"/>
            <a:ext cx="206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Procurement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2DA95-3656-069A-FAD4-4A60141E02D9}"/>
              </a:ext>
            </a:extLst>
          </p:cNvPr>
          <p:cNvSpPr txBox="1"/>
          <p:nvPr/>
        </p:nvSpPr>
        <p:spPr>
          <a:xfrm>
            <a:off x="1718346" y="2648058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Ideation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8E5FC-68CA-2449-4AAE-B6D3BF2C5504}"/>
              </a:ext>
            </a:extLst>
          </p:cNvPr>
          <p:cNvSpPr txBox="1"/>
          <p:nvPr/>
        </p:nvSpPr>
        <p:spPr>
          <a:xfrm>
            <a:off x="4446997" y="1810012"/>
            <a:ext cx="3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Personnel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AAF90-B2BB-2CC6-CF5D-B7EA56ABA4F1}"/>
              </a:ext>
            </a:extLst>
          </p:cNvPr>
          <p:cNvSpPr txBox="1"/>
          <p:nvPr/>
        </p:nvSpPr>
        <p:spPr>
          <a:xfrm>
            <a:off x="109585" y="5870162"/>
            <a:ext cx="407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Future </a:t>
            </a:r>
            <a:r>
              <a:rPr lang="en-NZ" b="1" dirty="0">
                <a:sym typeface="Wingdings" panose="05000000000000000000" pitchFamily="2" charset="2"/>
              </a:rPr>
              <a:t></a:t>
            </a:r>
            <a:r>
              <a:rPr lang="en-NZ" b="1" dirty="0"/>
              <a:t> prevention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0C59B-917C-CDFD-0C31-917AAD40B9B0}"/>
              </a:ext>
            </a:extLst>
          </p:cNvPr>
          <p:cNvSpPr txBox="1"/>
          <p:nvPr/>
        </p:nvSpPr>
        <p:spPr>
          <a:xfrm>
            <a:off x="7157662" y="4020392"/>
            <a:ext cx="3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Visitors, Placements, etc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E75EE-B73F-715D-42C8-C041D85B67DD}"/>
              </a:ext>
            </a:extLst>
          </p:cNvPr>
          <p:cNvSpPr txBox="1"/>
          <p:nvPr/>
        </p:nvSpPr>
        <p:spPr>
          <a:xfrm>
            <a:off x="2294556" y="1973548"/>
            <a:ext cx="3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Funding 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BC44B-DDB9-2B19-F10C-B801A0CD91E1}"/>
              </a:ext>
            </a:extLst>
          </p:cNvPr>
          <p:cNvSpPr txBox="1"/>
          <p:nvPr/>
        </p:nvSpPr>
        <p:spPr>
          <a:xfrm>
            <a:off x="1142143" y="3438515"/>
            <a:ext cx="239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Collaborations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DE919-0400-28D3-E2F3-DB959A2090CA}"/>
              </a:ext>
            </a:extLst>
          </p:cNvPr>
          <p:cNvSpPr txBox="1"/>
          <p:nvPr/>
        </p:nvSpPr>
        <p:spPr>
          <a:xfrm>
            <a:off x="2385321" y="4182904"/>
            <a:ext cx="239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Engagements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BD7D4-FB57-49C0-AE9D-F4A8E10E3B99}"/>
              </a:ext>
            </a:extLst>
          </p:cNvPr>
          <p:cNvSpPr txBox="1"/>
          <p:nvPr/>
        </p:nvSpPr>
        <p:spPr>
          <a:xfrm>
            <a:off x="3614785" y="5858410"/>
            <a:ext cx="407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Past </a:t>
            </a:r>
            <a:r>
              <a:rPr lang="en-NZ" b="1" dirty="0">
                <a:sym typeface="Wingdings" panose="05000000000000000000" pitchFamily="2" charset="2"/>
              </a:rPr>
              <a:t></a:t>
            </a:r>
            <a:r>
              <a:rPr lang="en-NZ" b="1" dirty="0"/>
              <a:t> lingering risks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20589-8290-0854-6103-02441A20888B}"/>
              </a:ext>
            </a:extLst>
          </p:cNvPr>
          <p:cNvSpPr txBox="1"/>
          <p:nvPr/>
        </p:nvSpPr>
        <p:spPr>
          <a:xfrm>
            <a:off x="7643970" y="5836341"/>
            <a:ext cx="407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Present </a:t>
            </a:r>
            <a:r>
              <a:rPr lang="en-NZ" b="1" dirty="0">
                <a:sym typeface="Wingdings" panose="05000000000000000000" pitchFamily="2" charset="2"/>
              </a:rPr>
              <a:t></a:t>
            </a:r>
            <a:r>
              <a:rPr lang="en-NZ" b="1" dirty="0"/>
              <a:t> current exposure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C12C3-F32D-42EC-0BAF-23F48D513896}"/>
              </a:ext>
            </a:extLst>
          </p:cNvPr>
          <p:cNvSpPr txBox="1"/>
          <p:nvPr/>
        </p:nvSpPr>
        <p:spPr>
          <a:xfrm>
            <a:off x="4061714" y="4546707"/>
            <a:ext cx="3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245950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A1BA3-DC7E-D60A-9228-842655EE838B}"/>
              </a:ext>
            </a:extLst>
          </p:cNvPr>
          <p:cNvSpPr txBox="1"/>
          <p:nvPr/>
        </p:nvSpPr>
        <p:spPr>
          <a:xfrm>
            <a:off x="3291155" y="3030339"/>
            <a:ext cx="560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i="1" dirty="0">
                <a:solidFill>
                  <a:srgbClr val="0070C0"/>
                </a:solidFill>
              </a:rPr>
              <a:t>Key Aspects</a:t>
            </a:r>
            <a:endParaRPr lang="en-NZ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0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1236-9D42-2F07-A32D-5A08E96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does it involve?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6ACA-2C9F-F1DA-97D3-548ABE52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10324" cy="4351338"/>
          </a:xfrm>
        </p:spPr>
        <p:txBody>
          <a:bodyPr/>
          <a:lstStyle/>
          <a:p>
            <a:r>
              <a:rPr lang="en-NZ" dirty="0"/>
              <a:t>3 Key Areas</a:t>
            </a:r>
          </a:p>
          <a:p>
            <a:pPr marL="0" indent="0">
              <a:buNone/>
            </a:pPr>
            <a:endParaRPr lang="en-NZ" dirty="0"/>
          </a:p>
          <a:p>
            <a:pPr marL="914400" lvl="1" indent="-457200">
              <a:buFont typeface="+mj-lt"/>
              <a:buAutoNum type="arabicPeriod"/>
            </a:pPr>
            <a:r>
              <a:rPr lang="en-NZ" b="1" dirty="0"/>
              <a:t>Due Diligence </a:t>
            </a:r>
            <a:r>
              <a:rPr lang="en-NZ" dirty="0"/>
              <a:t>– </a:t>
            </a:r>
            <a:r>
              <a:rPr lang="en-NZ" i="1" dirty="0"/>
              <a:t>vetting of organisations and individuals AND their affiliations</a:t>
            </a:r>
          </a:p>
          <a:p>
            <a:pPr marL="914400" lvl="1" indent="-457200">
              <a:buFont typeface="+mj-lt"/>
              <a:buAutoNum type="arabicPeriod"/>
            </a:pPr>
            <a:endParaRPr lang="en-NZ" i="1" dirty="0"/>
          </a:p>
          <a:p>
            <a:pPr marL="914400" lvl="1" indent="-457200">
              <a:buFont typeface="+mj-lt"/>
              <a:buAutoNum type="arabicPeriod"/>
            </a:pPr>
            <a:r>
              <a:rPr lang="en-NZ" b="1" dirty="0"/>
              <a:t>Security Risk </a:t>
            </a:r>
            <a:r>
              <a:rPr lang="en-NZ" dirty="0"/>
              <a:t>– </a:t>
            </a:r>
            <a:r>
              <a:rPr lang="en-NZ" i="1" dirty="0"/>
              <a:t>physical and digital access / exploitation</a:t>
            </a:r>
          </a:p>
          <a:p>
            <a:pPr marL="914400" lvl="1" indent="-457200">
              <a:buFont typeface="+mj-lt"/>
              <a:buAutoNum type="arabicPeriod"/>
            </a:pPr>
            <a:endParaRPr lang="en-NZ" i="1" dirty="0"/>
          </a:p>
          <a:p>
            <a:pPr marL="914400" lvl="1" indent="-457200">
              <a:buFont typeface="+mj-lt"/>
              <a:buAutoNum type="arabicPeriod"/>
            </a:pPr>
            <a:r>
              <a:rPr lang="en-NZ" b="1" dirty="0"/>
              <a:t>Export Controls Regime </a:t>
            </a:r>
            <a:r>
              <a:rPr lang="en-NZ" i="1" dirty="0"/>
              <a:t>– </a:t>
            </a:r>
            <a:r>
              <a:rPr lang="en-NZ" sz="1800" i="1" dirty="0"/>
              <a:t>Customs and Excise Act 2018</a:t>
            </a:r>
            <a:endParaRPr lang="en-NZ" sz="2000" i="1" dirty="0"/>
          </a:p>
          <a:p>
            <a:pPr marL="914400" lvl="1" indent="-457200">
              <a:buFont typeface="+mj-lt"/>
              <a:buAutoNum type="arabicPeriod"/>
            </a:pPr>
            <a:endParaRPr lang="en-NZ" i="1" dirty="0"/>
          </a:p>
          <a:p>
            <a:pPr marL="457200" lvl="1" indent="0">
              <a:buNone/>
            </a:pPr>
            <a:endParaRPr lang="en-NZ" i="1" dirty="0"/>
          </a:p>
          <a:p>
            <a:pPr marL="914400" lvl="1" indent="-457200">
              <a:buFont typeface="+mj-lt"/>
              <a:buAutoNum type="arabicPeriod"/>
            </a:pPr>
            <a:endParaRPr lang="en-NZ" dirty="0"/>
          </a:p>
          <a:p>
            <a:endParaRPr lang="en-NZ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145B0-3A4A-1F66-8593-CF2D16BDB76A}"/>
              </a:ext>
            </a:extLst>
          </p:cNvPr>
          <p:cNvSpPr txBox="1"/>
          <p:nvPr/>
        </p:nvSpPr>
        <p:spPr>
          <a:xfrm>
            <a:off x="10015086" y="2687287"/>
            <a:ext cx="124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rgbClr val="FF0000"/>
                </a:solidFill>
              </a:rPr>
              <a:t>‘Who’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3379EB-AE51-BC52-7DE0-650BD797CA6B}"/>
              </a:ext>
            </a:extLst>
          </p:cNvPr>
          <p:cNvSpPr txBox="1"/>
          <p:nvPr/>
        </p:nvSpPr>
        <p:spPr>
          <a:xfrm>
            <a:off x="9706438" y="3457245"/>
            <a:ext cx="197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rgbClr val="FF0000"/>
                </a:solidFill>
              </a:rPr>
              <a:t>‘Where and How’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5FBE61-ACE1-46E9-E5B3-E63E404D41D6}"/>
              </a:ext>
            </a:extLst>
          </p:cNvPr>
          <p:cNvSpPr txBox="1"/>
          <p:nvPr/>
        </p:nvSpPr>
        <p:spPr>
          <a:xfrm>
            <a:off x="9706438" y="4331218"/>
            <a:ext cx="197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rgbClr val="FF0000"/>
                </a:solidFill>
              </a:rPr>
              <a:t>‘What’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CE179-C721-D4EA-C6F6-543E320C83FC}"/>
              </a:ext>
            </a:extLst>
          </p:cNvPr>
          <p:cNvSpPr txBox="1"/>
          <p:nvPr/>
        </p:nvSpPr>
        <p:spPr>
          <a:xfrm>
            <a:off x="7673740" y="1179294"/>
            <a:ext cx="1974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>
                <a:solidFill>
                  <a:srgbClr val="FF0000"/>
                </a:solidFill>
              </a:rPr>
              <a:t>‘Why’…</a:t>
            </a:r>
          </a:p>
          <a:p>
            <a:pPr algn="ctr"/>
            <a:r>
              <a:rPr lang="en-NZ" b="1" dirty="0">
                <a:solidFill>
                  <a:srgbClr val="FF0000"/>
                </a:solidFill>
              </a:rPr>
              <a:t>‘When’…</a:t>
            </a:r>
          </a:p>
        </p:txBody>
      </p:sp>
      <p:pic>
        <p:nvPicPr>
          <p:cNvPr id="8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B0762F0A-E404-E2F6-2FC0-63D27844B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002099-FDF8-AF9D-141D-240A41847ACE}"/>
              </a:ext>
            </a:extLst>
          </p:cNvPr>
          <p:cNvSpPr txBox="1"/>
          <p:nvPr/>
        </p:nvSpPr>
        <p:spPr>
          <a:xfrm>
            <a:off x="3151721" y="5598995"/>
            <a:ext cx="8714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70C0"/>
                </a:solidFill>
              </a:rPr>
              <a:t>Each area comes with subjective/objective aspects.</a:t>
            </a:r>
          </a:p>
          <a:p>
            <a:endParaRPr lang="en-NZ" b="1" dirty="0">
              <a:solidFill>
                <a:srgbClr val="0070C0"/>
              </a:solidFill>
            </a:endParaRPr>
          </a:p>
          <a:p>
            <a:r>
              <a:rPr lang="en-NZ" b="1" dirty="0">
                <a:solidFill>
                  <a:srgbClr val="0070C0"/>
                </a:solidFill>
              </a:rPr>
              <a:t>Your institution’s senior leadership is going to need to weigh in.</a:t>
            </a:r>
          </a:p>
        </p:txBody>
      </p:sp>
    </p:spTree>
    <p:extLst>
      <p:ext uri="{BB962C8B-B14F-4D97-AF65-F5344CB8AC3E}">
        <p14:creationId xmlns:p14="http://schemas.microsoft.com/office/powerpoint/2010/main" val="2872550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4346-3458-58CB-6360-8F1488E8F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1. Due Diligence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9AA05-0D80-A4D8-24E5-97C188D7A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8452" cy="4351338"/>
          </a:xfrm>
        </p:spPr>
        <p:txBody>
          <a:bodyPr/>
          <a:lstStyle/>
          <a:p>
            <a:r>
              <a:rPr lang="en-US" dirty="0"/>
              <a:t>Assessing parties for potential to introduce risks – security, reputational, etc.</a:t>
            </a:r>
          </a:p>
          <a:p>
            <a:pPr lvl="1"/>
            <a:r>
              <a:rPr lang="en-US" dirty="0"/>
              <a:t>Simple but revealing questions – not unexpected</a:t>
            </a:r>
          </a:p>
          <a:p>
            <a:pPr lvl="1"/>
            <a:endParaRPr lang="en-US" dirty="0"/>
          </a:p>
          <a:p>
            <a:r>
              <a:rPr lang="en-US" dirty="0"/>
              <a:t>Help prevent researchers from being developed and exploited as assets and prevent access to sensitive research and infrastructure by agents.</a:t>
            </a:r>
          </a:p>
          <a:p>
            <a:endParaRPr lang="en-US" dirty="0"/>
          </a:p>
          <a:p>
            <a:r>
              <a:rPr lang="en-US" dirty="0"/>
              <a:t>Highly subjective area.</a:t>
            </a:r>
          </a:p>
          <a:p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8C8B7136-2377-7E1C-B119-273808511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116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EDAD5B-4BA0-2AE1-E329-0D56FADB70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303197-4227-4FE5-CFFB-704DA9C1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Due Diligence - Lenses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DE66-FBD1-8F53-10B3-D4D32A25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093"/>
            <a:ext cx="10515600" cy="4351338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Calibri"/>
                <a:cs typeface="Calibri"/>
              </a:rPr>
              <a:t>Individual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Has the individual collaborated previously with the University of Auckland?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Why does the collaborator want to work with you?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What will the collaborator receive in return for their involvement?</a:t>
            </a:r>
          </a:p>
          <a:p>
            <a:pPr lvl="2">
              <a:buFont typeface="Wingdings,Sans-Serif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Within the context of the collaborator's network of affiliations, could the project support development of adverse applications?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Country</a:t>
            </a:r>
          </a:p>
          <a:p>
            <a:pPr lvl="1">
              <a:buFont typeface="Courier New,monospace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Is a collaborator linked to a country/countries which may be viewed as hostile to New Zealand, currently unstable or in conflict, or one which has different democratic and ethical values from New Zealand?  </a:t>
            </a:r>
            <a:endParaRPr lang="en-US" b="1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Are the collaborators' relationships with the country/countries active?  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What is the nature of the relationships?</a:t>
            </a:r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FC346CA-472C-9B27-B13D-8177D1CEA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67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0919-75BF-44B4-131F-B828D1FCF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Professor Charles Lieber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78A4A-73CF-C28B-7402-4D7C9B639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384745"/>
            <a:ext cx="11474605" cy="4351338"/>
          </a:xfrm>
        </p:spPr>
        <p:txBody>
          <a:bodyPr/>
          <a:lstStyle/>
          <a:p>
            <a:pPr lvl="1"/>
            <a:r>
              <a:rPr lang="en-NZ" dirty="0"/>
              <a:t>Chair of Harvard Chemistry and Chemical Biology Dept</a:t>
            </a:r>
          </a:p>
          <a:p>
            <a:pPr lvl="1"/>
            <a:r>
              <a:rPr lang="en-NZ" dirty="0"/>
              <a:t>2021 </a:t>
            </a:r>
          </a:p>
          <a:p>
            <a:pPr lvl="2"/>
            <a:r>
              <a:rPr lang="en-NZ" dirty="0"/>
              <a:t>Found guilty </a:t>
            </a:r>
            <a:r>
              <a:rPr lang="en-NZ" dirty="0">
                <a:sym typeface="Wingdings" panose="05000000000000000000" pitchFamily="2" charset="2"/>
              </a:rPr>
              <a:t></a:t>
            </a:r>
            <a:r>
              <a:rPr lang="en-NZ" dirty="0"/>
              <a:t> lying to federal authorities and tax evasion</a:t>
            </a:r>
          </a:p>
          <a:p>
            <a:pPr lvl="3"/>
            <a:r>
              <a:rPr lang="en-NZ" dirty="0"/>
              <a:t>2yrs supervised release / house arrest and fined $83,600</a:t>
            </a:r>
          </a:p>
          <a:p>
            <a:pPr lvl="2"/>
            <a:r>
              <a:rPr lang="en-NZ" dirty="0"/>
              <a:t>Overall, he was facing 13 years in prison and $600k in fines.</a:t>
            </a:r>
          </a:p>
          <a:p>
            <a:pPr lvl="3"/>
            <a:r>
              <a:rPr lang="en-NZ" dirty="0"/>
              <a:t>Diagnosis of lymphoma during the period in question was taken into account.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Concealed affiliation to China’s ‘Thousand Talents Program’ (contractor) and Wuhan University of Technology (strategic scientist)</a:t>
            </a:r>
          </a:p>
          <a:p>
            <a:pPr lvl="3"/>
            <a:r>
              <a:rPr lang="en-NZ" dirty="0"/>
              <a:t>Made false statements to federal authorities, made false tax returns, did not disclose foreign bank and financial accounts (lying to federal authorities and tax evasion)</a:t>
            </a:r>
          </a:p>
          <a:p>
            <a:pPr lvl="3"/>
            <a:r>
              <a:rPr lang="en-NZ" dirty="0"/>
              <a:t>He had lied while conducting research for the DoD (lead PI heading &gt;$15M 2008-2019) for personal financial gain.</a:t>
            </a:r>
          </a:p>
          <a:p>
            <a:pPr lvl="4"/>
            <a:r>
              <a:rPr lang="en-NZ" dirty="0"/>
              <a:t>$50k / month for 3 years, $150k living expenses, and $1.5M to establish a lab at Wuhan.</a:t>
            </a:r>
          </a:p>
          <a:p>
            <a:pPr lvl="1"/>
            <a:endParaRPr lang="en-NZ" dirty="0"/>
          </a:p>
          <a:p>
            <a:pPr lvl="1"/>
            <a:endParaRPr lang="en-N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0DA7D3-4926-B031-B151-62728BB3EA9E}"/>
              </a:ext>
            </a:extLst>
          </p:cNvPr>
          <p:cNvSpPr txBox="1"/>
          <p:nvPr/>
        </p:nvSpPr>
        <p:spPr>
          <a:xfrm>
            <a:off x="129941" y="6123543"/>
            <a:ext cx="9716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>
                <a:hlinkClick r:id="rId2"/>
              </a:rPr>
              <a:t>https://www.voanews.com/a/student-union_harvard-professor-arrest-highlights-intellectual-property-espionage/6183841.html</a:t>
            </a:r>
            <a:endParaRPr lang="en-NZ" sz="900" dirty="0"/>
          </a:p>
          <a:p>
            <a:r>
              <a:rPr lang="en-NZ" sz="900" dirty="0">
                <a:hlinkClick r:id="rId3"/>
              </a:rPr>
              <a:t>https://abcnews.go.com/US/former-harvard-professor-charles-lieber-sentenced-time-served/story?id=98871088</a:t>
            </a:r>
            <a:r>
              <a:rPr lang="en-NZ" sz="9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BE034A-4898-4523-AEC6-52FE20A0C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269" y="0"/>
            <a:ext cx="2949780" cy="216233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73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99BC0-26BF-EEC0-B69F-0F041FED6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2. Security Risk – Digital &amp; Physical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16F1F-A54A-43EF-07DD-2F1D98B1D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Digital security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Data Management Plan – overlapping considerations (similar to Finance)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Addresses the overarching question of how one's research space and associated physical assets are secured against exploitation by an agent: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Operating environment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Equipment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Materials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ea typeface="Calibri"/>
                <a:cs typeface="Calibri"/>
              </a:rPr>
              <a:t>Paperwork</a:t>
            </a:r>
          </a:p>
          <a:p>
            <a:endParaRPr lang="en-NZ" dirty="0"/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474F689B-4D78-E3D0-4FF9-35700AC10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345" y="145174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1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0417216-A8F2-71F6-719A-53CDD52C3E6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46BCF18-B523-52DE-3FC7-CCFF0135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ea typeface="Calibri Light"/>
                <a:cs typeface="Calibri Light"/>
              </a:rPr>
              <a:t>Research Security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1FEB-3DB8-BC2B-2599-E283CC1ED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865"/>
            <a:ext cx="10515600" cy="4351338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Calibri"/>
                <a:cs typeface="Calibri"/>
              </a:rPr>
              <a:t>Example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Is the operating environment secure?</a:t>
            </a:r>
          </a:p>
          <a:p>
            <a:pPr marL="457200" lvl="1" indent="0">
              <a:buNone/>
            </a:pPr>
            <a:r>
              <a:rPr lang="en-US" i="1" dirty="0">
                <a:ea typeface="+mn-lt"/>
                <a:cs typeface="+mn-lt"/>
              </a:rPr>
              <a:t>Or</a:t>
            </a:r>
          </a:p>
          <a:p>
            <a:pPr lvl="1"/>
            <a:r>
              <a:rPr lang="en-US" dirty="0">
                <a:cs typeface="Calibri"/>
              </a:rPr>
              <a:t>W</a:t>
            </a:r>
            <a:r>
              <a:rPr lang="en-US" dirty="0">
                <a:ea typeface="+mn-lt"/>
                <a:cs typeface="+mn-lt"/>
              </a:rPr>
              <a:t>hat measures are in place to ensure the operating environment is secure?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i="1" dirty="0">
                <a:ea typeface="+mn-lt"/>
                <a:cs typeface="+mn-lt"/>
              </a:rPr>
              <a:t>Is your research space a shared or dedicated space?</a:t>
            </a:r>
            <a:endParaRPr lang="en-US" i="1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i="1" dirty="0">
                <a:ea typeface="+mn-lt"/>
                <a:cs typeface="+mn-lt"/>
              </a:rPr>
              <a:t>Do you know everyone who will have access to the space?</a:t>
            </a:r>
            <a:endParaRPr lang="en-US" i="1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i="1" dirty="0">
                <a:ea typeface="+mn-lt"/>
                <a:cs typeface="+mn-lt"/>
              </a:rPr>
              <a:t>What access controls are in place? E.g. Card access, Two-Factor access</a:t>
            </a:r>
            <a:endParaRPr lang="en-US" i="1" dirty="0">
              <a:ea typeface="Calibri"/>
              <a:cs typeface="Calibri"/>
            </a:endParaRPr>
          </a:p>
          <a:p>
            <a:pPr lvl="2">
              <a:buFont typeface="Wingdings" panose="020B0604020202020204" pitchFamily="34" charset="0"/>
              <a:buChar char="§"/>
            </a:pPr>
            <a:r>
              <a:rPr lang="en-US" i="1" dirty="0">
                <a:ea typeface="+mn-lt"/>
                <a:cs typeface="+mn-lt"/>
              </a:rPr>
              <a:t>What monitoring/reporting is performed relating to access to the space?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en-US" i="1" dirty="0">
                <a:ea typeface="+mn-lt"/>
                <a:cs typeface="+mn-lt"/>
              </a:rPr>
              <a:t>Is there any physical separation or protection required between business units or within research group?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BCC5FC09-1C27-EE9E-271A-FE61E6874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353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07AC-E8C3-CA25-586E-FEFF4BD1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Example</a:t>
            </a:r>
          </a:p>
        </p:txBody>
      </p:sp>
      <p:pic>
        <p:nvPicPr>
          <p:cNvPr id="4" name="Picture 3" descr="A person in a blue suit&#10;&#10;Description automatically generated">
            <a:extLst>
              <a:ext uri="{FF2B5EF4-FFF2-40B4-BE49-F238E27FC236}">
                <a16:creationId xmlns:a16="http://schemas.microsoft.com/office/drawing/2014/main" id="{49F494E7-153E-C21D-200C-9D6F2E60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457" y="1415512"/>
            <a:ext cx="5059967" cy="44616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7DC703-261D-D235-5E3E-DD48076164AB}"/>
              </a:ext>
            </a:extLst>
          </p:cNvPr>
          <p:cNvSpPr txBox="1"/>
          <p:nvPr/>
        </p:nvSpPr>
        <p:spPr>
          <a:xfrm>
            <a:off x="328772" y="6492875"/>
            <a:ext cx="106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/>
              <a:t>https://www.cbc.ca/news/politics/winnipeg-lab-firing-documents-released-china-1.7128865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D3EF66-BC43-C449-8C7C-F47C96A3D5E8}"/>
              </a:ext>
            </a:extLst>
          </p:cNvPr>
          <p:cNvSpPr txBox="1"/>
          <p:nvPr/>
        </p:nvSpPr>
        <p:spPr>
          <a:xfrm>
            <a:off x="6299743" y="1690039"/>
            <a:ext cx="5659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Years of investigation (2019 – 2021) to reach resolution.</a:t>
            </a:r>
          </a:p>
          <a:p>
            <a:endParaRPr lang="en-NZ" dirty="0"/>
          </a:p>
          <a:p>
            <a:r>
              <a:rPr lang="en-NZ" dirty="0"/>
              <a:t>Shared the Ebola genetic sequence with China and toured unauthorized personnel with ties to PRC political apparatus.</a:t>
            </a:r>
          </a:p>
          <a:p>
            <a:endParaRPr lang="en-NZ" dirty="0"/>
          </a:p>
          <a:p>
            <a:r>
              <a:rPr lang="en-NZ" dirty="0"/>
              <a:t>Iterative processes should ideally be embedded within organisations – Due Diligence is not something to be conducted once and never again.</a:t>
            </a:r>
          </a:p>
          <a:p>
            <a:endParaRPr lang="en-NZ" dirty="0"/>
          </a:p>
          <a:p>
            <a:r>
              <a:rPr lang="en-NZ" dirty="0"/>
              <a:t>Naivety - real or otherwise…</a:t>
            </a:r>
          </a:p>
        </p:txBody>
      </p:sp>
    </p:spTree>
    <p:extLst>
      <p:ext uri="{BB962C8B-B14F-4D97-AF65-F5344CB8AC3E}">
        <p14:creationId xmlns:p14="http://schemas.microsoft.com/office/powerpoint/2010/main" val="4277155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3FD40C-1503-223F-166D-46BA4E3257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8400" y="1835999"/>
            <a:ext cx="10782000" cy="4489201"/>
          </a:xfrm>
        </p:spPr>
        <p:txBody>
          <a:bodyPr>
            <a:normAutofit/>
          </a:bodyPr>
          <a:lstStyle/>
          <a:p>
            <a:r>
              <a:rPr lang="en-NZ" dirty="0"/>
              <a:t>Background</a:t>
            </a:r>
            <a:r>
              <a:rPr lang="en-NZ" dirty="0">
                <a:highlight>
                  <a:srgbClr val="FFFF00"/>
                </a:highlight>
              </a:rPr>
              <a:t> </a:t>
            </a:r>
            <a:endParaRPr lang="en-NZ" dirty="0"/>
          </a:p>
          <a:p>
            <a:r>
              <a:rPr lang="en-NZ" dirty="0"/>
              <a:t>Key Aspects</a:t>
            </a:r>
          </a:p>
          <a:p>
            <a:r>
              <a:rPr lang="en-NZ" dirty="0"/>
              <a:t>Operationalisation </a:t>
            </a:r>
            <a:r>
              <a:rPr lang="en-NZ" i="1" dirty="0"/>
              <a:t>– University of Auckland</a:t>
            </a:r>
          </a:p>
          <a:p>
            <a:r>
              <a:rPr lang="en-NZ" dirty="0"/>
              <a:t>Resources &amp; Additional Information</a:t>
            </a:r>
          </a:p>
          <a:p>
            <a:r>
              <a:rPr lang="en-NZ" dirty="0"/>
              <a:t>Questions &amp; Discussion (~20-30min)</a:t>
            </a:r>
          </a:p>
          <a:p>
            <a:endParaRPr lang="en-NZ" dirty="0"/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NZ" b="1" dirty="0">
                <a:sym typeface="Wingdings" panose="05000000000000000000" pitchFamily="2" charset="2"/>
              </a:rPr>
              <a:t>Raise awareness amongst yourselves – the community</a:t>
            </a:r>
          </a:p>
          <a:p>
            <a:endParaRPr lang="en-NZ" b="1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NZ" b="1" dirty="0">
              <a:sym typeface="Wingdings" panose="05000000000000000000" pitchFamily="2" charset="2"/>
            </a:endParaRPr>
          </a:p>
          <a:p>
            <a:endParaRPr lang="en-NZ" b="1" dirty="0"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0153A2-DF12-6762-75B5-E02AF9547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93BFC602-7B58-6F9A-7BF0-68B26922B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135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9486CFA-93F3-4854-2996-1C20A3700CB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303197-4227-4FE5-CFFB-704DA9C1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4800" b="1" dirty="0">
                <a:ea typeface="Calibri Light"/>
                <a:cs typeface="Calibri Light"/>
              </a:rPr>
              <a:t>3. Export Controls Regime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DE66-FBD1-8F53-10B3-D4D32A25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39546"/>
            <a:ext cx="9351391" cy="4932625"/>
          </a:xfrm>
        </p:spPr>
        <p:txBody>
          <a:bodyPr lIns="91440" tIns="45720" rIns="91440" bIns="45720" anchor="t"/>
          <a:lstStyle/>
          <a:p>
            <a:r>
              <a:rPr lang="en-US" dirty="0">
                <a:cs typeface="Calibri"/>
              </a:rPr>
              <a:t>Currently governed by </a:t>
            </a:r>
            <a:r>
              <a:rPr lang="en-US" i="1" dirty="0">
                <a:cs typeface="Calibri"/>
              </a:rPr>
              <a:t>Customs and Excise Act 2018</a:t>
            </a:r>
          </a:p>
          <a:p>
            <a:pPr lvl="1"/>
            <a:r>
              <a:rPr lang="en-US" dirty="0">
                <a:cs typeface="Calibri"/>
              </a:rPr>
              <a:t>New standalone legislation pending</a:t>
            </a: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Controls: </a:t>
            </a:r>
          </a:p>
          <a:p>
            <a:pPr lvl="1"/>
            <a:r>
              <a:rPr lang="en-US" dirty="0">
                <a:cs typeface="Calibri"/>
              </a:rPr>
              <a:t>strategic goods (i.e. explicitly listed on the NZSGL)</a:t>
            </a:r>
          </a:p>
          <a:p>
            <a:pPr lvl="1"/>
            <a:r>
              <a:rPr lang="en-US" dirty="0">
                <a:cs typeface="Calibri"/>
              </a:rPr>
              <a:t>catch-all goods (i.e., not listed, but has a military end use)</a:t>
            </a:r>
          </a:p>
          <a:p>
            <a:pPr lvl="1"/>
            <a:r>
              <a:rPr lang="en-US" dirty="0">
                <a:cs typeface="Calibri"/>
              </a:rPr>
              <a:t>controlled chemicals</a:t>
            </a:r>
          </a:p>
          <a:p>
            <a:pPr lvl="1"/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Excludes:</a:t>
            </a:r>
          </a:p>
          <a:p>
            <a:pPr lvl="1"/>
            <a:r>
              <a:rPr lang="en-US" dirty="0">
                <a:cs typeface="Calibri"/>
              </a:rPr>
              <a:t>fundamental/basic research</a:t>
            </a:r>
          </a:p>
          <a:p>
            <a:pPr lvl="1"/>
            <a:r>
              <a:rPr lang="en-US" dirty="0">
                <a:cs typeface="Calibri"/>
              </a:rPr>
              <a:t>information already in public domain</a:t>
            </a:r>
          </a:p>
          <a:p>
            <a:pPr lvl="1"/>
            <a:r>
              <a:rPr lang="en-US" dirty="0">
                <a:cs typeface="Calibri"/>
              </a:rPr>
              <a:t>minimum information for patents </a:t>
            </a:r>
          </a:p>
          <a:p>
            <a:pPr lvl="1"/>
            <a:r>
              <a:rPr lang="en-US" dirty="0">
                <a:cs typeface="Calibri"/>
              </a:rPr>
              <a:t>(most) medical equipment/products.</a:t>
            </a: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6DA5F049-DD1C-67F6-4748-9105573CE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529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95AD0F-6B38-D606-CDCB-1554E415BE89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303197-4227-4FE5-CFFB-704DA9C12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3" y="214296"/>
            <a:ext cx="10515600" cy="1325563"/>
          </a:xfrm>
        </p:spPr>
        <p:txBody>
          <a:bodyPr lIns="91440" tIns="45720" rIns="91440" bIns="45720" anchor="t">
            <a:normAutofit/>
          </a:bodyPr>
          <a:lstStyle/>
          <a:p>
            <a:r>
              <a:rPr lang="en-US" sz="4800" b="1" dirty="0">
                <a:ea typeface="Calibri Light"/>
                <a:cs typeface="Calibri Light"/>
              </a:rPr>
              <a:t>Export Controls Regime</a:t>
            </a:r>
            <a:endParaRPr lang="en-US" sz="4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DE66-FBD1-8F53-10B3-D4D32A25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383" y="959370"/>
            <a:ext cx="9629480" cy="4939260"/>
          </a:xfrm>
        </p:spPr>
        <p:txBody>
          <a:bodyPr lIns="91440" tIns="45720" rIns="91440" bIns="45720" anchor="t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Exports include: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electronic transfers of research/technical 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physical transfers of components, prototypes or physical ‘goods’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travelling overseas with research data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providing consulting or advisory services to overseas clients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Future legislation likely to include: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in-country deemed exports (i.e., </a:t>
            </a:r>
            <a:r>
              <a:rPr lang="en-US" b="1" dirty="0">
                <a:cs typeface="Calibri"/>
              </a:rPr>
              <a:t>to foreign nationals in NZ</a:t>
            </a:r>
            <a:r>
              <a:rPr lang="en-US" dirty="0">
                <a:cs typeface="Calibri"/>
              </a:rPr>
              <a:t>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more controls on intangible transfers (e.g., cloud storage)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cs typeface="Calibri"/>
              </a:rPr>
              <a:t>AUKUS Pillar 2 ‘wild card’</a:t>
            </a: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DDA08738-AA60-44C9-FBC6-6A132EBC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93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CEAB1BB-8759-C4A9-00C2-5B93961729D2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303197-4227-4FE5-CFFB-704DA9C1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Autofit/>
          </a:bodyPr>
          <a:lstStyle/>
          <a:p>
            <a:r>
              <a:rPr lang="en-US" sz="3600" b="1" dirty="0">
                <a:ea typeface="Calibri Light"/>
                <a:cs typeface="Calibri Light"/>
              </a:rPr>
              <a:t>Export Controls - Types of Permits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DE66-FBD1-8F53-10B3-D4D32A25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1534" y="1027906"/>
            <a:ext cx="10515600" cy="4932625"/>
          </a:xfrm>
        </p:spPr>
        <p:txBody>
          <a:bodyPr lIns="91440" tIns="45720" rIns="91440" bIns="45720" anchor="t"/>
          <a:lstStyle/>
          <a:p>
            <a:pPr>
              <a:lnSpc>
                <a:spcPct val="150000"/>
              </a:lnSpc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56280-9E2A-0D38-A8B9-A1674ABA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43" y="1287708"/>
            <a:ext cx="5646307" cy="5075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90FE39C-F37E-C058-AF3D-D8F25B06E44F}"/>
              </a:ext>
            </a:extLst>
          </p:cNvPr>
          <p:cNvSpPr txBox="1"/>
          <p:nvPr/>
        </p:nvSpPr>
        <p:spPr>
          <a:xfrm>
            <a:off x="7146378" y="5228513"/>
            <a:ext cx="227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>
                <a:solidFill>
                  <a:srgbClr val="FF0000"/>
                </a:solidFill>
              </a:rPr>
              <a:t>Effort vs reward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85063A-8447-34E6-47E8-EC50C21E7FC3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6210571" y="5413179"/>
            <a:ext cx="935807" cy="145264"/>
          </a:xfrm>
          <a:prstGeom prst="straightConnector1">
            <a:avLst/>
          </a:prstGeom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7B3E7502-E379-62FC-1379-CC54A91CC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2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A1BA3-DC7E-D60A-9228-842655EE838B}"/>
              </a:ext>
            </a:extLst>
          </p:cNvPr>
          <p:cNvSpPr txBox="1"/>
          <p:nvPr/>
        </p:nvSpPr>
        <p:spPr>
          <a:xfrm>
            <a:off x="3291155" y="3030339"/>
            <a:ext cx="560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i="1" dirty="0">
                <a:solidFill>
                  <a:srgbClr val="0070C0"/>
                </a:solidFill>
              </a:rPr>
              <a:t>Operationalisation</a:t>
            </a:r>
            <a:endParaRPr lang="en-NZ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410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2E62E4C6-B5E7-B1A8-F763-07D0506A9271}"/>
              </a:ext>
            </a:extLst>
          </p:cNvPr>
          <p:cNvSpPr/>
          <p:nvPr/>
        </p:nvSpPr>
        <p:spPr>
          <a:xfrm>
            <a:off x="619012" y="1652900"/>
            <a:ext cx="10515600" cy="345509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20000">
                <a:schemeClr val="accent1">
                  <a:lumMod val="20000"/>
                  <a:lumOff val="80000"/>
                </a:schemeClr>
              </a:gs>
              <a:gs pos="59000">
                <a:srgbClr val="F2F8FC"/>
              </a:gs>
              <a:gs pos="82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6D39631-7F9D-EA14-282A-D60746EB3BD6}"/>
              </a:ext>
            </a:extLst>
          </p:cNvPr>
          <p:cNvSpPr/>
          <p:nvPr/>
        </p:nvSpPr>
        <p:spPr>
          <a:xfrm>
            <a:off x="4818576" y="3122078"/>
            <a:ext cx="2068533" cy="74822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ADDC7-9E7B-F04B-9AAB-D8FFAAB3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Implementation – where to start?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23CF9A-242F-B92B-4167-DE9DC6150CDC}"/>
              </a:ext>
            </a:extLst>
          </p:cNvPr>
          <p:cNvSpPr txBox="1"/>
          <p:nvPr/>
        </p:nvSpPr>
        <p:spPr>
          <a:xfrm>
            <a:off x="5046322" y="3311526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Research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BCD23-C428-E6D6-C167-8ADAC1CAF530}"/>
              </a:ext>
            </a:extLst>
          </p:cNvPr>
          <p:cNvSpPr txBox="1"/>
          <p:nvPr/>
        </p:nvSpPr>
        <p:spPr>
          <a:xfrm>
            <a:off x="7483010" y="2201413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Contracting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EF887D-7854-9725-4141-9DC07084E49A}"/>
              </a:ext>
            </a:extLst>
          </p:cNvPr>
          <p:cNvSpPr txBox="1"/>
          <p:nvPr/>
        </p:nvSpPr>
        <p:spPr>
          <a:xfrm>
            <a:off x="8171378" y="3011115"/>
            <a:ext cx="2068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Procurement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32DA95-3656-069A-FAD4-4A60141E02D9}"/>
              </a:ext>
            </a:extLst>
          </p:cNvPr>
          <p:cNvSpPr txBox="1"/>
          <p:nvPr/>
        </p:nvSpPr>
        <p:spPr>
          <a:xfrm>
            <a:off x="1718346" y="2648058"/>
            <a:ext cx="161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Ideation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38E5FC-68CA-2449-4AAE-B6D3BF2C5504}"/>
              </a:ext>
            </a:extLst>
          </p:cNvPr>
          <p:cNvSpPr txBox="1"/>
          <p:nvPr/>
        </p:nvSpPr>
        <p:spPr>
          <a:xfrm>
            <a:off x="4446997" y="1810012"/>
            <a:ext cx="3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Personnel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6AAF90-B2BB-2CC6-CF5D-B7EA56ABA4F1}"/>
              </a:ext>
            </a:extLst>
          </p:cNvPr>
          <p:cNvSpPr txBox="1"/>
          <p:nvPr/>
        </p:nvSpPr>
        <p:spPr>
          <a:xfrm>
            <a:off x="109585" y="5870162"/>
            <a:ext cx="407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Future </a:t>
            </a:r>
            <a:r>
              <a:rPr lang="en-NZ" b="1" dirty="0">
                <a:sym typeface="Wingdings" panose="05000000000000000000" pitchFamily="2" charset="2"/>
              </a:rPr>
              <a:t></a:t>
            </a:r>
            <a:r>
              <a:rPr lang="en-NZ" b="1" dirty="0"/>
              <a:t> prevention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0C59B-917C-CDFD-0C31-917AAD40B9B0}"/>
              </a:ext>
            </a:extLst>
          </p:cNvPr>
          <p:cNvSpPr txBox="1"/>
          <p:nvPr/>
        </p:nvSpPr>
        <p:spPr>
          <a:xfrm>
            <a:off x="7157662" y="4020392"/>
            <a:ext cx="3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Visitors, Placements, etc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9E75EE-B73F-715D-42C8-C041D85B67DD}"/>
              </a:ext>
            </a:extLst>
          </p:cNvPr>
          <p:cNvSpPr txBox="1"/>
          <p:nvPr/>
        </p:nvSpPr>
        <p:spPr>
          <a:xfrm>
            <a:off x="2294556" y="1973548"/>
            <a:ext cx="3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Funding 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1BC44B-DDB9-2B19-F10C-B801A0CD91E1}"/>
              </a:ext>
            </a:extLst>
          </p:cNvPr>
          <p:cNvSpPr txBox="1"/>
          <p:nvPr/>
        </p:nvSpPr>
        <p:spPr>
          <a:xfrm>
            <a:off x="1142143" y="3438515"/>
            <a:ext cx="239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Collaborations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DE919-0400-28D3-E2F3-DB959A2090CA}"/>
              </a:ext>
            </a:extLst>
          </p:cNvPr>
          <p:cNvSpPr txBox="1"/>
          <p:nvPr/>
        </p:nvSpPr>
        <p:spPr>
          <a:xfrm>
            <a:off x="2385321" y="4182904"/>
            <a:ext cx="239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Engagements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BD7D4-FB57-49C0-AE9D-F4A8E10E3B99}"/>
              </a:ext>
            </a:extLst>
          </p:cNvPr>
          <p:cNvSpPr txBox="1"/>
          <p:nvPr/>
        </p:nvSpPr>
        <p:spPr>
          <a:xfrm>
            <a:off x="3614785" y="5858410"/>
            <a:ext cx="407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Past </a:t>
            </a:r>
            <a:r>
              <a:rPr lang="en-NZ" b="1" dirty="0">
                <a:sym typeface="Wingdings" panose="05000000000000000000" pitchFamily="2" charset="2"/>
              </a:rPr>
              <a:t></a:t>
            </a:r>
            <a:r>
              <a:rPr lang="en-NZ" b="1" dirty="0"/>
              <a:t> lingering risks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D20589-8290-0854-6103-02441A20888B}"/>
              </a:ext>
            </a:extLst>
          </p:cNvPr>
          <p:cNvSpPr txBox="1"/>
          <p:nvPr/>
        </p:nvSpPr>
        <p:spPr>
          <a:xfrm>
            <a:off x="7643970" y="5836341"/>
            <a:ext cx="407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Present </a:t>
            </a:r>
            <a:r>
              <a:rPr lang="en-NZ" b="1" dirty="0">
                <a:sym typeface="Wingdings" panose="05000000000000000000" pitchFamily="2" charset="2"/>
              </a:rPr>
              <a:t></a:t>
            </a:r>
            <a:r>
              <a:rPr lang="en-NZ" b="1" dirty="0"/>
              <a:t> current exposure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3C12C3-F32D-42EC-0BAF-23F48D513896}"/>
              </a:ext>
            </a:extLst>
          </p:cNvPr>
          <p:cNvSpPr txBox="1"/>
          <p:nvPr/>
        </p:nvSpPr>
        <p:spPr>
          <a:xfrm>
            <a:off x="4061714" y="4546707"/>
            <a:ext cx="3582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dirty="0"/>
              <a:t>Infrastructure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34ED123-23A8-58B6-C989-CE94A3D17C2D}"/>
              </a:ext>
            </a:extLst>
          </p:cNvPr>
          <p:cNvSpPr/>
          <p:nvPr/>
        </p:nvSpPr>
        <p:spPr>
          <a:xfrm>
            <a:off x="546652" y="5466522"/>
            <a:ext cx="3190461" cy="11628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373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C4C1E-738F-AB70-E3E4-C0D369E20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Where do we want to end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47871-6C9D-CA8A-6F14-C367A6060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442"/>
            <a:ext cx="10515600" cy="4351338"/>
          </a:xfrm>
        </p:spPr>
        <p:txBody>
          <a:bodyPr/>
          <a:lstStyle/>
          <a:p>
            <a:r>
              <a:rPr lang="en-NZ" dirty="0"/>
              <a:t>What does a mature research security framework look like?</a:t>
            </a:r>
          </a:p>
          <a:p>
            <a:endParaRPr lang="en-NZ" dirty="0"/>
          </a:p>
          <a:p>
            <a:pPr lvl="1"/>
            <a:r>
              <a:rPr lang="en-NZ" dirty="0"/>
              <a:t>Adaptive processes that can be ramped up or down (geopolitics).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Minimal administrative burden – leveraging existing systems (data retrieval).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Responsive – near real-time reporting capabilities.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A mature community of researchers and supports that instinctively apply principles of research security.</a:t>
            </a:r>
          </a:p>
          <a:p>
            <a:pPr lvl="2"/>
            <a:r>
              <a:rPr lang="en-NZ" dirty="0"/>
              <a:t>Environment of trust.</a:t>
            </a:r>
          </a:p>
          <a:p>
            <a:pPr lvl="2"/>
            <a:r>
              <a:rPr lang="en-NZ" dirty="0"/>
              <a:t>Your personnel…</a:t>
            </a:r>
          </a:p>
        </p:txBody>
      </p:sp>
    </p:spTree>
    <p:extLst>
      <p:ext uri="{BB962C8B-B14F-4D97-AF65-F5344CB8AC3E}">
        <p14:creationId xmlns:p14="http://schemas.microsoft.com/office/powerpoint/2010/main" val="2224750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B49CC-5240-4BA1-D7B5-EB34D129C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75E1-3645-0B4C-945D-43081F9AA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‘Get comfortable being uncomfortable.’</a:t>
            </a:r>
          </a:p>
          <a:p>
            <a:pPr lvl="1"/>
            <a:r>
              <a:rPr lang="en-NZ" dirty="0"/>
              <a:t>High-trust models…</a:t>
            </a:r>
          </a:p>
          <a:p>
            <a:pPr lvl="1"/>
            <a:endParaRPr lang="en-NZ" dirty="0"/>
          </a:p>
          <a:p>
            <a:r>
              <a:rPr lang="en-NZ" b="1" dirty="0"/>
              <a:t>Initiation &amp; consultation </a:t>
            </a:r>
            <a:r>
              <a:rPr lang="en-NZ" dirty="0"/>
              <a:t>– set up Project Team, Reference Group, and Academic Co-Leads</a:t>
            </a:r>
          </a:p>
          <a:p>
            <a:r>
              <a:rPr lang="en-NZ" b="1" dirty="0"/>
              <a:t>Identified priority area </a:t>
            </a:r>
            <a:r>
              <a:rPr lang="en-NZ" dirty="0"/>
              <a:t>– research funding</a:t>
            </a:r>
          </a:p>
          <a:p>
            <a:r>
              <a:rPr lang="en-NZ" b="1" dirty="0"/>
              <a:t>Set parameters </a:t>
            </a:r>
            <a:r>
              <a:rPr lang="en-NZ" dirty="0"/>
              <a:t>– defined ‘risk’ in alignment with external definitions (‘pure basic research’ ANZSRC) and ‘enterprise’ risk framework.</a:t>
            </a:r>
            <a:endParaRPr lang="en-NZ" b="1" dirty="0"/>
          </a:p>
          <a:p>
            <a:r>
              <a:rPr lang="en-NZ" b="1" dirty="0"/>
              <a:t>Confirm and proceed </a:t>
            </a:r>
            <a:r>
              <a:rPr lang="en-NZ" dirty="0"/>
              <a:t>– endorsement of scope by University governance </a:t>
            </a:r>
          </a:p>
          <a:p>
            <a:endParaRPr lang="en-NZ" dirty="0"/>
          </a:p>
          <a:p>
            <a:pPr marL="0" indent="0">
              <a:buNone/>
            </a:pPr>
            <a:r>
              <a:rPr lang="en-NZ" dirty="0">
                <a:sym typeface="Wingdings" panose="05000000000000000000" pitchFamily="2" charset="2"/>
              </a:rPr>
              <a:t> Throughout, we have woven</a:t>
            </a:r>
            <a:r>
              <a:rPr lang="en-NZ" dirty="0"/>
              <a:t> elements from TR-PSR documentation but with revised terminology</a:t>
            </a:r>
          </a:p>
          <a:p>
            <a:pPr lvl="1"/>
            <a:r>
              <a:rPr lang="en-NZ" dirty="0"/>
              <a:t>Community discussions indicated this was necessary.</a:t>
            </a:r>
          </a:p>
          <a:p>
            <a:pPr lvl="1"/>
            <a:r>
              <a:rPr lang="en-NZ" dirty="0"/>
              <a:t>E.g., 3 key areas (Due Diligence, etc) framed as a single research security assessment.</a:t>
            </a:r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DF4AB909-A2B8-8697-EDB2-81FB21A87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018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E920A8D-08E7-A60E-794D-B3DD09A690CF}"/>
              </a:ext>
            </a:extLst>
          </p:cNvPr>
          <p:cNvCxnSpPr/>
          <p:nvPr/>
        </p:nvCxnSpPr>
        <p:spPr>
          <a:xfrm>
            <a:off x="49696" y="258417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E5AF37D-A8E0-B5AF-8392-7CA87F8FEFAC}"/>
              </a:ext>
            </a:extLst>
          </p:cNvPr>
          <p:cNvSpPr/>
          <p:nvPr/>
        </p:nvSpPr>
        <p:spPr>
          <a:xfrm>
            <a:off x="1314458" y="1067614"/>
            <a:ext cx="9082887" cy="594650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73000">
                <a:srgbClr val="D0D8F4"/>
              </a:gs>
              <a:gs pos="100000">
                <a:srgbClr val="F5F7F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5" name="Graphic 4" descr="Run outline">
            <a:extLst>
              <a:ext uri="{FF2B5EF4-FFF2-40B4-BE49-F238E27FC236}">
                <a16:creationId xmlns:a16="http://schemas.microsoft.com/office/drawing/2014/main" id="{E27FB8CA-9CF4-CED8-2364-F04AE2343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0646" y="1177610"/>
            <a:ext cx="396000" cy="39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5E1BE-0BCB-CD7D-AE76-518D65A9F6C4}"/>
              </a:ext>
            </a:extLst>
          </p:cNvPr>
          <p:cNvSpPr txBox="1"/>
          <p:nvPr/>
        </p:nvSpPr>
        <p:spPr>
          <a:xfrm>
            <a:off x="1915414" y="437270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Pre-award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CDB3CE8-0238-A9F6-E43A-84DEDC162C26}"/>
              </a:ext>
            </a:extLst>
          </p:cNvPr>
          <p:cNvGrpSpPr/>
          <p:nvPr/>
        </p:nvGrpSpPr>
        <p:grpSpPr>
          <a:xfrm>
            <a:off x="-86359" y="999653"/>
            <a:ext cx="1307219" cy="628991"/>
            <a:chOff x="2375318" y="1058817"/>
            <a:chExt cx="1962150" cy="882009"/>
          </a:xfrm>
        </p:grpSpPr>
        <p:pic>
          <p:nvPicPr>
            <p:cNvPr id="8" name="Graphic 7" descr="Document outline">
              <a:extLst>
                <a:ext uri="{FF2B5EF4-FFF2-40B4-BE49-F238E27FC236}">
                  <a16:creationId xmlns:a16="http://schemas.microsoft.com/office/drawing/2014/main" id="{0AF6CFCC-39E5-ABD2-8C42-083DA3B77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78747" y="1058817"/>
              <a:ext cx="555294" cy="55529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97F5D51-D7A6-2071-9DB6-D1D11F101751}"/>
                </a:ext>
              </a:extLst>
            </p:cNvPr>
            <p:cNvSpPr txBox="1"/>
            <p:nvPr/>
          </p:nvSpPr>
          <p:spPr>
            <a:xfrm>
              <a:off x="2375318" y="1584770"/>
              <a:ext cx="1962150" cy="356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000" b="1"/>
                <a:t>Guidelines</a:t>
              </a:r>
              <a:endParaRPr lang="en-NZ" sz="900" b="1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75DFB-E5C3-6622-445B-3A4596DAB68E}"/>
              </a:ext>
            </a:extLst>
          </p:cNvPr>
          <p:cNvGrpSpPr/>
          <p:nvPr/>
        </p:nvGrpSpPr>
        <p:grpSpPr>
          <a:xfrm>
            <a:off x="-113298" y="1628644"/>
            <a:ext cx="1364877" cy="745441"/>
            <a:chOff x="6432592" y="1093312"/>
            <a:chExt cx="1962150" cy="1069278"/>
          </a:xfrm>
        </p:grpSpPr>
        <p:pic>
          <p:nvPicPr>
            <p:cNvPr id="11" name="Graphic 10" descr="List outline">
              <a:extLst>
                <a:ext uri="{FF2B5EF4-FFF2-40B4-BE49-F238E27FC236}">
                  <a16:creationId xmlns:a16="http://schemas.microsoft.com/office/drawing/2014/main" id="{A3F5A547-B1F1-3E61-B614-CE3EC4232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124461" y="1093312"/>
              <a:ext cx="517537" cy="51753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1287AD3-0EEE-2961-A6A8-A208BC94B677}"/>
                </a:ext>
              </a:extLst>
            </p:cNvPr>
            <p:cNvSpPr txBox="1"/>
            <p:nvPr/>
          </p:nvSpPr>
          <p:spPr>
            <a:xfrm>
              <a:off x="6432592" y="1566590"/>
              <a:ext cx="1962150" cy="596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000" b="1"/>
                <a:t>Supplementary Resources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FE975C-5C23-B88D-1C37-2B660D7A49F2}"/>
              </a:ext>
            </a:extLst>
          </p:cNvPr>
          <p:cNvGrpSpPr/>
          <p:nvPr/>
        </p:nvGrpSpPr>
        <p:grpSpPr>
          <a:xfrm>
            <a:off x="-126988" y="249415"/>
            <a:ext cx="1364877" cy="795370"/>
            <a:chOff x="4537409" y="1211846"/>
            <a:chExt cx="1962150" cy="1053499"/>
          </a:xfrm>
        </p:grpSpPr>
        <p:pic>
          <p:nvPicPr>
            <p:cNvPr id="14" name="Graphic 13" descr="Remote learning language outline">
              <a:extLst>
                <a:ext uri="{FF2B5EF4-FFF2-40B4-BE49-F238E27FC236}">
                  <a16:creationId xmlns:a16="http://schemas.microsoft.com/office/drawing/2014/main" id="{FC41CE7B-B7A8-B10A-F1B4-350727ECE1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33838" y="1211846"/>
              <a:ext cx="569290" cy="56929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3F1AD2-593D-BDCD-0DBD-45B2436F1A4C}"/>
                </a:ext>
              </a:extLst>
            </p:cNvPr>
            <p:cNvSpPr txBox="1"/>
            <p:nvPr/>
          </p:nvSpPr>
          <p:spPr>
            <a:xfrm>
              <a:off x="4537409" y="1715003"/>
              <a:ext cx="1962150" cy="550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000" b="1"/>
                <a:t>Online Training Module(s)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9A2CFF0-3F15-F42F-7D11-41DC9471B563}"/>
              </a:ext>
            </a:extLst>
          </p:cNvPr>
          <p:cNvSpPr txBox="1"/>
          <p:nvPr/>
        </p:nvSpPr>
        <p:spPr>
          <a:xfrm>
            <a:off x="1642217" y="1157193"/>
            <a:ext cx="12779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b="1" dirty="0"/>
              <a:t>Proposal Development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F784702-8795-7273-2670-C4C9D3701F09}"/>
              </a:ext>
            </a:extLst>
          </p:cNvPr>
          <p:cNvGrpSpPr/>
          <p:nvPr/>
        </p:nvGrpSpPr>
        <p:grpSpPr>
          <a:xfrm>
            <a:off x="2994646" y="1712703"/>
            <a:ext cx="1364877" cy="760089"/>
            <a:chOff x="2254935" y="3222268"/>
            <a:chExt cx="1364877" cy="760089"/>
          </a:xfrm>
        </p:grpSpPr>
        <p:pic>
          <p:nvPicPr>
            <p:cNvPr id="21" name="Graphic 20" descr="Checklist outline">
              <a:extLst>
                <a:ext uri="{FF2B5EF4-FFF2-40B4-BE49-F238E27FC236}">
                  <a16:creationId xmlns:a16="http://schemas.microsoft.com/office/drawing/2014/main" id="{AE70B600-EE9D-49BE-4DFA-7678ED1EF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39373" y="3222268"/>
              <a:ext cx="396000" cy="396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AE2B5B-3E6D-E53B-3699-8F14C8D22F12}"/>
                </a:ext>
              </a:extLst>
            </p:cNvPr>
            <p:cNvSpPr txBox="1"/>
            <p:nvPr/>
          </p:nvSpPr>
          <p:spPr>
            <a:xfrm>
              <a:off x="2254935" y="3582247"/>
              <a:ext cx="1364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000" b="1" dirty="0"/>
                <a:t>Screening Questionnaire</a:t>
              </a:r>
              <a:endParaRPr lang="en-NZ" sz="1100" b="1" i="1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EC9BBB1-480F-7E45-9DA2-1DEE912F6791}"/>
              </a:ext>
            </a:extLst>
          </p:cNvPr>
          <p:cNvSpPr txBox="1"/>
          <p:nvPr/>
        </p:nvSpPr>
        <p:spPr>
          <a:xfrm>
            <a:off x="2994646" y="1153314"/>
            <a:ext cx="1898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b="1" dirty="0"/>
              <a:t>Proposal Submission</a:t>
            </a:r>
          </a:p>
          <a:p>
            <a:pPr algn="ctr"/>
            <a:r>
              <a:rPr lang="en-NZ" sz="1100" i="1" dirty="0"/>
              <a:t>(entry to UoA system)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0A3669-2D97-88CE-9B0C-7BDF5C39E580}"/>
              </a:ext>
            </a:extLst>
          </p:cNvPr>
          <p:cNvSpPr txBox="1"/>
          <p:nvPr/>
        </p:nvSpPr>
        <p:spPr>
          <a:xfrm>
            <a:off x="6787201" y="457432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b="1" dirty="0"/>
              <a:t>Post-award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A0C0E3-EAA5-4426-F537-46034090E5E5}"/>
              </a:ext>
            </a:extLst>
          </p:cNvPr>
          <p:cNvSpPr txBox="1"/>
          <p:nvPr/>
        </p:nvSpPr>
        <p:spPr>
          <a:xfrm>
            <a:off x="5821371" y="2268195"/>
            <a:ext cx="1456329" cy="4308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NZ" sz="1100" b="1" dirty="0"/>
              <a:t>Research Risk Assessment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5F88F9B-1BCE-8F46-9BCF-594E9FEE6E1F}"/>
              </a:ext>
            </a:extLst>
          </p:cNvPr>
          <p:cNvSpPr txBox="1"/>
          <p:nvPr/>
        </p:nvSpPr>
        <p:spPr>
          <a:xfrm>
            <a:off x="8504088" y="2256864"/>
            <a:ext cx="1736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100" b="1" dirty="0"/>
              <a:t>Risk Management</a:t>
            </a:r>
          </a:p>
          <a:p>
            <a:pPr algn="ctr"/>
            <a:r>
              <a:rPr lang="en-NZ" sz="1100" i="1" dirty="0"/>
              <a:t>(ongoing)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68D19AFE-E001-F1E4-7BB9-FCD4F6A542EF}"/>
              </a:ext>
            </a:extLst>
          </p:cNvPr>
          <p:cNvSpPr/>
          <p:nvPr/>
        </p:nvSpPr>
        <p:spPr>
          <a:xfrm>
            <a:off x="1043589" y="249415"/>
            <a:ext cx="237606" cy="21246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38" name="Graphic 37" descr="Comment Like outline">
            <a:extLst>
              <a:ext uri="{FF2B5EF4-FFF2-40B4-BE49-F238E27FC236}">
                <a16:creationId xmlns:a16="http://schemas.microsoft.com/office/drawing/2014/main" id="{9DFCD4A1-B0F9-54EE-3293-56215E4C1A5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6316" y="1590501"/>
            <a:ext cx="540000" cy="540000"/>
          </a:xfrm>
          <a:prstGeom prst="rect">
            <a:avLst/>
          </a:prstGeom>
        </p:spPr>
      </p:pic>
      <p:pic>
        <p:nvPicPr>
          <p:cNvPr id="43" name="Graphic 42" descr="Tag outline">
            <a:extLst>
              <a:ext uri="{FF2B5EF4-FFF2-40B4-BE49-F238E27FC236}">
                <a16:creationId xmlns:a16="http://schemas.microsoft.com/office/drawing/2014/main" id="{B7E0E6A3-B42A-FEB1-3B83-DC5F334366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51040" y="2202792"/>
            <a:ext cx="540000" cy="540000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33348A5-598B-C916-E8AB-37C28261351E}"/>
              </a:ext>
            </a:extLst>
          </p:cNvPr>
          <p:cNvGrpSpPr/>
          <p:nvPr/>
        </p:nvGrpSpPr>
        <p:grpSpPr>
          <a:xfrm>
            <a:off x="3047037" y="3596364"/>
            <a:ext cx="1364877" cy="765756"/>
            <a:chOff x="2957160" y="3324005"/>
            <a:chExt cx="1364877" cy="765756"/>
          </a:xfrm>
        </p:grpSpPr>
        <p:pic>
          <p:nvPicPr>
            <p:cNvPr id="45" name="Graphic 44" descr="Meeting outline">
              <a:extLst>
                <a:ext uri="{FF2B5EF4-FFF2-40B4-BE49-F238E27FC236}">
                  <a16:creationId xmlns:a16="http://schemas.microsoft.com/office/drawing/2014/main" id="{EB044343-2430-E198-FB6B-6F56ABA1C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336621" y="3324005"/>
              <a:ext cx="540000" cy="540000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D836932-8B42-8E0E-8375-DC2C95043B54}"/>
                </a:ext>
              </a:extLst>
            </p:cNvPr>
            <p:cNvSpPr txBox="1"/>
            <p:nvPr/>
          </p:nvSpPr>
          <p:spPr>
            <a:xfrm>
              <a:off x="2957160" y="3843540"/>
              <a:ext cx="13648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000" b="1"/>
                <a:t>Escalation &amp; Decision</a:t>
              </a:r>
            </a:p>
          </p:txBody>
        </p:sp>
      </p:grpSp>
      <p:pic>
        <p:nvPicPr>
          <p:cNvPr id="41" name="Graphic 40" descr="Comment Important outline">
            <a:extLst>
              <a:ext uri="{FF2B5EF4-FFF2-40B4-BE49-F238E27FC236}">
                <a16:creationId xmlns:a16="http://schemas.microsoft.com/office/drawing/2014/main" id="{8DA82BC4-4AC5-4098-7E53-8C40BB6BAB8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437767" y="2760814"/>
            <a:ext cx="540000" cy="540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E506154A-BAC4-17D4-744A-B87C071EE5D8}"/>
              </a:ext>
            </a:extLst>
          </p:cNvPr>
          <p:cNvGrpSpPr/>
          <p:nvPr/>
        </p:nvGrpSpPr>
        <p:grpSpPr>
          <a:xfrm>
            <a:off x="5867086" y="2649923"/>
            <a:ext cx="1364877" cy="726545"/>
            <a:chOff x="6778447" y="2336164"/>
            <a:chExt cx="1364877" cy="726545"/>
          </a:xfrm>
        </p:grpSpPr>
        <p:pic>
          <p:nvPicPr>
            <p:cNvPr id="35" name="Graphic 34" descr="Connections outline">
              <a:extLst>
                <a:ext uri="{FF2B5EF4-FFF2-40B4-BE49-F238E27FC236}">
                  <a16:creationId xmlns:a16="http://schemas.microsoft.com/office/drawing/2014/main" id="{81D067AD-F3E9-CB7D-E7F9-9947069EF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144476" y="2336164"/>
              <a:ext cx="540000" cy="540000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D46D27C-AFE7-5C93-9544-4994FCA08B7F}"/>
                </a:ext>
              </a:extLst>
            </p:cNvPr>
            <p:cNvSpPr txBox="1"/>
            <p:nvPr/>
          </p:nvSpPr>
          <p:spPr>
            <a:xfrm>
              <a:off x="6778447" y="2816488"/>
              <a:ext cx="13648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000" b="1"/>
                <a:t>Due Diligence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19B461D-5CBC-C78F-E7D2-F818B266EEF0}"/>
              </a:ext>
            </a:extLst>
          </p:cNvPr>
          <p:cNvGrpSpPr/>
          <p:nvPr/>
        </p:nvGrpSpPr>
        <p:grpSpPr>
          <a:xfrm>
            <a:off x="5854050" y="3367902"/>
            <a:ext cx="1364877" cy="743944"/>
            <a:chOff x="6765411" y="3174458"/>
            <a:chExt cx="1364877" cy="743944"/>
          </a:xfrm>
        </p:grpSpPr>
        <p:pic>
          <p:nvPicPr>
            <p:cNvPr id="36" name="Graphic 35" descr="Police male outline">
              <a:extLst>
                <a:ext uri="{FF2B5EF4-FFF2-40B4-BE49-F238E27FC236}">
                  <a16:creationId xmlns:a16="http://schemas.microsoft.com/office/drawing/2014/main" id="{CD14AAA6-202D-5C55-F158-0B4FD781E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177850" y="3174458"/>
              <a:ext cx="540000" cy="5400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937B641-CFA1-78D0-BE7F-01EEC3726462}"/>
                </a:ext>
              </a:extLst>
            </p:cNvPr>
            <p:cNvSpPr txBox="1"/>
            <p:nvPr/>
          </p:nvSpPr>
          <p:spPr>
            <a:xfrm>
              <a:off x="6765411" y="3672181"/>
              <a:ext cx="13648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000" b="1"/>
                <a:t>Export Controls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F47603C-3E9A-85B4-59E8-EEA99719896C}"/>
              </a:ext>
            </a:extLst>
          </p:cNvPr>
          <p:cNvGrpSpPr/>
          <p:nvPr/>
        </p:nvGrpSpPr>
        <p:grpSpPr>
          <a:xfrm>
            <a:off x="6351179" y="5551716"/>
            <a:ext cx="1364877" cy="705388"/>
            <a:chOff x="7447849" y="4844793"/>
            <a:chExt cx="1364877" cy="705388"/>
          </a:xfrm>
        </p:grpSpPr>
        <p:pic>
          <p:nvPicPr>
            <p:cNvPr id="40" name="Graphic 39" descr="Cloud Computing outline">
              <a:extLst>
                <a:ext uri="{FF2B5EF4-FFF2-40B4-BE49-F238E27FC236}">
                  <a16:creationId xmlns:a16="http://schemas.microsoft.com/office/drawing/2014/main" id="{0F804D83-EF25-C70A-E1D7-B7636142D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919061" y="4844793"/>
              <a:ext cx="360000" cy="36000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A194F16-3A75-A190-963F-827557AAFD4D}"/>
                </a:ext>
              </a:extLst>
            </p:cNvPr>
            <p:cNvSpPr txBox="1"/>
            <p:nvPr/>
          </p:nvSpPr>
          <p:spPr>
            <a:xfrm>
              <a:off x="7447849" y="5180849"/>
              <a:ext cx="1364877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NZ" sz="900" b="1"/>
                <a:t>Research Data Management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CC0B0DD-0F91-943A-FD7B-AADBAA7A8BD2}"/>
              </a:ext>
            </a:extLst>
          </p:cNvPr>
          <p:cNvGrpSpPr/>
          <p:nvPr/>
        </p:nvGrpSpPr>
        <p:grpSpPr>
          <a:xfrm>
            <a:off x="5297203" y="4761270"/>
            <a:ext cx="1364877" cy="648604"/>
            <a:chOff x="5482343" y="5454608"/>
            <a:chExt cx="1364877" cy="648604"/>
          </a:xfrm>
        </p:grpSpPr>
        <p:pic>
          <p:nvPicPr>
            <p:cNvPr id="58" name="Graphic 57" descr="Health And Safety outline">
              <a:extLst>
                <a:ext uri="{FF2B5EF4-FFF2-40B4-BE49-F238E27FC236}">
                  <a16:creationId xmlns:a16="http://schemas.microsoft.com/office/drawing/2014/main" id="{B559B35B-C865-41E3-7B84-CBADBDEFB2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5966781" y="5454608"/>
              <a:ext cx="396000" cy="396000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DA94569-9345-AF7C-2763-1646B838EF3F}"/>
                </a:ext>
              </a:extLst>
            </p:cNvPr>
            <p:cNvSpPr txBox="1"/>
            <p:nvPr/>
          </p:nvSpPr>
          <p:spPr>
            <a:xfrm>
              <a:off x="5482343" y="5872380"/>
              <a:ext cx="136487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900" b="1"/>
                <a:t>Health &amp; Safety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9BE14BC-AA91-E469-CFE6-9565C55F0D84}"/>
              </a:ext>
            </a:extLst>
          </p:cNvPr>
          <p:cNvGrpSpPr/>
          <p:nvPr/>
        </p:nvGrpSpPr>
        <p:grpSpPr>
          <a:xfrm>
            <a:off x="6361767" y="4810965"/>
            <a:ext cx="1283068" cy="765332"/>
            <a:chOff x="6888124" y="5790065"/>
            <a:chExt cx="1283068" cy="765332"/>
          </a:xfrm>
        </p:grpSpPr>
        <p:pic>
          <p:nvPicPr>
            <p:cNvPr id="62" name="Graphic 61" descr="Medicine outline">
              <a:extLst>
                <a:ext uri="{FF2B5EF4-FFF2-40B4-BE49-F238E27FC236}">
                  <a16:creationId xmlns:a16="http://schemas.microsoft.com/office/drawing/2014/main" id="{343F6352-913C-59EA-EE0F-0945AC9F6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331658" y="5790065"/>
              <a:ext cx="396000" cy="396000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CC4F820-A1FF-6531-8A03-ED409FFBB4AE}"/>
                </a:ext>
              </a:extLst>
            </p:cNvPr>
            <p:cNvSpPr txBox="1"/>
            <p:nvPr/>
          </p:nvSpPr>
          <p:spPr>
            <a:xfrm>
              <a:off x="6888124" y="6186065"/>
              <a:ext cx="1283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900" b="1" dirty="0"/>
                <a:t>Human Health Research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9F7E68-F05B-04A9-19B2-06080DE41200}"/>
              </a:ext>
            </a:extLst>
          </p:cNvPr>
          <p:cNvGrpSpPr/>
          <p:nvPr/>
        </p:nvGrpSpPr>
        <p:grpSpPr>
          <a:xfrm>
            <a:off x="5505198" y="5517743"/>
            <a:ext cx="973989" cy="711894"/>
            <a:chOff x="7569101" y="5862703"/>
            <a:chExt cx="973989" cy="711894"/>
          </a:xfrm>
        </p:grpSpPr>
        <p:pic>
          <p:nvPicPr>
            <p:cNvPr id="60" name="Graphic 59" descr="Radioactive outline">
              <a:extLst>
                <a:ext uri="{FF2B5EF4-FFF2-40B4-BE49-F238E27FC236}">
                  <a16:creationId xmlns:a16="http://schemas.microsoft.com/office/drawing/2014/main" id="{50FF8F76-FD2B-7F18-A9D7-85D27AED1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7858096" y="5862703"/>
              <a:ext cx="396000" cy="396000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590D98B-04FD-76A7-9DA5-E275CE80C2F6}"/>
                </a:ext>
              </a:extLst>
            </p:cNvPr>
            <p:cNvSpPr txBox="1"/>
            <p:nvPr/>
          </p:nvSpPr>
          <p:spPr>
            <a:xfrm>
              <a:off x="7569101" y="6205265"/>
              <a:ext cx="9739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900" b="1"/>
                <a:t>Research Hazards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1565EADB-6A24-A79F-30EF-948FF2EFE4DA}"/>
              </a:ext>
            </a:extLst>
          </p:cNvPr>
          <p:cNvGrpSpPr/>
          <p:nvPr/>
        </p:nvGrpSpPr>
        <p:grpSpPr>
          <a:xfrm>
            <a:off x="5888725" y="4018887"/>
            <a:ext cx="1364877" cy="643628"/>
            <a:chOff x="6800086" y="4017947"/>
            <a:chExt cx="1364877" cy="643628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417560-DB19-FC3F-2629-134AE8460B78}"/>
                </a:ext>
              </a:extLst>
            </p:cNvPr>
            <p:cNvSpPr txBox="1"/>
            <p:nvPr/>
          </p:nvSpPr>
          <p:spPr>
            <a:xfrm>
              <a:off x="6800086" y="4415354"/>
              <a:ext cx="13648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000" b="1"/>
                <a:t>Research Security</a:t>
              </a:r>
            </a:p>
          </p:txBody>
        </p:sp>
        <p:pic>
          <p:nvPicPr>
            <p:cNvPr id="78" name="Graphic 77" descr="Eye outline">
              <a:extLst>
                <a:ext uri="{FF2B5EF4-FFF2-40B4-BE49-F238E27FC236}">
                  <a16:creationId xmlns:a16="http://schemas.microsoft.com/office/drawing/2014/main" id="{51352A73-46E6-83A7-387D-137E1B1E9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177850" y="4017947"/>
              <a:ext cx="540000" cy="540000"/>
            </a:xfrm>
            <a:prstGeom prst="rect">
              <a:avLst/>
            </a:prstGeom>
          </p:spPr>
        </p:pic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303AAB2D-3560-509B-9163-55F3FF06A3EC}"/>
              </a:ext>
            </a:extLst>
          </p:cNvPr>
          <p:cNvGrpSpPr/>
          <p:nvPr/>
        </p:nvGrpSpPr>
        <p:grpSpPr>
          <a:xfrm>
            <a:off x="7465544" y="4045190"/>
            <a:ext cx="1049052" cy="743745"/>
            <a:chOff x="5180873" y="4924226"/>
            <a:chExt cx="1049052" cy="743745"/>
          </a:xfrm>
        </p:grpSpPr>
        <p:pic>
          <p:nvPicPr>
            <p:cNvPr id="80" name="Graphic 79" descr="Clipboard outline">
              <a:extLst>
                <a:ext uri="{FF2B5EF4-FFF2-40B4-BE49-F238E27FC236}">
                  <a16:creationId xmlns:a16="http://schemas.microsoft.com/office/drawing/2014/main" id="{758E49E6-9069-289B-8796-FF75923D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435399" y="4924226"/>
              <a:ext cx="540000" cy="540000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FFD58E-DE72-82CA-69AE-407825B243AF}"/>
                </a:ext>
              </a:extLst>
            </p:cNvPr>
            <p:cNvSpPr txBox="1"/>
            <p:nvPr/>
          </p:nvSpPr>
          <p:spPr>
            <a:xfrm>
              <a:off x="5180873" y="5421750"/>
              <a:ext cx="1049052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NZ" sz="1000" b="1" dirty="0">
                  <a:cs typeface="Calibri"/>
                </a:rPr>
                <a:t>Single Source</a:t>
              </a:r>
            </a:p>
          </p:txBody>
        </p:sp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325D270-D328-B6C1-1658-37C5F3E5D506}"/>
              </a:ext>
            </a:extLst>
          </p:cNvPr>
          <p:cNvCxnSpPr/>
          <p:nvPr/>
        </p:nvCxnSpPr>
        <p:spPr>
          <a:xfrm>
            <a:off x="2713794" y="1314149"/>
            <a:ext cx="280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B82B0548-DC49-FDF2-9802-6FC5CC5BBBE1}"/>
              </a:ext>
            </a:extLst>
          </p:cNvPr>
          <p:cNvCxnSpPr>
            <a:cxnSpLocks/>
          </p:cNvCxnSpPr>
          <p:nvPr/>
        </p:nvCxnSpPr>
        <p:spPr>
          <a:xfrm>
            <a:off x="4062172" y="1832737"/>
            <a:ext cx="53214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6266CAF2-9670-1AA4-9170-94B698B0D895}"/>
              </a:ext>
            </a:extLst>
          </p:cNvPr>
          <p:cNvCxnSpPr>
            <a:cxnSpLocks/>
          </p:cNvCxnSpPr>
          <p:nvPr/>
        </p:nvCxnSpPr>
        <p:spPr>
          <a:xfrm>
            <a:off x="4052083" y="1988265"/>
            <a:ext cx="542236" cy="284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0CD8E46-E0F0-FA90-DFAB-827E6A9840D1}"/>
              </a:ext>
            </a:extLst>
          </p:cNvPr>
          <p:cNvCxnSpPr>
            <a:cxnSpLocks/>
          </p:cNvCxnSpPr>
          <p:nvPr/>
        </p:nvCxnSpPr>
        <p:spPr>
          <a:xfrm>
            <a:off x="3693602" y="2472792"/>
            <a:ext cx="0" cy="24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237BFB8-F48D-992B-AD8C-4C84991BF95F}"/>
              </a:ext>
            </a:extLst>
          </p:cNvPr>
          <p:cNvCxnSpPr>
            <a:cxnSpLocks/>
          </p:cNvCxnSpPr>
          <p:nvPr/>
        </p:nvCxnSpPr>
        <p:spPr>
          <a:xfrm>
            <a:off x="3683018" y="3317707"/>
            <a:ext cx="0" cy="2438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A7CDEA01-B182-5DA1-9CFD-53AA3C82A281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5257645" y="1784683"/>
            <a:ext cx="4114610" cy="472181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4D73587A-DD01-FA16-68D5-98D0FF2CA730}"/>
              </a:ext>
            </a:extLst>
          </p:cNvPr>
          <p:cNvCxnSpPr>
            <a:cxnSpLocks/>
          </p:cNvCxnSpPr>
          <p:nvPr/>
        </p:nvCxnSpPr>
        <p:spPr>
          <a:xfrm>
            <a:off x="5485095" y="2472792"/>
            <a:ext cx="28085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CEDB381-A4CA-59B3-7CC3-5D66D52D2A9C}"/>
              </a:ext>
            </a:extLst>
          </p:cNvPr>
          <p:cNvCxnSpPr>
            <a:cxnSpLocks/>
          </p:cNvCxnSpPr>
          <p:nvPr/>
        </p:nvCxnSpPr>
        <p:spPr>
          <a:xfrm>
            <a:off x="5361794" y="529394"/>
            <a:ext cx="23506" cy="4150187"/>
          </a:xfrm>
          <a:prstGeom prst="line">
            <a:avLst/>
          </a:prstGeom>
          <a:ln w="19050" cap="flat" cmpd="sng" algn="ctr">
            <a:solidFill>
              <a:schemeClr val="accent5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ADED596-F739-B708-559E-452C923ADAEA}"/>
              </a:ext>
            </a:extLst>
          </p:cNvPr>
          <p:cNvCxnSpPr>
            <a:cxnSpLocks/>
          </p:cNvCxnSpPr>
          <p:nvPr/>
        </p:nvCxnSpPr>
        <p:spPr>
          <a:xfrm flipV="1">
            <a:off x="4201282" y="2649923"/>
            <a:ext cx="1564665" cy="1309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A014F80-302B-7687-F368-5D46F3EF1F69}"/>
              </a:ext>
            </a:extLst>
          </p:cNvPr>
          <p:cNvGrpSpPr/>
          <p:nvPr/>
        </p:nvGrpSpPr>
        <p:grpSpPr>
          <a:xfrm>
            <a:off x="8856633" y="2745186"/>
            <a:ext cx="1049052" cy="754082"/>
            <a:chOff x="8806937" y="2188189"/>
            <a:chExt cx="1049052" cy="754082"/>
          </a:xfrm>
        </p:grpSpPr>
        <p:pic>
          <p:nvPicPr>
            <p:cNvPr id="42" name="Graphic 41" descr="Shield Tick outline">
              <a:extLst>
                <a:ext uri="{FF2B5EF4-FFF2-40B4-BE49-F238E27FC236}">
                  <a16:creationId xmlns:a16="http://schemas.microsoft.com/office/drawing/2014/main" id="{C5BD66D2-0358-8D41-BD37-CDECB605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9046167" y="2188189"/>
              <a:ext cx="540000" cy="540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C2CA03-F829-28C6-166B-CC6C67779A7B}"/>
                </a:ext>
              </a:extLst>
            </p:cNvPr>
            <p:cNvSpPr txBox="1"/>
            <p:nvPr/>
          </p:nvSpPr>
          <p:spPr>
            <a:xfrm>
              <a:off x="8806937" y="2696050"/>
              <a:ext cx="1049052" cy="24622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NZ" sz="1000" b="1"/>
                <a:t>Templates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935D959-480F-BA5D-A65B-86A8679D7955}"/>
              </a:ext>
            </a:extLst>
          </p:cNvPr>
          <p:cNvSpPr txBox="1"/>
          <p:nvPr/>
        </p:nvSpPr>
        <p:spPr>
          <a:xfrm>
            <a:off x="6335180" y="1195408"/>
            <a:ext cx="1654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400" b="1" i="1">
                <a:solidFill>
                  <a:schemeClr val="bg1"/>
                </a:solidFill>
              </a:rPr>
              <a:t>Research underway</a:t>
            </a: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7FB5D16D-7D5B-B9E5-94DF-587BC71307A7}"/>
              </a:ext>
            </a:extLst>
          </p:cNvPr>
          <p:cNvSpPr/>
          <p:nvPr/>
        </p:nvSpPr>
        <p:spPr>
          <a:xfrm rot="10800000">
            <a:off x="8825444" y="2709800"/>
            <a:ext cx="237606" cy="960245"/>
          </a:xfrm>
          <a:prstGeom prst="rightBrace">
            <a:avLst>
              <a:gd name="adj1" fmla="val 8333"/>
              <a:gd name="adj2" fmla="val 66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591BD17-96E0-5D41-3FAD-201385D8B56B}"/>
              </a:ext>
            </a:extLst>
          </p:cNvPr>
          <p:cNvCxnSpPr>
            <a:cxnSpLocks/>
            <a:stCxn id="44" idx="1"/>
            <a:endCxn id="80" idx="3"/>
          </p:cNvCxnSpPr>
          <p:nvPr/>
        </p:nvCxnSpPr>
        <p:spPr>
          <a:xfrm flipH="1">
            <a:off x="8260070" y="3606160"/>
            <a:ext cx="565374" cy="7090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EF57FDD1-FE2B-1601-13D0-002801B2CFF1}"/>
              </a:ext>
            </a:extLst>
          </p:cNvPr>
          <p:cNvSpPr txBox="1"/>
          <p:nvPr/>
        </p:nvSpPr>
        <p:spPr>
          <a:xfrm>
            <a:off x="10308307" y="1126031"/>
            <a:ext cx="1364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1200" b="1" dirty="0"/>
              <a:t>Research Completed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198D74CF-945C-9054-23D5-2FFE7066FF66}"/>
              </a:ext>
            </a:extLst>
          </p:cNvPr>
          <p:cNvSpPr/>
          <p:nvPr/>
        </p:nvSpPr>
        <p:spPr>
          <a:xfrm>
            <a:off x="7430869" y="2699082"/>
            <a:ext cx="287547" cy="3743818"/>
          </a:xfrm>
          <a:prstGeom prst="rightBrace">
            <a:avLst>
              <a:gd name="adj1" fmla="val 8333"/>
              <a:gd name="adj2" fmla="val 4442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DF2D1597-E36D-3DA3-4068-82EED7C7C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07" y="6032682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491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ADDC7-9E7B-F04B-9AAB-D8FFAAB31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Operationalisation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2BF2A-8F88-3B7F-3D20-36BC0175B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/>
              <a:t>Dedicated resource recommended</a:t>
            </a:r>
          </a:p>
          <a:p>
            <a:pPr lvl="1"/>
            <a:r>
              <a:rPr lang="en-NZ" dirty="0"/>
              <a:t>Export Controls Officer</a:t>
            </a:r>
          </a:p>
          <a:p>
            <a:pPr lvl="1"/>
            <a:r>
              <a:rPr lang="en-NZ" dirty="0"/>
              <a:t>Research Risk and Compliance Manager</a:t>
            </a:r>
          </a:p>
          <a:p>
            <a:endParaRPr lang="en-NZ" dirty="0"/>
          </a:p>
          <a:p>
            <a:r>
              <a:rPr lang="en-NZ" dirty="0"/>
              <a:t>People are a vulnerability and an asset</a:t>
            </a:r>
          </a:p>
          <a:p>
            <a:endParaRPr lang="en-NZ" dirty="0"/>
          </a:p>
          <a:p>
            <a:r>
              <a:rPr lang="en-NZ" dirty="0"/>
              <a:t>Process and organisational culture matter</a:t>
            </a:r>
          </a:p>
          <a:p>
            <a:endParaRPr lang="en-NZ" dirty="0"/>
          </a:p>
          <a:p>
            <a:r>
              <a:rPr lang="en-NZ" dirty="0"/>
              <a:t>Existing areas of best practice (financial fraud prevention) overlap with research security implementation</a:t>
            </a:r>
          </a:p>
          <a:p>
            <a:endParaRPr lang="en-NZ" dirty="0"/>
          </a:p>
          <a:p>
            <a:r>
              <a:rPr lang="en-NZ" dirty="0"/>
              <a:t>Resource identification is a serious challenge.</a:t>
            </a:r>
          </a:p>
          <a:p>
            <a:endParaRPr lang="en-NZ" dirty="0"/>
          </a:p>
        </p:txBody>
      </p:sp>
      <p:pic>
        <p:nvPicPr>
          <p:cNvPr id="7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0DE2AC9D-1F21-06E8-AAD5-8090AEB0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007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96E6-5445-D2AF-CE18-508F5F828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Resource Breadth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93CC6A-CE9D-852E-0399-752CCF457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NZ" dirty="0"/>
              <a:t>Balance the reliability of the resource against subjectivity of the area in question.</a:t>
            </a:r>
          </a:p>
          <a:p>
            <a:pPr lvl="1"/>
            <a:r>
              <a:rPr lang="en-NZ" dirty="0"/>
              <a:t>E.g., Due Diligence as a ‘values-based’ exercise vs overlapping areas of practice (financial, etc).</a:t>
            </a:r>
          </a:p>
          <a:p>
            <a:pPr lvl="1"/>
            <a:endParaRPr lang="en-NZ" dirty="0"/>
          </a:p>
          <a:p>
            <a:r>
              <a:rPr lang="en-NZ" dirty="0"/>
              <a:t>Amnesty International</a:t>
            </a:r>
          </a:p>
          <a:p>
            <a:r>
              <a:rPr lang="en-NZ" dirty="0"/>
              <a:t>Academic Freedom Index</a:t>
            </a:r>
          </a:p>
          <a:p>
            <a:r>
              <a:rPr lang="en-NZ" dirty="0"/>
              <a:t>Australia’s Chinese Defence Universities Tracker</a:t>
            </a:r>
          </a:p>
          <a:p>
            <a:r>
              <a:rPr lang="en-NZ" dirty="0"/>
              <a:t>United Nations resources – who is on Security Council?</a:t>
            </a:r>
          </a:p>
          <a:p>
            <a:r>
              <a:rPr lang="en-NZ" dirty="0"/>
              <a:t>Financial Action Task Force</a:t>
            </a:r>
          </a:p>
          <a:p>
            <a:r>
              <a:rPr lang="en-NZ" dirty="0"/>
              <a:t>OECD</a:t>
            </a:r>
          </a:p>
          <a:p>
            <a:r>
              <a:rPr lang="en-NZ" dirty="0"/>
              <a:t>Wassenaar Arrangement members</a:t>
            </a:r>
          </a:p>
          <a:p>
            <a:r>
              <a:rPr lang="en-NZ" dirty="0"/>
              <a:t>Etc… </a:t>
            </a:r>
          </a:p>
        </p:txBody>
      </p:sp>
    </p:spTree>
    <p:extLst>
      <p:ext uri="{BB962C8B-B14F-4D97-AF65-F5344CB8AC3E}">
        <p14:creationId xmlns:p14="http://schemas.microsoft.com/office/powerpoint/2010/main" val="446439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257144-B095-673C-7658-793CE31475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NZ" dirty="0">
                <a:sym typeface="Wingdings" panose="05000000000000000000" pitchFamily="2" charset="2"/>
              </a:rPr>
              <a:t>Our team did not develop TR-PSR.</a:t>
            </a:r>
          </a:p>
          <a:p>
            <a:endParaRPr lang="en-NZ" dirty="0">
              <a:sym typeface="Wingdings" panose="05000000000000000000" pitchFamily="2" charset="2"/>
            </a:endParaRPr>
          </a:p>
          <a:p>
            <a:r>
              <a:rPr lang="en-NZ" dirty="0">
                <a:sym typeface="Wingdings" panose="05000000000000000000" pitchFamily="2" charset="2"/>
              </a:rPr>
              <a:t>This presentation tends to focus on the research sector, but examples of espionage and foreign interference extend beyond.</a:t>
            </a:r>
          </a:p>
          <a:p>
            <a:endParaRPr lang="en-NZ" dirty="0">
              <a:sym typeface="Wingdings" panose="05000000000000000000" pitchFamily="2" charset="2"/>
            </a:endParaRPr>
          </a:p>
          <a:p>
            <a:r>
              <a:rPr lang="en-NZ" dirty="0">
                <a:sym typeface="Wingdings" panose="05000000000000000000" pitchFamily="2" charset="2"/>
              </a:rPr>
              <a:t>The content can be surprising, prompting a variety of reactions…</a:t>
            </a: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E3F1D6-FE9B-663B-80B6-C4AF281F3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Foreword</a:t>
            </a:r>
          </a:p>
        </p:txBody>
      </p:sp>
    </p:spTree>
    <p:extLst>
      <p:ext uri="{BB962C8B-B14F-4D97-AF65-F5344CB8AC3E}">
        <p14:creationId xmlns:p14="http://schemas.microsoft.com/office/powerpoint/2010/main" val="135913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480A94-D7D5-9D3E-15D4-3044FFCCC8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1303197-4227-4FE5-CFFB-704DA9C1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>
            <a:normAutofit/>
          </a:bodyPr>
          <a:lstStyle/>
          <a:p>
            <a:r>
              <a:rPr lang="en-US" sz="4800" b="1" dirty="0">
                <a:ea typeface="Calibri Light"/>
                <a:cs typeface="Calibri Light"/>
              </a:rPr>
              <a:t>Current and </a:t>
            </a:r>
            <a:r>
              <a:rPr lang="en-US" sz="4800" dirty="0">
                <a:ea typeface="Calibri Light"/>
                <a:cs typeface="Calibri Light"/>
              </a:rPr>
              <a:t>Future Work</a:t>
            </a:r>
            <a:endParaRPr lang="en-US" sz="4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900E31-287C-2B41-5243-A92923D8C803}"/>
              </a:ext>
            </a:extLst>
          </p:cNvPr>
          <p:cNvSpPr txBox="1">
            <a:spLocks/>
          </p:cNvSpPr>
          <p:nvPr/>
        </p:nvSpPr>
        <p:spPr>
          <a:xfrm>
            <a:off x="457200" y="1406337"/>
            <a:ext cx="10515600" cy="464978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Pre- and post-award processes for </a:t>
            </a:r>
            <a:r>
              <a:rPr lang="en-US" sz="2000" u="sng" dirty="0">
                <a:cs typeface="Calibri"/>
              </a:rPr>
              <a:t>all</a:t>
            </a:r>
            <a:r>
              <a:rPr lang="en-US" sz="2000" dirty="0">
                <a:cs typeface="Calibri"/>
              </a:rPr>
              <a:t> research proposals.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Relationship building with Ministries and other institutions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cs typeface="Calibri"/>
              </a:rPr>
              <a:t>Share information, expertise, and ways of working.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General Consent permits and Export Controls Compliance Plans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Standard provisions in all research and consulting contracts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Travel Policy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Future – visitor policy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Vetting of academic and professional staff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Vetting of international students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cs typeface="Calibri"/>
              </a:rPr>
              <a:t>Co-locator considerations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cs typeface="Calibri"/>
              </a:rPr>
              <a:t>Etc</a:t>
            </a:r>
            <a:r>
              <a:rPr lang="en-US" sz="2000" dirty="0">
                <a:cs typeface="Calibri"/>
              </a:rPr>
              <a:t>…</a:t>
            </a:r>
            <a:endParaRPr lang="en-US" sz="1200" dirty="0">
              <a:cs typeface="Calibri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cs typeface="Calibri"/>
            </a:endParaRPr>
          </a:p>
          <a:p>
            <a:pPr lvl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endParaRPr lang="en-US" sz="2000" dirty="0">
              <a:cs typeface="Calibri"/>
            </a:endParaRPr>
          </a:p>
          <a:p>
            <a:pPr lvl="1"/>
            <a:endParaRPr lang="en-US" dirty="0">
              <a:cs typeface="Calibri"/>
            </a:endParaRPr>
          </a:p>
        </p:txBody>
      </p:sp>
      <p:pic>
        <p:nvPicPr>
          <p:cNvPr id="8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C5A3E98-1BEF-B1D2-68F5-C7F807C82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2E023C-E483-7868-4D73-DBABB21ED2AA}"/>
              </a:ext>
            </a:extLst>
          </p:cNvPr>
          <p:cNvSpPr txBox="1"/>
          <p:nvPr/>
        </p:nvSpPr>
        <p:spPr>
          <a:xfrm>
            <a:off x="6768549" y="5686792"/>
            <a:ext cx="448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>
                <a:solidFill>
                  <a:srgbClr val="0070C0"/>
                </a:solidFill>
              </a:rPr>
              <a:t>Exploring potential tools for use.</a:t>
            </a:r>
          </a:p>
        </p:txBody>
      </p:sp>
    </p:spTree>
    <p:extLst>
      <p:ext uri="{BB962C8B-B14F-4D97-AF65-F5344CB8AC3E}">
        <p14:creationId xmlns:p14="http://schemas.microsoft.com/office/powerpoint/2010/main" val="494130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C7D3AF1-8B0D-D11C-CA40-4A434FFC30E6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100F0F6-8D03-C7F8-A759-6F1164C3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66" y="164109"/>
            <a:ext cx="7820968" cy="2150375"/>
          </a:xfrm>
          <a:prstGeom prst="rect">
            <a:avLst/>
          </a:prstGeom>
        </p:spPr>
      </p:pic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F375E3C-79B4-8EFD-A15F-F08C75260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36" y="2411500"/>
            <a:ext cx="5752577" cy="1566078"/>
          </a:xfrm>
          <a:prstGeom prst="rect">
            <a:avLst/>
          </a:prstGeom>
        </p:spPr>
      </p:pic>
      <p:pic>
        <p:nvPicPr>
          <p:cNvPr id="7" name="Picture 6" descr="A close up of words&#10;&#10;Description automatically generated">
            <a:extLst>
              <a:ext uri="{FF2B5EF4-FFF2-40B4-BE49-F238E27FC236}">
                <a16:creationId xmlns:a16="http://schemas.microsoft.com/office/drawing/2014/main" id="{C20571AF-EFDB-5054-7B2E-75726387C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762" y="4210155"/>
            <a:ext cx="5303751" cy="46410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3453A8-2A22-62CE-6287-7836B844BD4E}"/>
              </a:ext>
            </a:extLst>
          </p:cNvPr>
          <p:cNvCxnSpPr/>
          <p:nvPr/>
        </p:nvCxnSpPr>
        <p:spPr>
          <a:xfrm>
            <a:off x="865833" y="2645229"/>
            <a:ext cx="5101215" cy="18423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C3F668A-5C37-37C6-4CDF-10B72B731182}"/>
              </a:ext>
            </a:extLst>
          </p:cNvPr>
          <p:cNvCxnSpPr>
            <a:cxnSpLocks/>
          </p:cNvCxnSpPr>
          <p:nvPr/>
        </p:nvCxnSpPr>
        <p:spPr>
          <a:xfrm>
            <a:off x="597877" y="3239756"/>
            <a:ext cx="5394291" cy="18423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11D57B-51AE-0E6A-2A34-B57568BA5BEF}"/>
              </a:ext>
            </a:extLst>
          </p:cNvPr>
          <p:cNvCxnSpPr>
            <a:cxnSpLocks/>
          </p:cNvCxnSpPr>
          <p:nvPr/>
        </p:nvCxnSpPr>
        <p:spPr>
          <a:xfrm flipV="1">
            <a:off x="731854" y="4413739"/>
            <a:ext cx="3451610" cy="15071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Picture 3" descr="A close up of words&#10;&#10;Description automatically generated">
            <a:extLst>
              <a:ext uri="{FF2B5EF4-FFF2-40B4-BE49-F238E27FC236}">
                <a16:creationId xmlns:a16="http://schemas.microsoft.com/office/drawing/2014/main" id="{E78890CD-553D-20E3-5FB5-4C6E3C0D49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9804" y="5071641"/>
            <a:ext cx="5353050" cy="457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1E287A3-3278-248B-64A4-C7404A7F5CAC}"/>
              </a:ext>
            </a:extLst>
          </p:cNvPr>
          <p:cNvCxnSpPr>
            <a:cxnSpLocks/>
          </p:cNvCxnSpPr>
          <p:nvPr/>
        </p:nvCxnSpPr>
        <p:spPr>
          <a:xfrm>
            <a:off x="2114562" y="5528723"/>
            <a:ext cx="1977852" cy="167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screenshot of a website&#10;&#10;Description automatically generated">
            <a:extLst>
              <a:ext uri="{FF2B5EF4-FFF2-40B4-BE49-F238E27FC236}">
                <a16:creationId xmlns:a16="http://schemas.microsoft.com/office/drawing/2014/main" id="{0078FDE0-0265-1F32-62D7-B62B4C9B2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210" y="2586337"/>
            <a:ext cx="5014996" cy="209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41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BCCCD8-CC8F-385C-1A27-44FD33D7C92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100F0F6-8D03-C7F8-A759-6F1164C34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62" y="71999"/>
            <a:ext cx="7820968" cy="2150375"/>
          </a:xfrm>
          <a:prstGeom prst="rect">
            <a:avLst/>
          </a:prstGeom>
        </p:spPr>
      </p:pic>
      <p:pic>
        <p:nvPicPr>
          <p:cNvPr id="6" name="Picture 5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CF9A21E1-E685-42AE-D6D0-B04EFBC57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6" y="2243713"/>
            <a:ext cx="5529419" cy="2755761"/>
          </a:xfrm>
          <a:prstGeom prst="rect">
            <a:avLst/>
          </a:prstGeom>
        </p:spPr>
      </p:pic>
      <p:pic>
        <p:nvPicPr>
          <p:cNvPr id="9" name="Picture 8" descr="A white text on a white background&#10;&#10;Description automatically generated">
            <a:extLst>
              <a:ext uri="{FF2B5EF4-FFF2-40B4-BE49-F238E27FC236}">
                <a16:creationId xmlns:a16="http://schemas.microsoft.com/office/drawing/2014/main" id="{F533C60F-ACD3-89E1-8EF7-698C74E72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714" y="3317211"/>
            <a:ext cx="5324685" cy="238397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0A15346-2C5A-B68B-7137-8D255F782900}"/>
              </a:ext>
            </a:extLst>
          </p:cNvPr>
          <p:cNvCxnSpPr>
            <a:cxnSpLocks/>
          </p:cNvCxnSpPr>
          <p:nvPr/>
        </p:nvCxnSpPr>
        <p:spPr>
          <a:xfrm flipV="1">
            <a:off x="2498689" y="2680396"/>
            <a:ext cx="2949192" cy="15071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BCCA84A-1149-98DB-BF96-A1E161D2BB47}"/>
              </a:ext>
            </a:extLst>
          </p:cNvPr>
          <p:cNvCxnSpPr>
            <a:cxnSpLocks/>
          </p:cNvCxnSpPr>
          <p:nvPr/>
        </p:nvCxnSpPr>
        <p:spPr>
          <a:xfrm flipV="1">
            <a:off x="422029" y="2914857"/>
            <a:ext cx="4707653" cy="31818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8A08A0-0AF1-7A4E-193A-642A7CA00EC2}"/>
              </a:ext>
            </a:extLst>
          </p:cNvPr>
          <p:cNvCxnSpPr>
            <a:cxnSpLocks/>
          </p:cNvCxnSpPr>
          <p:nvPr/>
        </p:nvCxnSpPr>
        <p:spPr>
          <a:xfrm flipV="1">
            <a:off x="1175655" y="3501010"/>
            <a:ext cx="3761434" cy="2344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378E624-8820-415B-D73D-85B116AE1E66}"/>
              </a:ext>
            </a:extLst>
          </p:cNvPr>
          <p:cNvCxnSpPr>
            <a:cxnSpLocks/>
          </p:cNvCxnSpPr>
          <p:nvPr/>
        </p:nvCxnSpPr>
        <p:spPr>
          <a:xfrm>
            <a:off x="1904160" y="3733796"/>
            <a:ext cx="3912159" cy="10049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7A55B7B-C3EB-C30A-3DAD-FC1FE599384D}"/>
              </a:ext>
            </a:extLst>
          </p:cNvPr>
          <p:cNvCxnSpPr>
            <a:cxnSpLocks/>
          </p:cNvCxnSpPr>
          <p:nvPr/>
        </p:nvCxnSpPr>
        <p:spPr>
          <a:xfrm>
            <a:off x="2230730" y="4562784"/>
            <a:ext cx="3351127" cy="1676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2A0CE1-B15A-A749-5562-8A7B8BC5AD20}"/>
              </a:ext>
            </a:extLst>
          </p:cNvPr>
          <p:cNvCxnSpPr>
            <a:cxnSpLocks/>
          </p:cNvCxnSpPr>
          <p:nvPr/>
        </p:nvCxnSpPr>
        <p:spPr>
          <a:xfrm flipV="1">
            <a:off x="1585960" y="4765427"/>
            <a:ext cx="3861918" cy="15071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0B9082-FA19-2AA9-1C50-D37E8D04F2AD}"/>
              </a:ext>
            </a:extLst>
          </p:cNvPr>
          <p:cNvCxnSpPr>
            <a:cxnSpLocks/>
          </p:cNvCxnSpPr>
          <p:nvPr/>
        </p:nvCxnSpPr>
        <p:spPr>
          <a:xfrm flipV="1">
            <a:off x="6216574" y="4514217"/>
            <a:ext cx="746929" cy="6698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D74768-E8A0-95AD-B9CA-A077E42CCBE9}"/>
              </a:ext>
            </a:extLst>
          </p:cNvPr>
          <p:cNvCxnSpPr>
            <a:cxnSpLocks/>
          </p:cNvCxnSpPr>
          <p:nvPr/>
        </p:nvCxnSpPr>
        <p:spPr>
          <a:xfrm>
            <a:off x="6677123" y="4880980"/>
            <a:ext cx="1517302" cy="1675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72869D-FAA4-98ED-DAA9-F5EA59D5BE54}"/>
              </a:ext>
            </a:extLst>
          </p:cNvPr>
          <p:cNvCxnSpPr>
            <a:cxnSpLocks/>
          </p:cNvCxnSpPr>
          <p:nvPr/>
        </p:nvCxnSpPr>
        <p:spPr>
          <a:xfrm>
            <a:off x="8644924" y="5425265"/>
            <a:ext cx="989764" cy="10048"/>
          </a:xfrm>
          <a:prstGeom prst="straightConnector1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 descr="A screenshot of a news article&#10;&#10;Description automatically generated">
            <a:extLst>
              <a:ext uri="{FF2B5EF4-FFF2-40B4-BE49-F238E27FC236}">
                <a16:creationId xmlns:a16="http://schemas.microsoft.com/office/drawing/2014/main" id="{2BE60283-118E-7D4B-F335-4C55EF2AC1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1500" y="570978"/>
            <a:ext cx="34290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538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A1BA3-DC7E-D60A-9228-842655EE838B}"/>
              </a:ext>
            </a:extLst>
          </p:cNvPr>
          <p:cNvSpPr txBox="1"/>
          <p:nvPr/>
        </p:nvSpPr>
        <p:spPr>
          <a:xfrm>
            <a:off x="2779159" y="3198167"/>
            <a:ext cx="6633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i="1" dirty="0">
                <a:solidFill>
                  <a:srgbClr val="0070C0"/>
                </a:solidFill>
              </a:rPr>
              <a:t>Resources &amp; Additional Information</a:t>
            </a:r>
            <a:endParaRPr lang="en-NZ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925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C733-8335-69C6-F8D6-E132E0965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1323-A3AD-B2B6-9528-6986092F5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>
                <a:hlinkClick r:id="rId2"/>
              </a:rPr>
              <a:t>PSR website</a:t>
            </a:r>
            <a:endParaRPr lang="en-NZ" dirty="0"/>
          </a:p>
          <a:p>
            <a:endParaRPr lang="en-NZ" dirty="0"/>
          </a:p>
          <a:p>
            <a:r>
              <a:rPr lang="en-NZ" dirty="0">
                <a:hlinkClick r:id="rId3"/>
              </a:rPr>
              <a:t>TR-PSR guidance for Universities</a:t>
            </a:r>
            <a:endParaRPr lang="en-NZ" dirty="0"/>
          </a:p>
          <a:p>
            <a:endParaRPr lang="en-NZ" dirty="0"/>
          </a:p>
          <a:p>
            <a:r>
              <a:rPr lang="en-NZ" dirty="0"/>
              <a:t>TR-PSR Due Diligence – </a:t>
            </a:r>
            <a:r>
              <a:rPr lang="en-NZ" dirty="0">
                <a:hlinkClick r:id="rId4"/>
              </a:rPr>
              <a:t>dedicated document</a:t>
            </a:r>
            <a:endParaRPr lang="en-NZ" dirty="0"/>
          </a:p>
          <a:p>
            <a:endParaRPr lang="en-NZ" dirty="0"/>
          </a:p>
          <a:p>
            <a:r>
              <a:rPr lang="en-NZ" dirty="0"/>
              <a:t>Export Controls (</a:t>
            </a:r>
            <a:r>
              <a:rPr lang="en-NZ" dirty="0">
                <a:hlinkClick r:id="rId5"/>
              </a:rPr>
              <a:t>MFAT site</a:t>
            </a:r>
            <a:r>
              <a:rPr lang="en-NZ" dirty="0"/>
              <a:t>)</a:t>
            </a:r>
          </a:p>
          <a:p>
            <a:endParaRPr lang="en-NZ" dirty="0"/>
          </a:p>
          <a:p>
            <a:r>
              <a:rPr lang="en-NZ" dirty="0"/>
              <a:t>UNZ Training Module (Universities) – second module in development</a:t>
            </a:r>
          </a:p>
          <a:p>
            <a:pPr lvl="1"/>
            <a:r>
              <a:rPr lang="en-NZ" dirty="0"/>
              <a:t>Speak with your host institution team</a:t>
            </a:r>
          </a:p>
        </p:txBody>
      </p:sp>
    </p:spTree>
    <p:extLst>
      <p:ext uri="{BB962C8B-B14F-4D97-AF65-F5344CB8AC3E}">
        <p14:creationId xmlns:p14="http://schemas.microsoft.com/office/powerpoint/2010/main" val="345522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A1BA3-DC7E-D60A-9228-842655EE838B}"/>
              </a:ext>
            </a:extLst>
          </p:cNvPr>
          <p:cNvSpPr txBox="1"/>
          <p:nvPr/>
        </p:nvSpPr>
        <p:spPr>
          <a:xfrm>
            <a:off x="3291155" y="3030339"/>
            <a:ext cx="560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i="1" dirty="0">
                <a:solidFill>
                  <a:srgbClr val="0070C0"/>
                </a:solidFill>
              </a:rPr>
              <a:t>Questions &amp; Discussion</a:t>
            </a:r>
            <a:endParaRPr lang="en-NZ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395FF3A-FA62-4DB9-E783-E34F67196B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903" y="1872676"/>
            <a:ext cx="8300834" cy="3972956"/>
          </a:xfrm>
        </p:spPr>
        <p:txBody>
          <a:bodyPr vert="horz" lIns="91440" tIns="45720" rIns="91440" bIns="45720" anchor="t"/>
          <a:lstStyle/>
          <a:p>
            <a:endParaRPr lang="en-US" dirty="0">
              <a:ea typeface="Verdana"/>
            </a:endParaRPr>
          </a:p>
          <a:p>
            <a:endParaRPr lang="en-US" dirty="0">
              <a:ea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  <a:ea typeface="Verdana"/>
              </a:rPr>
              <a:t>Brazilian (passport; ~2006)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  <a:ea typeface="Verdana"/>
              </a:rPr>
              <a:t>BA Political Science – Carlton University, Ottawa (2015)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  <a:ea typeface="Verdana"/>
              </a:rPr>
              <a:t>MSc Strategic Studies – University of Calgary </a:t>
            </a:r>
            <a:r>
              <a:rPr lang="en-US" i="1" dirty="0">
                <a:latin typeface="+mn-lt"/>
                <a:ea typeface="Verdana"/>
              </a:rPr>
              <a:t>(Centre for Military, Security and Strategic Studies)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latin typeface="+mn-lt"/>
                <a:ea typeface="Verdana"/>
              </a:rPr>
              <a:t>Lecturer - Arctic University of Norway – Centre for Peace Studies</a:t>
            </a:r>
          </a:p>
          <a:p>
            <a:pPr marL="1028700" lvl="1">
              <a:buFont typeface="Arial"/>
              <a:buChar char="•"/>
            </a:pPr>
            <a:r>
              <a:rPr lang="en-US" sz="1400" dirty="0">
                <a:ea typeface="Verdana"/>
              </a:rPr>
              <a:t>Used references from Canada</a:t>
            </a:r>
          </a:p>
          <a:p>
            <a:pPr marL="1028700" lvl="1">
              <a:buFont typeface="Arial"/>
              <a:buChar char="•"/>
            </a:pPr>
            <a:r>
              <a:rPr lang="en-US" sz="1400" dirty="0">
                <a:ea typeface="Verdana"/>
              </a:rPr>
              <a:t>Endorsed by professor in security studies </a:t>
            </a:r>
            <a:r>
              <a:rPr lang="en-US" sz="1200" dirty="0">
                <a:ea typeface="Verdana"/>
              </a:rPr>
              <a:t>(Prof </a:t>
            </a:r>
            <a:r>
              <a:rPr lang="en-US" sz="1200" dirty="0" err="1">
                <a:ea typeface="Verdana"/>
              </a:rPr>
              <a:t>Gunhild</a:t>
            </a:r>
            <a:r>
              <a:rPr lang="en-US" sz="1200" dirty="0">
                <a:ea typeface="Verdana"/>
              </a:rPr>
              <a:t> </a:t>
            </a:r>
            <a:r>
              <a:rPr lang="en-US" sz="1200" dirty="0" err="1">
                <a:ea typeface="Verdana"/>
              </a:rPr>
              <a:t>Hoogensen</a:t>
            </a:r>
            <a:r>
              <a:rPr lang="en-US" sz="1200" dirty="0">
                <a:ea typeface="Verdana"/>
              </a:rPr>
              <a:t> </a:t>
            </a:r>
            <a:r>
              <a:rPr lang="en-US" sz="1200" dirty="0" err="1">
                <a:ea typeface="Verdana"/>
              </a:rPr>
              <a:t>Gjørv</a:t>
            </a:r>
            <a:r>
              <a:rPr lang="en-US" sz="1200" dirty="0">
                <a:ea typeface="Verdana"/>
              </a:rPr>
              <a:t>)</a:t>
            </a:r>
          </a:p>
          <a:p>
            <a:pPr marL="1028700" lvl="1">
              <a:buFont typeface="Arial"/>
              <a:buChar char="•"/>
            </a:pPr>
            <a:r>
              <a:rPr lang="en-US" sz="1400" dirty="0">
                <a:ea typeface="Verdana"/>
              </a:rPr>
              <a:t>Published in the Naval Review journal</a:t>
            </a:r>
          </a:p>
          <a:p>
            <a:endParaRPr lang="en-US" dirty="0">
              <a:latin typeface="+mn-lt"/>
              <a:ea typeface="Verdana"/>
            </a:endParaRPr>
          </a:p>
          <a:p>
            <a:endParaRPr lang="en-US" sz="1400" dirty="0">
              <a:ea typeface="Verdan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2F3FC6-DDD5-DFF7-5798-90FDD9660A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19122F-B982-BF25-8BE0-7B9EA35E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53" y="442469"/>
            <a:ext cx="10515600" cy="1325563"/>
          </a:xfrm>
        </p:spPr>
        <p:txBody>
          <a:bodyPr lIns="91440" tIns="45720" rIns="91440" bIns="45720" anchor="t"/>
          <a:lstStyle/>
          <a:p>
            <a:r>
              <a:rPr lang="en-US" dirty="0">
                <a:ea typeface="Verdana"/>
              </a:rPr>
              <a:t>José </a:t>
            </a:r>
            <a:r>
              <a:rPr lang="en-US" dirty="0" err="1">
                <a:ea typeface="Verdana"/>
              </a:rPr>
              <a:t>Giammaria</a:t>
            </a:r>
            <a:endParaRPr lang="en-US" dirty="0">
              <a:ea typeface="Verdan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99B3F9-EACB-27FE-4F8B-9AFA91EB926F}"/>
              </a:ext>
            </a:extLst>
          </p:cNvPr>
          <p:cNvSpPr txBox="1"/>
          <p:nvPr/>
        </p:nvSpPr>
        <p:spPr>
          <a:xfrm>
            <a:off x="0" y="6616230"/>
            <a:ext cx="5340469" cy="2000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l">
              <a:buAutoNum type="arabicPeriod"/>
            </a:pPr>
            <a:r>
              <a:rPr lang="en-US" sz="700" dirty="0">
                <a:ea typeface="+mn-lt"/>
                <a:cs typeface="+mn-lt"/>
              </a:rPr>
              <a:t>https://calgary.ctvnews.ca/university-of-calgary-graduate-accused-of-espionage-1.6126308</a:t>
            </a:r>
            <a:endParaRPr lang="en-US" sz="700" dirty="0"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7A186-4D9B-9A88-1752-8FB0A3FEDE83}"/>
              </a:ext>
            </a:extLst>
          </p:cNvPr>
          <p:cNvGrpSpPr/>
          <p:nvPr/>
        </p:nvGrpSpPr>
        <p:grpSpPr>
          <a:xfrm>
            <a:off x="8715452" y="1768032"/>
            <a:ext cx="2795377" cy="3098180"/>
            <a:chOff x="8526162" y="2787614"/>
            <a:chExt cx="2404317" cy="2777334"/>
          </a:xfrm>
        </p:grpSpPr>
        <p:pic>
          <p:nvPicPr>
            <p:cNvPr id="5" name="Picture 4" descr="A person holding a clipboard&#10;&#10;Description automatically generated">
              <a:extLst>
                <a:ext uri="{FF2B5EF4-FFF2-40B4-BE49-F238E27FC236}">
                  <a16:creationId xmlns:a16="http://schemas.microsoft.com/office/drawing/2014/main" id="{A9B60969-DF57-FBD3-0DAE-EA1646FECF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719" r="23596" b="662"/>
            <a:stretch/>
          </p:blipFill>
          <p:spPr>
            <a:xfrm>
              <a:off x="8554996" y="2787614"/>
              <a:ext cx="2375483" cy="2580264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4ACAF09-7C17-F08F-F4C6-8043EB746440}"/>
                </a:ext>
              </a:extLst>
            </p:cNvPr>
            <p:cNvSpPr txBox="1"/>
            <p:nvPr/>
          </p:nvSpPr>
          <p:spPr>
            <a:xfrm>
              <a:off x="8526162" y="5364893"/>
              <a:ext cx="2187145" cy="20005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700">
                  <a:cs typeface="Calibri"/>
                </a:rPr>
                <a:t>1</a:t>
              </a:r>
            </a:p>
          </p:txBody>
        </p:sp>
      </p:grp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25787866-72F6-5A1D-0826-51D4A102C924}"/>
              </a:ext>
            </a:extLst>
          </p:cNvPr>
          <p:cNvSpPr txBox="1">
            <a:spLocks/>
          </p:cNvSpPr>
          <p:nvPr/>
        </p:nvSpPr>
        <p:spPr>
          <a:xfrm>
            <a:off x="619894" y="1691606"/>
            <a:ext cx="8095558" cy="1008463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ea typeface="Verdana"/>
              </a:rPr>
              <a:t>Real name:  Mikhail </a:t>
            </a:r>
            <a:r>
              <a:rPr lang="en-US" dirty="0" err="1">
                <a:solidFill>
                  <a:srgbClr val="FF0000"/>
                </a:solidFill>
                <a:ea typeface="Verdana"/>
              </a:rPr>
              <a:t>Mikushin</a:t>
            </a:r>
            <a:r>
              <a:rPr lang="en-US" dirty="0">
                <a:solidFill>
                  <a:srgbClr val="FF0000"/>
                </a:solidFill>
                <a:ea typeface="Verdana"/>
              </a:rPr>
              <a:t> (admitted in 2023)</a:t>
            </a:r>
          </a:p>
          <a:p>
            <a:r>
              <a:rPr lang="en-US" dirty="0">
                <a:solidFill>
                  <a:srgbClr val="FF0000"/>
                </a:solidFill>
                <a:ea typeface="Verdana"/>
              </a:rPr>
              <a:t>  Senior Russian military intelligence officer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A98BC1CC-1DBB-4BBC-2DC2-D1E5D6027DD5}"/>
              </a:ext>
            </a:extLst>
          </p:cNvPr>
          <p:cNvSpPr txBox="1">
            <a:spLocks/>
          </p:cNvSpPr>
          <p:nvPr/>
        </p:nvSpPr>
        <p:spPr>
          <a:xfrm>
            <a:off x="893541" y="5304866"/>
            <a:ext cx="10404917" cy="1081532"/>
          </a:xfrm>
          <a:prstGeom prst="rect">
            <a:avLst/>
          </a:prstGeom>
        </p:spPr>
        <p:txBody>
          <a:bodyPr vert="horz" lIns="91440" tIns="45720" rIns="91440" bIns="45720" anchor="t"/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ts val="0"/>
              </a:spcBef>
              <a:buFontTx/>
              <a:buNone/>
              <a:defRPr sz="1700" kern="1200" baseline="0">
                <a:solidFill>
                  <a:schemeClr val="tx1"/>
                </a:solidFill>
                <a:latin typeface="Verdan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Verdana"/>
              </a:rPr>
              <a:t>"</a:t>
            </a:r>
            <a:r>
              <a:rPr lang="en-US" b="1" dirty="0">
                <a:ea typeface="Verdana"/>
              </a:rPr>
              <a:t>...not positively sure of his identity, but we are quite certain he is not Brazilian.</a:t>
            </a:r>
            <a:r>
              <a:rPr lang="en-US" dirty="0">
                <a:ea typeface="Verdana"/>
              </a:rPr>
              <a:t>" </a:t>
            </a:r>
          </a:p>
          <a:p>
            <a:r>
              <a:rPr lang="en-US" sz="1400" dirty="0">
                <a:ea typeface="Verdana"/>
              </a:rPr>
              <a:t>- </a:t>
            </a:r>
            <a:r>
              <a:rPr lang="en-US" sz="1400" i="1" dirty="0">
                <a:ea typeface="Verdana"/>
              </a:rPr>
              <a:t>Norwegian domestic security (2021)</a:t>
            </a:r>
          </a:p>
        </p:txBody>
      </p:sp>
    </p:spTree>
    <p:extLst>
      <p:ext uri="{BB962C8B-B14F-4D97-AF65-F5344CB8AC3E}">
        <p14:creationId xmlns:p14="http://schemas.microsoft.com/office/powerpoint/2010/main" val="303291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D8A1BA3-DC7E-D60A-9228-842655EE838B}"/>
              </a:ext>
            </a:extLst>
          </p:cNvPr>
          <p:cNvSpPr txBox="1"/>
          <p:nvPr/>
        </p:nvSpPr>
        <p:spPr>
          <a:xfrm>
            <a:off x="3291155" y="3030339"/>
            <a:ext cx="5609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b="1" i="1" dirty="0">
                <a:solidFill>
                  <a:srgbClr val="0070C0"/>
                </a:solidFill>
              </a:rPr>
              <a:t>Background</a:t>
            </a:r>
            <a:endParaRPr lang="en-NZ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85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1236-9D42-2F07-A32D-5A08E968C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Background – TR-PSR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E6ACA-2C9F-F1DA-97D3-548ABE521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6493"/>
            <a:ext cx="8065168" cy="4351338"/>
          </a:xfrm>
        </p:spPr>
        <p:txBody>
          <a:bodyPr>
            <a:normAutofit lnSpcReduction="10000"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NZ" sz="2400" b="1" u="sng" dirty="0"/>
              <a:t>T</a:t>
            </a:r>
            <a:r>
              <a:rPr lang="en-NZ" sz="2400" dirty="0"/>
              <a:t>rusted </a:t>
            </a:r>
            <a:r>
              <a:rPr lang="en-NZ" sz="2400" b="1" u="sng" dirty="0"/>
              <a:t>R</a:t>
            </a:r>
            <a:r>
              <a:rPr lang="en-NZ" sz="2400" dirty="0"/>
              <a:t>esearch – </a:t>
            </a:r>
            <a:r>
              <a:rPr lang="en-NZ" sz="2400" b="1" u="sng" dirty="0"/>
              <a:t>P</a:t>
            </a:r>
            <a:r>
              <a:rPr lang="en-NZ" sz="2400" dirty="0"/>
              <a:t>rotective </a:t>
            </a:r>
            <a:r>
              <a:rPr lang="en-NZ" sz="2400" b="1" u="sng" dirty="0"/>
              <a:t>S</a:t>
            </a:r>
            <a:r>
              <a:rPr lang="en-NZ" sz="2400" dirty="0"/>
              <a:t>ecurity </a:t>
            </a:r>
            <a:r>
              <a:rPr lang="en-NZ" sz="2400" b="1" u="sng" dirty="0"/>
              <a:t>R</a:t>
            </a:r>
            <a:r>
              <a:rPr lang="en-NZ" sz="2400" dirty="0"/>
              <a:t>equirements</a:t>
            </a:r>
          </a:p>
          <a:p>
            <a:pPr marL="742950" lvl="1" indent="-285750">
              <a:lnSpc>
                <a:spcPct val="150000"/>
              </a:lnSpc>
            </a:pPr>
            <a:r>
              <a:rPr lang="en-NZ" sz="1800" dirty="0">
                <a:ea typeface="Verdana"/>
              </a:rPr>
              <a:t>National policy framework focussed on </a:t>
            </a:r>
            <a:r>
              <a:rPr lang="en-NZ" sz="1800" b="1" dirty="0"/>
              <a:t>reducing risks associated with </a:t>
            </a:r>
            <a:r>
              <a:rPr lang="en-NZ" sz="1800" b="1" u="sng" dirty="0"/>
              <a:t>foreign interference, espionage, and export controls</a:t>
            </a:r>
            <a:r>
              <a:rPr lang="en-NZ" sz="1800" b="1" dirty="0"/>
              <a:t>, particularly for </a:t>
            </a:r>
            <a:r>
              <a:rPr lang="en-NZ" sz="1800" b="1" u="sng" dirty="0"/>
              <a:t>sensitive research and technologies</a:t>
            </a:r>
            <a:r>
              <a:rPr lang="en-NZ" sz="1800" dirty="0"/>
              <a:t>.</a:t>
            </a:r>
            <a:endParaRPr lang="en-NZ" sz="1800" dirty="0">
              <a:latin typeface="Calibri"/>
              <a:ea typeface="Verdana" panose="020B0604030504040204" pitchFamily="34" charset="0"/>
              <a:cs typeface="Calibri"/>
            </a:endParaRPr>
          </a:p>
          <a:p>
            <a:pPr marL="1200150" lvl="2" indent="-285750">
              <a:lnSpc>
                <a:spcPct val="150000"/>
              </a:lnSpc>
            </a:pPr>
            <a:r>
              <a:rPr lang="en-NZ" sz="1600" dirty="0">
                <a:ea typeface="Verdana"/>
              </a:rPr>
              <a:t>Protective Security Requirements (2014)</a:t>
            </a:r>
          </a:p>
          <a:p>
            <a:pPr marL="1200150" lvl="2" indent="-285750">
              <a:lnSpc>
                <a:spcPct val="150000"/>
              </a:lnSpc>
            </a:pPr>
            <a:r>
              <a:rPr lang="en-NZ" sz="1600" dirty="0">
                <a:ea typeface="Verdana"/>
              </a:rPr>
              <a:t>Trusted Research Guidance for Institutions and Researchers (2021) </a:t>
            </a:r>
            <a:endParaRPr lang="en-NZ" sz="1600" dirty="0">
              <a:cs typeface="Calibri"/>
            </a:endParaRPr>
          </a:p>
          <a:p>
            <a:pPr marL="1200150" lvl="2" indent="-285750">
              <a:lnSpc>
                <a:spcPct val="150000"/>
              </a:lnSpc>
            </a:pPr>
            <a:r>
              <a:rPr lang="en-NZ" sz="1600" dirty="0">
                <a:ea typeface="Verdana"/>
              </a:rPr>
              <a:t>TR-PSR Guide for Senior University Leaders (2022)</a:t>
            </a:r>
          </a:p>
          <a:p>
            <a:pPr marL="1200150" lvl="2" indent="-285750">
              <a:lnSpc>
                <a:spcPct val="150000"/>
              </a:lnSpc>
            </a:pPr>
            <a:endParaRPr lang="en-NZ" dirty="0">
              <a:ea typeface="Verdan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4FB60-B734-82C3-AF4C-E72273CB0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0574" y="0"/>
            <a:ext cx="2468875" cy="27603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3CBE9B-8F88-C165-D4BE-0BCCBCB40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757" y="3077350"/>
            <a:ext cx="2473692" cy="2890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D126D6-371F-C44E-A18E-05A5C4D1646E}"/>
              </a:ext>
            </a:extLst>
          </p:cNvPr>
          <p:cNvSpPr txBox="1"/>
          <p:nvPr/>
        </p:nvSpPr>
        <p:spPr>
          <a:xfrm>
            <a:off x="1728964" y="5967663"/>
            <a:ext cx="70697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rgbClr val="0070C0"/>
                </a:solidFill>
                <a:ea typeface="Verdana"/>
              </a:rPr>
              <a:t>Proactive voluntary approach. </a:t>
            </a:r>
            <a:endParaRPr lang="en-NZ" sz="2000" b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27041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B7364-163D-99AF-8830-2803D300D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3503" cy="1325563"/>
          </a:xfrm>
        </p:spPr>
        <p:txBody>
          <a:bodyPr/>
          <a:lstStyle/>
          <a:p>
            <a:r>
              <a:rPr lang="en-NZ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08089-7938-098D-0E11-4133F48CF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40887" cy="4351338"/>
          </a:xfrm>
        </p:spPr>
        <p:txBody>
          <a:bodyPr/>
          <a:lstStyle/>
          <a:p>
            <a:r>
              <a:rPr lang="en-NZ" dirty="0"/>
              <a:t>You will notice a pattern – China and Russia</a:t>
            </a:r>
          </a:p>
          <a:p>
            <a:endParaRPr lang="en-NZ" dirty="0"/>
          </a:p>
          <a:p>
            <a:pPr lvl="1"/>
            <a:r>
              <a:rPr lang="en-NZ" dirty="0"/>
              <a:t>This does not mean other countries are not conducting espionage and foreign interference in research.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TR-PSR is clear – implementation must not conduct racial or cultural discrimination.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Design of processes and selection of resources is crucial.</a:t>
            </a:r>
          </a:p>
        </p:txBody>
      </p:sp>
    </p:spTree>
    <p:extLst>
      <p:ext uri="{BB962C8B-B14F-4D97-AF65-F5344CB8AC3E}">
        <p14:creationId xmlns:p14="http://schemas.microsoft.com/office/powerpoint/2010/main" val="167020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E322-92D6-A3FF-E32A-11262B75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DCD20-5518-0842-3BE2-C13E7857C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468"/>
            <a:ext cx="7747535" cy="4351338"/>
          </a:xfrm>
        </p:spPr>
        <p:txBody>
          <a:bodyPr>
            <a:normAutofit lnSpcReduction="10000"/>
          </a:bodyPr>
          <a:lstStyle/>
          <a:p>
            <a:pPr marL="400050">
              <a:spcBef>
                <a:spcPts val="0"/>
              </a:spcBef>
              <a:defRPr/>
            </a:pPr>
            <a:endParaRPr lang="en-NZ" sz="1400" i="1" dirty="0">
              <a:highlight>
                <a:srgbClr val="FFFF00"/>
              </a:highlight>
            </a:endParaRPr>
          </a:p>
          <a:p>
            <a:pPr marL="400050">
              <a:spcBef>
                <a:spcPts val="0"/>
              </a:spcBef>
              <a:defRPr/>
            </a:pPr>
            <a:r>
              <a:rPr lang="en-NZ" sz="2400" dirty="0"/>
              <a:t>Industry, Academia, and Public sectors.</a:t>
            </a:r>
          </a:p>
          <a:p>
            <a:pPr marL="400050">
              <a:spcBef>
                <a:spcPts val="0"/>
              </a:spcBef>
              <a:defRPr/>
            </a:pPr>
            <a:endParaRPr lang="en-NZ" sz="2400" dirty="0"/>
          </a:p>
          <a:p>
            <a:pPr marL="400050">
              <a:spcBef>
                <a:spcPts val="0"/>
              </a:spcBef>
              <a:defRPr/>
            </a:pPr>
            <a:r>
              <a:rPr lang="en-NZ" sz="2400" i="1" dirty="0"/>
              <a:t>“…an </a:t>
            </a:r>
            <a:r>
              <a:rPr lang="en-NZ" sz="2400" b="1" i="1" u="sng" dirty="0"/>
              <a:t>enabling approach </a:t>
            </a:r>
            <a:r>
              <a:rPr lang="en-NZ" sz="2400" i="1" dirty="0"/>
              <a:t>that includes a </a:t>
            </a:r>
            <a:r>
              <a:rPr lang="en-NZ" sz="2400" b="1" i="1" u="sng" dirty="0"/>
              <a:t>balanced consideration </a:t>
            </a:r>
            <a:r>
              <a:rPr lang="en-NZ" sz="2400" i="1" dirty="0"/>
              <a:t>of risks and opportunities, and with processes and controls that are </a:t>
            </a:r>
            <a:r>
              <a:rPr lang="en-NZ" sz="2400" b="1" i="1" u="sng" dirty="0"/>
              <a:t>proportionate</a:t>
            </a:r>
            <a:r>
              <a:rPr lang="en-NZ" sz="2400" i="1" dirty="0"/>
              <a:t> to the risks involved.”</a:t>
            </a:r>
          </a:p>
          <a:p>
            <a:pPr marL="400050">
              <a:spcBef>
                <a:spcPts val="0"/>
              </a:spcBef>
              <a:defRPr/>
            </a:pPr>
            <a:endParaRPr lang="en-NZ" sz="2000" i="1" dirty="0"/>
          </a:p>
          <a:p>
            <a:pPr marL="171450" indent="0">
              <a:spcBef>
                <a:spcPts val="0"/>
              </a:spcBef>
              <a:buNone/>
              <a:defRPr/>
            </a:pPr>
            <a:r>
              <a:rPr lang="en-NZ" i="1" dirty="0">
                <a:sym typeface="Wingdings" panose="05000000000000000000" pitchFamily="2" charset="2"/>
              </a:rPr>
              <a:t>   </a:t>
            </a:r>
            <a:r>
              <a:rPr lang="en-NZ" sz="2000" dirty="0">
                <a:sym typeface="Wingdings" panose="05000000000000000000" pitchFamily="2" charset="2"/>
              </a:rPr>
              <a:t> Research and beyond…</a:t>
            </a:r>
            <a:endParaRPr lang="en-NZ" sz="1600" dirty="0"/>
          </a:p>
          <a:p>
            <a:pPr marL="400050">
              <a:spcBef>
                <a:spcPts val="0"/>
              </a:spcBef>
              <a:defRPr/>
            </a:pPr>
            <a:endParaRPr lang="en-NZ" sz="1600" i="1" dirty="0"/>
          </a:p>
          <a:p>
            <a:r>
              <a:rPr lang="en-NZ" sz="2400" dirty="0"/>
              <a:t>University of Auckland defines both what it considers to be ‘sensitive’ research and acceptable associated risks.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C7820CB-4859-7A21-44B2-F77F35D8A6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932785"/>
              </p:ext>
            </p:extLst>
          </p:nvPr>
        </p:nvGraphicFramePr>
        <p:xfrm>
          <a:off x="8374021" y="2070839"/>
          <a:ext cx="3628682" cy="2716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A3EE58FB-D53A-3FC3-4493-14BDC3498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29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B043D-A71B-C89B-F21F-177F68D6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E1BA1-6EA3-00E7-1B11-633AAB2A3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/>
              <a:t>Spies</a:t>
            </a:r>
          </a:p>
          <a:p>
            <a:endParaRPr lang="en-NZ" dirty="0"/>
          </a:p>
          <a:p>
            <a:r>
              <a:rPr lang="en-NZ" dirty="0"/>
              <a:t>Protecting our community</a:t>
            </a:r>
          </a:p>
          <a:p>
            <a:endParaRPr lang="en-NZ" dirty="0"/>
          </a:p>
          <a:p>
            <a:r>
              <a:rPr lang="en-NZ" dirty="0"/>
              <a:t>Identifying and managing associated risks</a:t>
            </a:r>
          </a:p>
          <a:p>
            <a:endParaRPr lang="en-NZ" dirty="0"/>
          </a:p>
          <a:p>
            <a:r>
              <a:rPr lang="en-NZ" dirty="0"/>
              <a:t>Enable research while recognising that we all operate in a complex global environment</a:t>
            </a:r>
          </a:p>
          <a:p>
            <a:pPr lvl="1"/>
            <a:r>
              <a:rPr lang="en-NZ" dirty="0"/>
              <a:t>Some research will not move forward</a:t>
            </a:r>
          </a:p>
          <a:p>
            <a:pPr lvl="1"/>
            <a:r>
              <a:rPr lang="en-NZ" dirty="0"/>
              <a:t>This space will evolve as external factors evolve (legislation, geopolitics and conflict, sanctions, etc)</a:t>
            </a:r>
          </a:p>
        </p:txBody>
      </p:sp>
      <p:pic>
        <p:nvPicPr>
          <p:cNvPr id="4" name="Picture 2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C455D4A9-E9D1-6E97-B78F-A0A8D9F41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0319" y="532800"/>
            <a:ext cx="1736333" cy="6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37758"/>
      </p:ext>
    </p:extLst>
  </p:cSld>
  <p:clrMapOvr>
    <a:masterClrMapping/>
  </p:clrMapOvr>
</p:sld>
</file>

<file path=ppt/theme/theme1.xml><?xml version="1.0" encoding="utf-8"?>
<a:theme xmlns:a="http://schemas.openxmlformats.org/drawingml/2006/main" name="cer-comms">
  <a:themeElements>
    <a:clrScheme name="Resbaz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27EB2"/>
      </a:accent1>
      <a:accent2>
        <a:srgbClr val="EA5B0C"/>
      </a:accent2>
      <a:accent3>
        <a:srgbClr val="8D9091"/>
      </a:accent3>
      <a:accent4>
        <a:srgbClr val="4A4A4C"/>
      </a:accent4>
      <a:accent5>
        <a:srgbClr val="BEC3C4"/>
      </a:accent5>
      <a:accent6>
        <a:srgbClr val="F2F2F2"/>
      </a:accent6>
      <a:hlink>
        <a:srgbClr val="0097A7"/>
      </a:hlink>
      <a:folHlink>
        <a:srgbClr val="00467F"/>
      </a:folHlink>
    </a:clrScheme>
    <a:fontScheme name="Engageme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D1F565C-3073-49B6-9C5D-C158F6E57BFA}" vid="{B7F109C2-B6EF-465B-AE3B-25DBD7FD9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ae8d21e-9f0b-4f8c-af18-737431b916ac">
      <Terms xmlns="http://schemas.microsoft.com/office/infopath/2007/PartnerControls"/>
    </lcf76f155ced4ddcb4097134ff3c332f>
    <TaxCatchAll xmlns="d800a5cf-5799-495b-9b49-f15f7ad25ed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7F71D8A11F504FADAA3350CFA7A036" ma:contentTypeVersion="15" ma:contentTypeDescription="Create a new document." ma:contentTypeScope="" ma:versionID="0c7bc4a2d9015e5470c98706eedc6c01">
  <xsd:schema xmlns:xsd="http://www.w3.org/2001/XMLSchema" xmlns:xs="http://www.w3.org/2001/XMLSchema" xmlns:p="http://schemas.microsoft.com/office/2006/metadata/properties" xmlns:ns2="88b6799a-7b56-4650-a3fc-dcb4a35d0b76" xmlns:ns3="bb03c0d9-0c81-456a-adba-cee6e0528cf4" targetNamespace="http://schemas.microsoft.com/office/2006/metadata/properties" ma:root="true" ma:fieldsID="2846abeb42183649b606909ab930f3a2" ns2:_="" ns3:_="">
    <xsd:import namespace="88b6799a-7b56-4650-a3fc-dcb4a35d0b76"/>
    <xsd:import namespace="bb03c0d9-0c81-456a-adba-cee6e0528c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b6799a-7b56-4650-a3fc-dcb4a35d0b7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3c0d9-0c81-456a-adba-cee6e0528cf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906bb06e-371c-4b1f-9800-b499b95c2310}" ma:internalName="TaxCatchAll" ma:showField="CatchAllData" ma:web="bb03c0d9-0c81-456a-adba-cee6e0528c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B3AC3CF64161429D7E4638AB47060D" ma:contentTypeVersion="18" ma:contentTypeDescription="Create a new document." ma:contentTypeScope="" ma:versionID="75666322187c57d33c01132d3c95641b">
  <xsd:schema xmlns:xsd="http://www.w3.org/2001/XMLSchema" xmlns:xs="http://www.w3.org/2001/XMLSchema" xmlns:p="http://schemas.microsoft.com/office/2006/metadata/properties" xmlns:ns2="9ae8d21e-9f0b-4f8c-af18-737431b916ac" xmlns:ns3="2b020a29-aecd-476b-8002-043cdcfcec60" xmlns:ns4="d800a5cf-5799-495b-9b49-f15f7ad25ed9" targetNamespace="http://schemas.microsoft.com/office/2006/metadata/properties" ma:root="true" ma:fieldsID="3bf830333e75b0d589ced853a979eff9" ns2:_="" ns3:_="" ns4:_="">
    <xsd:import namespace="9ae8d21e-9f0b-4f8c-af18-737431b916ac"/>
    <xsd:import namespace="2b020a29-aecd-476b-8002-043cdcfcec60"/>
    <xsd:import namespace="d800a5cf-5799-495b-9b49-f15f7ad25e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8d21e-9f0b-4f8c-af18-737431b916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5e9cd7a-283a-407b-9b45-84d2c2056e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20a29-aecd-476b-8002-043cdcfce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0a5cf-5799-495b-9b49-f15f7ad25ed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4ff0129-bcfc-4403-aedf-b1a835cee450}" ma:internalName="TaxCatchAll" ma:showField="CatchAllData" ma:web="2b020a29-aecd-476b-8002-043cdcfcec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2270BCB-8B02-4E38-B779-211F7A5B9859}">
  <ds:schemaRefs>
    <ds:schemaRef ds:uri="http://schemas.microsoft.com/office/infopath/2007/PartnerControls"/>
    <ds:schemaRef ds:uri="9ae8d21e-9f0b-4f8c-af18-737431b916ac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b020a29-aecd-476b-8002-043cdcfcec60"/>
    <ds:schemaRef ds:uri="d800a5cf-5799-495b-9b49-f15f7ad25ed9"/>
    <ds:schemaRef ds:uri="http://schemas.microsoft.com/office/2006/metadata/properties"/>
    <ds:schemaRef ds:uri="http://purl.org/dc/terms/"/>
    <ds:schemaRef ds:uri="88b6799a-7b56-4650-a3fc-dcb4a35d0b76"/>
    <ds:schemaRef ds:uri="bb03c0d9-0c81-456a-adba-cee6e0528cf4"/>
  </ds:schemaRefs>
</ds:datastoreItem>
</file>

<file path=customXml/itemProps2.xml><?xml version="1.0" encoding="utf-8"?>
<ds:datastoreItem xmlns:ds="http://schemas.openxmlformats.org/officeDocument/2006/customXml" ds:itemID="{F30A37CD-A11B-4942-8C1D-E25F9AB333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4000BD-F89D-423B-AFC1-A3C99BAFB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b6799a-7b56-4650-a3fc-dcb4a35d0b76"/>
    <ds:schemaRef ds:uri="bb03c0d9-0c81-456a-adba-cee6e0528c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827DC67-9A91-40EE-9244-40FE75D3372B}"/>
</file>

<file path=docMetadata/LabelInfo.xml><?xml version="1.0" encoding="utf-8"?>
<clbl:labelList xmlns:clbl="http://schemas.microsoft.com/office/2020/mipLabelMetadata">
  <clbl:label id="{d1b36e95-0d50-42e9-958f-b63fa906beaa}" enabled="0" method="" siteId="{d1b36e95-0d50-42e9-958f-b63fa906bea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resbaz-2024-slide-template</Template>
  <TotalTime>575</TotalTime>
  <Words>1884</Words>
  <Application>Microsoft Office PowerPoint</Application>
  <PresentationFormat>Widescreen</PresentationFormat>
  <Paragraphs>335</Paragraphs>
  <Slides>35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Wingdings</vt:lpstr>
      <vt:lpstr>Verdana</vt:lpstr>
      <vt:lpstr>Calibri Light</vt:lpstr>
      <vt:lpstr>Courier New</vt:lpstr>
      <vt:lpstr>Verdana Pro Bold</vt:lpstr>
      <vt:lpstr>Arial</vt:lpstr>
      <vt:lpstr>Verdana Pro</vt:lpstr>
      <vt:lpstr>Courier New,monospace</vt:lpstr>
      <vt:lpstr>Calibri</vt:lpstr>
      <vt:lpstr>Wingdings,Sans-Serif</vt:lpstr>
      <vt:lpstr>cer-comms</vt:lpstr>
      <vt:lpstr>PowerPoint Presentation</vt:lpstr>
      <vt:lpstr>Overview</vt:lpstr>
      <vt:lpstr>Foreword</vt:lpstr>
      <vt:lpstr>José Giammaria</vt:lpstr>
      <vt:lpstr>PowerPoint Presentation</vt:lpstr>
      <vt:lpstr>Background – TR-PSR</vt:lpstr>
      <vt:lpstr>…</vt:lpstr>
      <vt:lpstr>Scope</vt:lpstr>
      <vt:lpstr>...</vt:lpstr>
      <vt:lpstr>Funders Care</vt:lpstr>
      <vt:lpstr>Implementation – where to start?</vt:lpstr>
      <vt:lpstr>PowerPoint Presentation</vt:lpstr>
      <vt:lpstr>What does it involve?</vt:lpstr>
      <vt:lpstr>1. Due Diligence</vt:lpstr>
      <vt:lpstr>Due Diligence - Lenses</vt:lpstr>
      <vt:lpstr>Professor Charles Lieber</vt:lpstr>
      <vt:lpstr>2. Security Risk – Digital &amp; Physical</vt:lpstr>
      <vt:lpstr>Research Security</vt:lpstr>
      <vt:lpstr>Example</vt:lpstr>
      <vt:lpstr>3. Export Controls Regime</vt:lpstr>
      <vt:lpstr>Export Controls Regime</vt:lpstr>
      <vt:lpstr>Export Controls - Types of Permits</vt:lpstr>
      <vt:lpstr>PowerPoint Presentation</vt:lpstr>
      <vt:lpstr>Implementation – where to start?</vt:lpstr>
      <vt:lpstr>Where do we want to end up?</vt:lpstr>
      <vt:lpstr>Overview</vt:lpstr>
      <vt:lpstr>PowerPoint Presentation</vt:lpstr>
      <vt:lpstr>Operationalisation</vt:lpstr>
      <vt:lpstr>Resource Breadth</vt:lpstr>
      <vt:lpstr>Current and Future Work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Company>The University of Auckland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Simmon Hofstetter</dc:creator>
  <cp:lastModifiedBy>Simmon Hofstetter</cp:lastModifiedBy>
  <cp:revision>18</cp:revision>
  <dcterms:created xsi:type="dcterms:W3CDTF">2024-06-26T04:38:14Z</dcterms:created>
  <dcterms:modified xsi:type="dcterms:W3CDTF">2024-07-15T07:20:52Z</dcterms:modified>
  <dc:identifier>DAFvg2VUusY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0x01010045B3AC3CF64161429D7E4638AB47060D</vt:lpwstr>
  </property>
  <property fmtid="{D5CDD505-2E9C-101B-9397-08002B2CF9AE}" pid="3" name="MediaServiceImageTags">
    <vt:lpwstr/>
  </property>
</Properties>
</file>