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426_58615C74.xml" ContentType="application/vnd.ms-powerpoint.comments+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Lst>
  <p:notesMasterIdLst>
    <p:notesMasterId r:id="rId31"/>
  </p:notesMasterIdLst>
  <p:sldIdLst>
    <p:sldId id="256" r:id="rId6"/>
    <p:sldId id="1088" r:id="rId7"/>
    <p:sldId id="265" r:id="rId8"/>
    <p:sldId id="1071" r:id="rId9"/>
    <p:sldId id="1092" r:id="rId10"/>
    <p:sldId id="1089" r:id="rId11"/>
    <p:sldId id="1091" r:id="rId12"/>
    <p:sldId id="1090" r:id="rId13"/>
    <p:sldId id="1093" r:id="rId14"/>
    <p:sldId id="1094" r:id="rId15"/>
    <p:sldId id="297" r:id="rId16"/>
    <p:sldId id="1020" r:id="rId17"/>
    <p:sldId id="260" r:id="rId18"/>
    <p:sldId id="1060" r:id="rId19"/>
    <p:sldId id="1062" r:id="rId20"/>
    <p:sldId id="1063" r:id="rId21"/>
    <p:sldId id="1064" r:id="rId22"/>
    <p:sldId id="1065" r:id="rId23"/>
    <p:sldId id="1066" r:id="rId24"/>
    <p:sldId id="1067" r:id="rId25"/>
    <p:sldId id="1075" r:id="rId26"/>
    <p:sldId id="1076" r:id="rId27"/>
    <p:sldId id="1078" r:id="rId28"/>
    <p:sldId id="1079" r:id="rId29"/>
    <p:sldId id="1072" r:id="rId30"/>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1CF033-4AFF-9988-87B2-BC9CECE95C74}" name="Nick Kearns" initials="NK" userId="S::nkea034@UoA.auckland.ac.nz::125ea666-643c-4f53-8a2a-0d31fd531a92" providerId="AD"/>
  <p188:author id="{6537AC79-768F-C644-2BB2-D4EB94E097F8}" name="Julie Dunn" initials="JD" userId="S::jdun452@uoa.auckland.ac.nz::722a2dc2-00ce-492e-99f4-48e38a415dbf" providerId="AD"/>
  <p188:author id="{63F1DE99-3AF9-C657-9D4D-B5B28334C8EE}" name="Ben Turley" initials="BT" userId="S::btur023@uoa.auckland.ac.nz::a429840e-f815-4727-93af-482967521ad5" providerId="AD"/>
  <p188:author id="{70D27AFE-C2D7-165D-D61C-0494FDD8EBB5}" name="Josh Alden" initials="JA" userId="S::jald019@UoA.auckland.ac.nz::aa87f377-ed28-429e-9c16-f5a1e8cd3e0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35" Type="http://schemas.openxmlformats.org/officeDocument/2006/relationships/tableStyles" Target="tableStyles.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Turley" userId="a429840e-f815-4727-93af-482967521ad5" providerId="ADAL" clId="{71F791EF-73A8-4A25-AF10-CA6D59E605F1}"/>
    <pc:docChg chg="modSld">
      <pc:chgData name="Ben Turley" userId="a429840e-f815-4727-93af-482967521ad5" providerId="ADAL" clId="{71F791EF-73A8-4A25-AF10-CA6D59E605F1}" dt="2025-06-22T22:35:18.602" v="13" actId="207"/>
      <pc:docMkLst>
        <pc:docMk/>
      </pc:docMkLst>
      <pc:sldChg chg="modSp mod">
        <pc:chgData name="Ben Turley" userId="a429840e-f815-4727-93af-482967521ad5" providerId="ADAL" clId="{71F791EF-73A8-4A25-AF10-CA6D59E605F1}" dt="2025-06-22T22:35:18.602" v="13" actId="207"/>
        <pc:sldMkLst>
          <pc:docMk/>
          <pc:sldMk cId="936248755" sldId="256"/>
        </pc:sldMkLst>
        <pc:spChg chg="mod">
          <ac:chgData name="Ben Turley" userId="a429840e-f815-4727-93af-482967521ad5" providerId="ADAL" clId="{71F791EF-73A8-4A25-AF10-CA6D59E605F1}" dt="2025-06-22T22:35:18.602" v="13" actId="207"/>
          <ac:spMkLst>
            <pc:docMk/>
            <pc:sldMk cId="936248755" sldId="256"/>
            <ac:spMk id="4" creationId="{4D31EC98-8EE0-0E2F-D99F-6C70FD604AD8}"/>
          </ac:spMkLst>
        </pc:spChg>
        <pc:spChg chg="mod">
          <ac:chgData name="Ben Turley" userId="a429840e-f815-4727-93af-482967521ad5" providerId="ADAL" clId="{71F791EF-73A8-4A25-AF10-CA6D59E605F1}" dt="2025-06-22T22:33:34.656" v="10" actId="20577"/>
          <ac:spMkLst>
            <pc:docMk/>
            <pc:sldMk cId="936248755" sldId="256"/>
            <ac:spMk id="6" creationId="{36DB854C-23CA-152E-419A-AFEBBB4672E4}"/>
          </ac:spMkLst>
        </pc:spChg>
      </pc:sldChg>
    </pc:docChg>
  </pc:docChgLst>
</pc:chgInfo>
</file>

<file path=ppt/comments/modernComment_426_58615C74.xml><?xml version="1.0" encoding="utf-8"?>
<p188:cmLst xmlns:a="http://schemas.openxmlformats.org/drawingml/2006/main" xmlns:r="http://schemas.openxmlformats.org/officeDocument/2006/relationships" xmlns:p188="http://schemas.microsoft.com/office/powerpoint/2018/8/main">
  <p188:cm id="{476FC5DC-7300-447B-B013-B7AE0C928577}" authorId="{6537AC79-768F-C644-2BB2-D4EB94E097F8}" status="resolved" created="2024-11-12T22:43:45.015" complete="100000">
    <ac:txMkLst xmlns:ac="http://schemas.microsoft.com/office/drawing/2013/main/command">
      <pc:docMk xmlns:pc="http://schemas.microsoft.com/office/powerpoint/2013/main/command"/>
      <pc:sldMk xmlns:pc="http://schemas.microsoft.com/office/powerpoint/2013/main/command" cId="1482775668" sldId="1062"/>
      <ac:spMk id="3" creationId="{C2DD53E4-DBD3-EDA2-8088-89CB3F1FA833}"/>
      <ac:txMk cp="249" len="1">
        <ac:context len="370" hash="113151099"/>
      </ac:txMk>
    </ac:txMkLst>
    <p188:pos x="5923935" y="4227870"/>
    <p188:txBody>
      <a:bodyPr/>
      <a:lstStyle/>
      <a:p>
        <a:r>
          <a:rPr lang="en-US"/>
          <a:t>[@Ben Turley] likely to be late 2025 now</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6B3025-7F7B-418E-AE81-8162EE2C2034}"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6FCE91F-4C59-4C90-A3FB-A36259DFA8FE}">
      <dgm:prSet/>
      <dgm:spPr/>
      <dgm:t>
        <a:bodyPr/>
        <a:lstStyle/>
        <a:p>
          <a:pPr>
            <a:lnSpc>
              <a:spcPct val="100000"/>
            </a:lnSpc>
            <a:defRPr b="1"/>
          </a:pPr>
          <a:r>
            <a:rPr lang="en-NZ"/>
            <a:t>Training </a:t>
          </a:r>
        </a:p>
        <a:p>
          <a:pPr>
            <a:lnSpc>
              <a:spcPct val="100000"/>
            </a:lnSpc>
            <a:defRPr b="1"/>
          </a:pPr>
          <a:r>
            <a:rPr lang="en-NZ"/>
            <a:t>(TR-PSR 101, TR-PSR 201)</a:t>
          </a:r>
          <a:endParaRPr lang="en-US"/>
        </a:p>
      </dgm:t>
    </dgm:pt>
    <dgm:pt modelId="{DE9A1469-CCE5-4106-9164-77DED9C833D8}" type="parTrans" cxnId="{C21EF214-D278-4CA9-96F3-89C9E2B18385}">
      <dgm:prSet/>
      <dgm:spPr/>
      <dgm:t>
        <a:bodyPr/>
        <a:lstStyle/>
        <a:p>
          <a:endParaRPr lang="en-US"/>
        </a:p>
      </dgm:t>
    </dgm:pt>
    <dgm:pt modelId="{B391D06D-864B-4372-86C4-42D5B27E8E86}" type="sibTrans" cxnId="{C21EF214-D278-4CA9-96F3-89C9E2B18385}">
      <dgm:prSet/>
      <dgm:spPr/>
      <dgm:t>
        <a:bodyPr/>
        <a:lstStyle/>
        <a:p>
          <a:endParaRPr lang="en-US"/>
        </a:p>
      </dgm:t>
    </dgm:pt>
    <dgm:pt modelId="{EF909405-F344-473B-9273-4C0DA88FB9FB}">
      <dgm:prSet/>
      <dgm:spPr/>
      <dgm:t>
        <a:bodyPr/>
        <a:lstStyle/>
        <a:p>
          <a:pPr>
            <a:lnSpc>
              <a:spcPct val="100000"/>
            </a:lnSpc>
            <a:defRPr b="1"/>
          </a:pPr>
          <a:r>
            <a:rPr lang="en-NZ"/>
            <a:t>Better information on the ResearchHub</a:t>
          </a:r>
          <a:endParaRPr lang="en-US"/>
        </a:p>
      </dgm:t>
    </dgm:pt>
    <dgm:pt modelId="{1D40E8DF-ECC1-4DEC-A4A4-FC5A8A4D642A}" type="parTrans" cxnId="{8D0977AF-0D75-4D7B-8147-768BDDF5E12D}">
      <dgm:prSet/>
      <dgm:spPr/>
      <dgm:t>
        <a:bodyPr/>
        <a:lstStyle/>
        <a:p>
          <a:endParaRPr lang="en-US"/>
        </a:p>
      </dgm:t>
    </dgm:pt>
    <dgm:pt modelId="{F4D74759-2245-4904-BE5B-F50C16B098B4}" type="sibTrans" cxnId="{8D0977AF-0D75-4D7B-8147-768BDDF5E12D}">
      <dgm:prSet/>
      <dgm:spPr/>
      <dgm:t>
        <a:bodyPr/>
        <a:lstStyle/>
        <a:p>
          <a:endParaRPr lang="en-US"/>
        </a:p>
      </dgm:t>
    </dgm:pt>
    <dgm:pt modelId="{0ABB8A15-C600-4EE0-9FA1-67AE21673469}">
      <dgm:prSet/>
      <dgm:spPr/>
      <dgm:t>
        <a:bodyPr/>
        <a:lstStyle/>
        <a:p>
          <a:pPr>
            <a:lnSpc>
              <a:spcPct val="100000"/>
            </a:lnSpc>
            <a:defRPr b="1"/>
          </a:pPr>
          <a:r>
            <a:rPr lang="en-NZ"/>
            <a:t>General Consents to export controlled goods </a:t>
          </a:r>
          <a:endParaRPr lang="en-US"/>
        </a:p>
      </dgm:t>
    </dgm:pt>
    <dgm:pt modelId="{5EDD8DDF-AD61-4CA1-B739-E1FF635AD8BE}" type="parTrans" cxnId="{8A3C4129-DB78-4E2E-8DE1-B90D66DC1965}">
      <dgm:prSet/>
      <dgm:spPr/>
      <dgm:t>
        <a:bodyPr/>
        <a:lstStyle/>
        <a:p>
          <a:endParaRPr lang="en-US"/>
        </a:p>
      </dgm:t>
    </dgm:pt>
    <dgm:pt modelId="{CCC09098-6C8D-4D42-8763-EA79CFA5DD40}" type="sibTrans" cxnId="{8A3C4129-DB78-4E2E-8DE1-B90D66DC1965}">
      <dgm:prSet/>
      <dgm:spPr/>
      <dgm:t>
        <a:bodyPr/>
        <a:lstStyle/>
        <a:p>
          <a:endParaRPr lang="en-US"/>
        </a:p>
      </dgm:t>
    </dgm:pt>
    <dgm:pt modelId="{847490CB-2B3E-47B8-B05E-21C909530DDB}">
      <dgm:prSet/>
      <dgm:spPr/>
      <dgm:t>
        <a:bodyPr/>
        <a:lstStyle/>
        <a:p>
          <a:pPr>
            <a:lnSpc>
              <a:spcPct val="100000"/>
            </a:lnSpc>
            <a:defRPr b="1"/>
          </a:pPr>
          <a:r>
            <a:rPr lang="en-NZ"/>
            <a:t>‘Funded research proposals’ </a:t>
          </a:r>
        </a:p>
        <a:p>
          <a:pPr>
            <a:lnSpc>
              <a:spcPct val="100000"/>
            </a:lnSpc>
            <a:defRPr b="1"/>
          </a:pPr>
          <a:r>
            <a:rPr lang="en-NZ"/>
            <a:t>(</a:t>
          </a:r>
          <a:r>
            <a:rPr lang="en-NZ" b="0" u="sng"/>
            <a:t>as detailed on next slide)</a:t>
          </a:r>
          <a:endParaRPr lang="en-US" b="0" u="sng"/>
        </a:p>
      </dgm:t>
    </dgm:pt>
    <dgm:pt modelId="{F1EA797E-AA1E-47F1-B5AE-0CF214177D45}" type="parTrans" cxnId="{43BE8C37-D539-4D02-AEA2-6C14F3DA2607}">
      <dgm:prSet/>
      <dgm:spPr/>
      <dgm:t>
        <a:bodyPr/>
        <a:lstStyle/>
        <a:p>
          <a:endParaRPr lang="en-US"/>
        </a:p>
      </dgm:t>
    </dgm:pt>
    <dgm:pt modelId="{C0C78295-69D4-4624-AFED-A32CD2542E38}" type="sibTrans" cxnId="{43BE8C37-D539-4D02-AEA2-6C14F3DA2607}">
      <dgm:prSet/>
      <dgm:spPr/>
      <dgm:t>
        <a:bodyPr/>
        <a:lstStyle/>
        <a:p>
          <a:endParaRPr lang="en-US"/>
        </a:p>
      </dgm:t>
    </dgm:pt>
    <dgm:pt modelId="{C1B3D1CD-C3B2-4115-9E68-7F3098724403}" type="pres">
      <dgm:prSet presAssocID="{636B3025-7F7B-418E-AE81-8162EE2C2034}" presName="root" presStyleCnt="0">
        <dgm:presLayoutVars>
          <dgm:dir/>
          <dgm:resizeHandles val="exact"/>
        </dgm:presLayoutVars>
      </dgm:prSet>
      <dgm:spPr/>
    </dgm:pt>
    <dgm:pt modelId="{F63FD72A-49FB-475A-BF6B-38245D35CF26}" type="pres">
      <dgm:prSet presAssocID="{66FCE91F-4C59-4C90-A3FB-A36259DFA8FE}" presName="compNode" presStyleCnt="0"/>
      <dgm:spPr/>
    </dgm:pt>
    <dgm:pt modelId="{844335CF-6D9F-4F35-9487-AE99FC4328FE}" type="pres">
      <dgm:prSet presAssocID="{66FCE91F-4C59-4C90-A3FB-A36259DFA8F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3B2890B-B03B-4456-970F-53639DE1BFCD}" type="pres">
      <dgm:prSet presAssocID="{66FCE91F-4C59-4C90-A3FB-A36259DFA8FE}" presName="iconSpace" presStyleCnt="0"/>
      <dgm:spPr/>
    </dgm:pt>
    <dgm:pt modelId="{AAC9F35B-7CA6-455F-953F-DFB8FBB47744}" type="pres">
      <dgm:prSet presAssocID="{66FCE91F-4C59-4C90-A3FB-A36259DFA8FE}" presName="parTx" presStyleLbl="revTx" presStyleIdx="0" presStyleCnt="8">
        <dgm:presLayoutVars>
          <dgm:chMax val="0"/>
          <dgm:chPref val="0"/>
        </dgm:presLayoutVars>
      </dgm:prSet>
      <dgm:spPr/>
    </dgm:pt>
    <dgm:pt modelId="{82EE5768-3569-4830-817A-D43935F75526}" type="pres">
      <dgm:prSet presAssocID="{66FCE91F-4C59-4C90-A3FB-A36259DFA8FE}" presName="txSpace" presStyleCnt="0"/>
      <dgm:spPr/>
    </dgm:pt>
    <dgm:pt modelId="{7CF7219C-5469-4B7E-9D6B-29CAD940E6DA}" type="pres">
      <dgm:prSet presAssocID="{66FCE91F-4C59-4C90-A3FB-A36259DFA8FE}" presName="desTx" presStyleLbl="revTx" presStyleIdx="1" presStyleCnt="8">
        <dgm:presLayoutVars/>
      </dgm:prSet>
      <dgm:spPr/>
    </dgm:pt>
    <dgm:pt modelId="{0B0D4B16-3DB5-4E40-B71C-B6FEF8492BDF}" type="pres">
      <dgm:prSet presAssocID="{B391D06D-864B-4372-86C4-42D5B27E8E86}" presName="sibTrans" presStyleCnt="0"/>
      <dgm:spPr/>
    </dgm:pt>
    <dgm:pt modelId="{6A71C81D-CCE5-44CA-88AE-450AA8E7F145}" type="pres">
      <dgm:prSet presAssocID="{EF909405-F344-473B-9273-4C0DA88FB9FB}" presName="compNode" presStyleCnt="0"/>
      <dgm:spPr/>
    </dgm:pt>
    <dgm:pt modelId="{5D65FAE2-5E14-4400-9D6F-C271D07D4267}" type="pres">
      <dgm:prSet presAssocID="{EF909405-F344-473B-9273-4C0DA88FB9F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E38966F6-D271-437F-81B9-1EE88DE929FE}" type="pres">
      <dgm:prSet presAssocID="{EF909405-F344-473B-9273-4C0DA88FB9FB}" presName="iconSpace" presStyleCnt="0"/>
      <dgm:spPr/>
    </dgm:pt>
    <dgm:pt modelId="{1443FE0C-9C1E-42C1-9379-4FD389EABD9C}" type="pres">
      <dgm:prSet presAssocID="{EF909405-F344-473B-9273-4C0DA88FB9FB}" presName="parTx" presStyleLbl="revTx" presStyleIdx="2" presStyleCnt="8">
        <dgm:presLayoutVars>
          <dgm:chMax val="0"/>
          <dgm:chPref val="0"/>
        </dgm:presLayoutVars>
      </dgm:prSet>
      <dgm:spPr/>
    </dgm:pt>
    <dgm:pt modelId="{8BCBF030-0400-4E12-B90B-26CFC80BD2D6}" type="pres">
      <dgm:prSet presAssocID="{EF909405-F344-473B-9273-4C0DA88FB9FB}" presName="txSpace" presStyleCnt="0"/>
      <dgm:spPr/>
    </dgm:pt>
    <dgm:pt modelId="{65CF282A-357B-45AF-BF60-797FEFFA375E}" type="pres">
      <dgm:prSet presAssocID="{EF909405-F344-473B-9273-4C0DA88FB9FB}" presName="desTx" presStyleLbl="revTx" presStyleIdx="3" presStyleCnt="8">
        <dgm:presLayoutVars/>
      </dgm:prSet>
      <dgm:spPr/>
    </dgm:pt>
    <dgm:pt modelId="{60713B71-3A12-4287-8434-899D485AA15D}" type="pres">
      <dgm:prSet presAssocID="{F4D74759-2245-4904-BE5B-F50C16B098B4}" presName="sibTrans" presStyleCnt="0"/>
      <dgm:spPr/>
    </dgm:pt>
    <dgm:pt modelId="{4240A2A2-7FC8-42C5-881B-8813CFB5598C}" type="pres">
      <dgm:prSet presAssocID="{0ABB8A15-C600-4EE0-9FA1-67AE21673469}" presName="compNode" presStyleCnt="0"/>
      <dgm:spPr/>
    </dgm:pt>
    <dgm:pt modelId="{95740360-FC31-4BC0-A815-1538E714A5AC}" type="pres">
      <dgm:prSet presAssocID="{0ABB8A15-C600-4EE0-9FA1-67AE2167346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FBC0B8D0-3A02-4D76-8CE4-97F068EF19B8}" type="pres">
      <dgm:prSet presAssocID="{0ABB8A15-C600-4EE0-9FA1-67AE21673469}" presName="iconSpace" presStyleCnt="0"/>
      <dgm:spPr/>
    </dgm:pt>
    <dgm:pt modelId="{2F2AA740-E086-48A2-9B43-896545253B21}" type="pres">
      <dgm:prSet presAssocID="{0ABB8A15-C600-4EE0-9FA1-67AE21673469}" presName="parTx" presStyleLbl="revTx" presStyleIdx="4" presStyleCnt="8">
        <dgm:presLayoutVars>
          <dgm:chMax val="0"/>
          <dgm:chPref val="0"/>
        </dgm:presLayoutVars>
      </dgm:prSet>
      <dgm:spPr/>
    </dgm:pt>
    <dgm:pt modelId="{19C6FCDC-795C-4778-B062-9BF1F8D696C7}" type="pres">
      <dgm:prSet presAssocID="{0ABB8A15-C600-4EE0-9FA1-67AE21673469}" presName="txSpace" presStyleCnt="0"/>
      <dgm:spPr/>
    </dgm:pt>
    <dgm:pt modelId="{C46239A9-3185-447E-ACB9-0FAD0EB4F44C}" type="pres">
      <dgm:prSet presAssocID="{0ABB8A15-C600-4EE0-9FA1-67AE21673469}" presName="desTx" presStyleLbl="revTx" presStyleIdx="5" presStyleCnt="8">
        <dgm:presLayoutVars/>
      </dgm:prSet>
      <dgm:spPr/>
    </dgm:pt>
    <dgm:pt modelId="{21C0A9A3-94B6-46D5-91BE-40CDD5BE5A09}" type="pres">
      <dgm:prSet presAssocID="{CCC09098-6C8D-4D42-8763-EA79CFA5DD40}" presName="sibTrans" presStyleCnt="0"/>
      <dgm:spPr/>
    </dgm:pt>
    <dgm:pt modelId="{A10AB939-6B1D-4AC2-BB73-C56DBF97A489}" type="pres">
      <dgm:prSet presAssocID="{847490CB-2B3E-47B8-B05E-21C909530DDB}" presName="compNode" presStyleCnt="0"/>
      <dgm:spPr/>
    </dgm:pt>
    <dgm:pt modelId="{80F28412-AA72-48D2-A554-BD887DA462D4}" type="pres">
      <dgm:prSet presAssocID="{847490CB-2B3E-47B8-B05E-21C909530DD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assroom"/>
        </a:ext>
      </dgm:extLst>
    </dgm:pt>
    <dgm:pt modelId="{050B9DF8-3026-4089-8A90-5C4F3E8BC488}" type="pres">
      <dgm:prSet presAssocID="{847490CB-2B3E-47B8-B05E-21C909530DDB}" presName="iconSpace" presStyleCnt="0"/>
      <dgm:spPr/>
    </dgm:pt>
    <dgm:pt modelId="{6C16279E-AF18-46A5-9FF1-AB22E678581B}" type="pres">
      <dgm:prSet presAssocID="{847490CB-2B3E-47B8-B05E-21C909530DDB}" presName="parTx" presStyleLbl="revTx" presStyleIdx="6" presStyleCnt="8">
        <dgm:presLayoutVars>
          <dgm:chMax val="0"/>
          <dgm:chPref val="0"/>
        </dgm:presLayoutVars>
      </dgm:prSet>
      <dgm:spPr/>
    </dgm:pt>
    <dgm:pt modelId="{72724271-FF62-410B-9157-75CB8607D9FB}" type="pres">
      <dgm:prSet presAssocID="{847490CB-2B3E-47B8-B05E-21C909530DDB}" presName="txSpace" presStyleCnt="0"/>
      <dgm:spPr/>
    </dgm:pt>
    <dgm:pt modelId="{6983DE5C-6B8A-4B37-A73D-8100E2ECE0D6}" type="pres">
      <dgm:prSet presAssocID="{847490CB-2B3E-47B8-B05E-21C909530DDB}" presName="desTx" presStyleLbl="revTx" presStyleIdx="7" presStyleCnt="8">
        <dgm:presLayoutVars/>
      </dgm:prSet>
      <dgm:spPr/>
    </dgm:pt>
  </dgm:ptLst>
  <dgm:cxnLst>
    <dgm:cxn modelId="{C21EF214-D278-4CA9-96F3-89C9E2B18385}" srcId="{636B3025-7F7B-418E-AE81-8162EE2C2034}" destId="{66FCE91F-4C59-4C90-A3FB-A36259DFA8FE}" srcOrd="0" destOrd="0" parTransId="{DE9A1469-CCE5-4106-9164-77DED9C833D8}" sibTransId="{B391D06D-864B-4372-86C4-42D5B27E8E86}"/>
    <dgm:cxn modelId="{2BCDD427-E94C-463E-AD6A-11666FB39F36}" type="presOf" srcId="{0ABB8A15-C600-4EE0-9FA1-67AE21673469}" destId="{2F2AA740-E086-48A2-9B43-896545253B21}" srcOrd="0" destOrd="0" presId="urn:microsoft.com/office/officeart/2018/2/layout/IconLabelDescriptionList"/>
    <dgm:cxn modelId="{8A3C4129-DB78-4E2E-8DE1-B90D66DC1965}" srcId="{636B3025-7F7B-418E-AE81-8162EE2C2034}" destId="{0ABB8A15-C600-4EE0-9FA1-67AE21673469}" srcOrd="2" destOrd="0" parTransId="{5EDD8DDF-AD61-4CA1-B739-E1FF635AD8BE}" sibTransId="{CCC09098-6C8D-4D42-8763-EA79CFA5DD40}"/>
    <dgm:cxn modelId="{A60BBE2F-C104-4E93-AE5B-2C59726ECD62}" type="presOf" srcId="{EF909405-F344-473B-9273-4C0DA88FB9FB}" destId="{1443FE0C-9C1E-42C1-9379-4FD389EABD9C}" srcOrd="0" destOrd="0" presId="urn:microsoft.com/office/officeart/2018/2/layout/IconLabelDescriptionList"/>
    <dgm:cxn modelId="{43BE8C37-D539-4D02-AEA2-6C14F3DA2607}" srcId="{636B3025-7F7B-418E-AE81-8162EE2C2034}" destId="{847490CB-2B3E-47B8-B05E-21C909530DDB}" srcOrd="3" destOrd="0" parTransId="{F1EA797E-AA1E-47F1-B5AE-0CF214177D45}" sibTransId="{C0C78295-69D4-4624-AFED-A32CD2542E38}"/>
    <dgm:cxn modelId="{AD236454-F8D7-4FA4-A234-E3E3DD2C349F}" type="presOf" srcId="{636B3025-7F7B-418E-AE81-8162EE2C2034}" destId="{C1B3D1CD-C3B2-4115-9E68-7F3098724403}" srcOrd="0" destOrd="0" presId="urn:microsoft.com/office/officeart/2018/2/layout/IconLabelDescriptionList"/>
    <dgm:cxn modelId="{408D3292-03B8-4041-806E-21AEA1BD6B94}" type="presOf" srcId="{66FCE91F-4C59-4C90-A3FB-A36259DFA8FE}" destId="{AAC9F35B-7CA6-455F-953F-DFB8FBB47744}" srcOrd="0" destOrd="0" presId="urn:microsoft.com/office/officeart/2018/2/layout/IconLabelDescriptionList"/>
    <dgm:cxn modelId="{8D0977AF-0D75-4D7B-8147-768BDDF5E12D}" srcId="{636B3025-7F7B-418E-AE81-8162EE2C2034}" destId="{EF909405-F344-473B-9273-4C0DA88FB9FB}" srcOrd="1" destOrd="0" parTransId="{1D40E8DF-ECC1-4DEC-A4A4-FC5A8A4D642A}" sibTransId="{F4D74759-2245-4904-BE5B-F50C16B098B4}"/>
    <dgm:cxn modelId="{27635ACF-8CDB-4FB9-A093-6C9B5E8693CD}" type="presOf" srcId="{847490CB-2B3E-47B8-B05E-21C909530DDB}" destId="{6C16279E-AF18-46A5-9FF1-AB22E678581B}" srcOrd="0" destOrd="0" presId="urn:microsoft.com/office/officeart/2018/2/layout/IconLabelDescriptionList"/>
    <dgm:cxn modelId="{E9C144BB-4ADB-48C7-B4A3-702C3EAD2423}" type="presParOf" srcId="{C1B3D1CD-C3B2-4115-9E68-7F3098724403}" destId="{F63FD72A-49FB-475A-BF6B-38245D35CF26}" srcOrd="0" destOrd="0" presId="urn:microsoft.com/office/officeart/2018/2/layout/IconLabelDescriptionList"/>
    <dgm:cxn modelId="{CD52F7A6-A883-4792-B702-0459C0ED49FF}" type="presParOf" srcId="{F63FD72A-49FB-475A-BF6B-38245D35CF26}" destId="{844335CF-6D9F-4F35-9487-AE99FC4328FE}" srcOrd="0" destOrd="0" presId="urn:microsoft.com/office/officeart/2018/2/layout/IconLabelDescriptionList"/>
    <dgm:cxn modelId="{72A1F400-E94D-4D62-BA0D-4B4FAF9233C9}" type="presParOf" srcId="{F63FD72A-49FB-475A-BF6B-38245D35CF26}" destId="{43B2890B-B03B-4456-970F-53639DE1BFCD}" srcOrd="1" destOrd="0" presId="urn:microsoft.com/office/officeart/2018/2/layout/IconLabelDescriptionList"/>
    <dgm:cxn modelId="{4DB7080B-0507-4A77-9A42-416A9A7B796B}" type="presParOf" srcId="{F63FD72A-49FB-475A-BF6B-38245D35CF26}" destId="{AAC9F35B-7CA6-455F-953F-DFB8FBB47744}" srcOrd="2" destOrd="0" presId="urn:microsoft.com/office/officeart/2018/2/layout/IconLabelDescriptionList"/>
    <dgm:cxn modelId="{D5537789-A27E-4D7B-908B-71411D2D14F0}" type="presParOf" srcId="{F63FD72A-49FB-475A-BF6B-38245D35CF26}" destId="{82EE5768-3569-4830-817A-D43935F75526}" srcOrd="3" destOrd="0" presId="urn:microsoft.com/office/officeart/2018/2/layout/IconLabelDescriptionList"/>
    <dgm:cxn modelId="{37BB4056-5F94-4F81-A65F-C7B4F0D6C782}" type="presParOf" srcId="{F63FD72A-49FB-475A-BF6B-38245D35CF26}" destId="{7CF7219C-5469-4B7E-9D6B-29CAD940E6DA}" srcOrd="4" destOrd="0" presId="urn:microsoft.com/office/officeart/2018/2/layout/IconLabelDescriptionList"/>
    <dgm:cxn modelId="{606207FA-E4B1-4005-9AAA-4B5938797424}" type="presParOf" srcId="{C1B3D1CD-C3B2-4115-9E68-7F3098724403}" destId="{0B0D4B16-3DB5-4E40-B71C-B6FEF8492BDF}" srcOrd="1" destOrd="0" presId="urn:microsoft.com/office/officeart/2018/2/layout/IconLabelDescriptionList"/>
    <dgm:cxn modelId="{754EAAAD-5CF9-45B9-994D-CD6FA93FEE28}" type="presParOf" srcId="{C1B3D1CD-C3B2-4115-9E68-7F3098724403}" destId="{6A71C81D-CCE5-44CA-88AE-450AA8E7F145}" srcOrd="2" destOrd="0" presId="urn:microsoft.com/office/officeart/2018/2/layout/IconLabelDescriptionList"/>
    <dgm:cxn modelId="{284B9E62-42F0-415C-B46D-EA7F085B261C}" type="presParOf" srcId="{6A71C81D-CCE5-44CA-88AE-450AA8E7F145}" destId="{5D65FAE2-5E14-4400-9D6F-C271D07D4267}" srcOrd="0" destOrd="0" presId="urn:microsoft.com/office/officeart/2018/2/layout/IconLabelDescriptionList"/>
    <dgm:cxn modelId="{0513C4CB-90F1-45BB-B74E-7E41D12F2901}" type="presParOf" srcId="{6A71C81D-CCE5-44CA-88AE-450AA8E7F145}" destId="{E38966F6-D271-437F-81B9-1EE88DE929FE}" srcOrd="1" destOrd="0" presId="urn:microsoft.com/office/officeart/2018/2/layout/IconLabelDescriptionList"/>
    <dgm:cxn modelId="{3B4658C5-716A-4A3D-B377-AC4CA256E904}" type="presParOf" srcId="{6A71C81D-CCE5-44CA-88AE-450AA8E7F145}" destId="{1443FE0C-9C1E-42C1-9379-4FD389EABD9C}" srcOrd="2" destOrd="0" presId="urn:microsoft.com/office/officeart/2018/2/layout/IconLabelDescriptionList"/>
    <dgm:cxn modelId="{E1DB19B1-3F5C-4772-AC1D-0F7EF7F3C4C6}" type="presParOf" srcId="{6A71C81D-CCE5-44CA-88AE-450AA8E7F145}" destId="{8BCBF030-0400-4E12-B90B-26CFC80BD2D6}" srcOrd="3" destOrd="0" presId="urn:microsoft.com/office/officeart/2018/2/layout/IconLabelDescriptionList"/>
    <dgm:cxn modelId="{3EA0AC20-A5CF-420F-AD21-E201A46EBDF4}" type="presParOf" srcId="{6A71C81D-CCE5-44CA-88AE-450AA8E7F145}" destId="{65CF282A-357B-45AF-BF60-797FEFFA375E}" srcOrd="4" destOrd="0" presId="urn:microsoft.com/office/officeart/2018/2/layout/IconLabelDescriptionList"/>
    <dgm:cxn modelId="{333C8E88-C719-4F29-AD72-14920962BF3F}" type="presParOf" srcId="{C1B3D1CD-C3B2-4115-9E68-7F3098724403}" destId="{60713B71-3A12-4287-8434-899D485AA15D}" srcOrd="3" destOrd="0" presId="urn:microsoft.com/office/officeart/2018/2/layout/IconLabelDescriptionList"/>
    <dgm:cxn modelId="{A3BB1B5C-A8D8-4526-8865-69DD2F6E41D6}" type="presParOf" srcId="{C1B3D1CD-C3B2-4115-9E68-7F3098724403}" destId="{4240A2A2-7FC8-42C5-881B-8813CFB5598C}" srcOrd="4" destOrd="0" presId="urn:microsoft.com/office/officeart/2018/2/layout/IconLabelDescriptionList"/>
    <dgm:cxn modelId="{6BFEBB05-4DF9-4602-8C5A-5626AE945A6F}" type="presParOf" srcId="{4240A2A2-7FC8-42C5-881B-8813CFB5598C}" destId="{95740360-FC31-4BC0-A815-1538E714A5AC}" srcOrd="0" destOrd="0" presId="urn:microsoft.com/office/officeart/2018/2/layout/IconLabelDescriptionList"/>
    <dgm:cxn modelId="{3D1953C1-C87C-4B32-A109-667E60FE18AF}" type="presParOf" srcId="{4240A2A2-7FC8-42C5-881B-8813CFB5598C}" destId="{FBC0B8D0-3A02-4D76-8CE4-97F068EF19B8}" srcOrd="1" destOrd="0" presId="urn:microsoft.com/office/officeart/2018/2/layout/IconLabelDescriptionList"/>
    <dgm:cxn modelId="{D06B5949-F2FB-4154-889C-06D30849ED6D}" type="presParOf" srcId="{4240A2A2-7FC8-42C5-881B-8813CFB5598C}" destId="{2F2AA740-E086-48A2-9B43-896545253B21}" srcOrd="2" destOrd="0" presId="urn:microsoft.com/office/officeart/2018/2/layout/IconLabelDescriptionList"/>
    <dgm:cxn modelId="{0491E1D0-FEF2-42B5-BFD0-8EF3F1E59961}" type="presParOf" srcId="{4240A2A2-7FC8-42C5-881B-8813CFB5598C}" destId="{19C6FCDC-795C-4778-B062-9BF1F8D696C7}" srcOrd="3" destOrd="0" presId="urn:microsoft.com/office/officeart/2018/2/layout/IconLabelDescriptionList"/>
    <dgm:cxn modelId="{A3A714B6-F431-43BF-A914-D8BBB9E0C3E2}" type="presParOf" srcId="{4240A2A2-7FC8-42C5-881B-8813CFB5598C}" destId="{C46239A9-3185-447E-ACB9-0FAD0EB4F44C}" srcOrd="4" destOrd="0" presId="urn:microsoft.com/office/officeart/2018/2/layout/IconLabelDescriptionList"/>
    <dgm:cxn modelId="{CE279BB6-D5CB-4EEA-8BE8-0FC79D7978D1}" type="presParOf" srcId="{C1B3D1CD-C3B2-4115-9E68-7F3098724403}" destId="{21C0A9A3-94B6-46D5-91BE-40CDD5BE5A09}" srcOrd="5" destOrd="0" presId="urn:microsoft.com/office/officeart/2018/2/layout/IconLabelDescriptionList"/>
    <dgm:cxn modelId="{6B853BC7-747F-498C-BB21-940CC5AAAB98}" type="presParOf" srcId="{C1B3D1CD-C3B2-4115-9E68-7F3098724403}" destId="{A10AB939-6B1D-4AC2-BB73-C56DBF97A489}" srcOrd="6" destOrd="0" presId="urn:microsoft.com/office/officeart/2018/2/layout/IconLabelDescriptionList"/>
    <dgm:cxn modelId="{04103B3B-A7D5-497E-A3D8-E07A21433046}" type="presParOf" srcId="{A10AB939-6B1D-4AC2-BB73-C56DBF97A489}" destId="{80F28412-AA72-48D2-A554-BD887DA462D4}" srcOrd="0" destOrd="0" presId="urn:microsoft.com/office/officeart/2018/2/layout/IconLabelDescriptionList"/>
    <dgm:cxn modelId="{8EF71447-8F02-4F02-9F72-66A4B2830665}" type="presParOf" srcId="{A10AB939-6B1D-4AC2-BB73-C56DBF97A489}" destId="{050B9DF8-3026-4089-8A90-5C4F3E8BC488}" srcOrd="1" destOrd="0" presId="urn:microsoft.com/office/officeart/2018/2/layout/IconLabelDescriptionList"/>
    <dgm:cxn modelId="{3CE79037-521D-4564-B175-F5E02E14952D}" type="presParOf" srcId="{A10AB939-6B1D-4AC2-BB73-C56DBF97A489}" destId="{6C16279E-AF18-46A5-9FF1-AB22E678581B}" srcOrd="2" destOrd="0" presId="urn:microsoft.com/office/officeart/2018/2/layout/IconLabelDescriptionList"/>
    <dgm:cxn modelId="{0A44576A-4D16-42D6-9C90-C1DF67FBC715}" type="presParOf" srcId="{A10AB939-6B1D-4AC2-BB73-C56DBF97A489}" destId="{72724271-FF62-410B-9157-75CB8607D9FB}" srcOrd="3" destOrd="0" presId="urn:microsoft.com/office/officeart/2018/2/layout/IconLabelDescriptionList"/>
    <dgm:cxn modelId="{2600B052-D467-406D-A4AA-F0627AD16D49}" type="presParOf" srcId="{A10AB939-6B1D-4AC2-BB73-C56DBF97A489}" destId="{6983DE5C-6B8A-4B37-A73D-8100E2ECE0D6}"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4335CF-6D9F-4F35-9487-AE99FC4328FE}">
      <dsp:nvSpPr>
        <dsp:cNvPr id="0" name=""/>
        <dsp:cNvSpPr/>
      </dsp:nvSpPr>
      <dsp:spPr>
        <a:xfrm>
          <a:off x="13219" y="868882"/>
          <a:ext cx="811316" cy="8113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C9F35B-7CA6-455F-953F-DFB8FBB47744}">
      <dsp:nvSpPr>
        <dsp:cNvPr id="0" name=""/>
        <dsp:cNvSpPr/>
      </dsp:nvSpPr>
      <dsp:spPr>
        <a:xfrm>
          <a:off x="13219" y="1741336"/>
          <a:ext cx="2318046" cy="51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a:t>Training </a:t>
          </a:r>
        </a:p>
        <a:p>
          <a:pPr marL="0" lvl="0" indent="0" algn="l" defTabSz="622300">
            <a:lnSpc>
              <a:spcPct val="100000"/>
            </a:lnSpc>
            <a:spcBef>
              <a:spcPct val="0"/>
            </a:spcBef>
            <a:spcAft>
              <a:spcPct val="35000"/>
            </a:spcAft>
            <a:buNone/>
            <a:defRPr b="1"/>
          </a:pPr>
          <a:r>
            <a:rPr lang="en-NZ" sz="1400" kern="1200"/>
            <a:t>(TR-PSR 101, TR-PSR 201)</a:t>
          </a:r>
          <a:endParaRPr lang="en-US" sz="1400" kern="1200"/>
        </a:p>
      </dsp:txBody>
      <dsp:txXfrm>
        <a:off x="13219" y="1741336"/>
        <a:ext cx="2318046" cy="510694"/>
      </dsp:txXfrm>
    </dsp:sp>
    <dsp:sp modelId="{7CF7219C-5469-4B7E-9D6B-29CAD940E6DA}">
      <dsp:nvSpPr>
        <dsp:cNvPr id="0" name=""/>
        <dsp:cNvSpPr/>
      </dsp:nvSpPr>
      <dsp:spPr>
        <a:xfrm>
          <a:off x="13219" y="2280467"/>
          <a:ext cx="2318046" cy="10223"/>
        </a:xfrm>
        <a:prstGeom prst="rect">
          <a:avLst/>
        </a:prstGeom>
        <a:noFill/>
        <a:ln>
          <a:noFill/>
        </a:ln>
        <a:effectLst/>
      </dsp:spPr>
      <dsp:style>
        <a:lnRef idx="0">
          <a:scrgbClr r="0" g="0" b="0"/>
        </a:lnRef>
        <a:fillRef idx="0">
          <a:scrgbClr r="0" g="0" b="0"/>
        </a:fillRef>
        <a:effectRef idx="0">
          <a:scrgbClr r="0" g="0" b="0"/>
        </a:effectRef>
        <a:fontRef idx="minor"/>
      </dsp:style>
    </dsp:sp>
    <dsp:sp modelId="{5D65FAE2-5E14-4400-9D6F-C271D07D4267}">
      <dsp:nvSpPr>
        <dsp:cNvPr id="0" name=""/>
        <dsp:cNvSpPr/>
      </dsp:nvSpPr>
      <dsp:spPr>
        <a:xfrm>
          <a:off x="2736924" y="868882"/>
          <a:ext cx="811316" cy="8113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443FE0C-9C1E-42C1-9379-4FD389EABD9C}">
      <dsp:nvSpPr>
        <dsp:cNvPr id="0" name=""/>
        <dsp:cNvSpPr/>
      </dsp:nvSpPr>
      <dsp:spPr>
        <a:xfrm>
          <a:off x="2736924" y="1741336"/>
          <a:ext cx="2318046" cy="51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a:t>Better information on the ResearchHub</a:t>
          </a:r>
          <a:endParaRPr lang="en-US" sz="1400" kern="1200"/>
        </a:p>
      </dsp:txBody>
      <dsp:txXfrm>
        <a:off x="2736924" y="1741336"/>
        <a:ext cx="2318046" cy="510694"/>
      </dsp:txXfrm>
    </dsp:sp>
    <dsp:sp modelId="{65CF282A-357B-45AF-BF60-797FEFFA375E}">
      <dsp:nvSpPr>
        <dsp:cNvPr id="0" name=""/>
        <dsp:cNvSpPr/>
      </dsp:nvSpPr>
      <dsp:spPr>
        <a:xfrm>
          <a:off x="2736924" y="2280467"/>
          <a:ext cx="2318046" cy="10223"/>
        </a:xfrm>
        <a:prstGeom prst="rect">
          <a:avLst/>
        </a:prstGeom>
        <a:noFill/>
        <a:ln>
          <a:noFill/>
        </a:ln>
        <a:effectLst/>
      </dsp:spPr>
      <dsp:style>
        <a:lnRef idx="0">
          <a:scrgbClr r="0" g="0" b="0"/>
        </a:lnRef>
        <a:fillRef idx="0">
          <a:scrgbClr r="0" g="0" b="0"/>
        </a:fillRef>
        <a:effectRef idx="0">
          <a:scrgbClr r="0" g="0" b="0"/>
        </a:effectRef>
        <a:fontRef idx="minor"/>
      </dsp:style>
    </dsp:sp>
    <dsp:sp modelId="{95740360-FC31-4BC0-A815-1538E714A5AC}">
      <dsp:nvSpPr>
        <dsp:cNvPr id="0" name=""/>
        <dsp:cNvSpPr/>
      </dsp:nvSpPr>
      <dsp:spPr>
        <a:xfrm>
          <a:off x="5460629" y="868882"/>
          <a:ext cx="811316" cy="8113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F2AA740-E086-48A2-9B43-896545253B21}">
      <dsp:nvSpPr>
        <dsp:cNvPr id="0" name=""/>
        <dsp:cNvSpPr/>
      </dsp:nvSpPr>
      <dsp:spPr>
        <a:xfrm>
          <a:off x="5460629" y="1741336"/>
          <a:ext cx="2318046" cy="51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a:t>General Consents to export controlled goods </a:t>
          </a:r>
          <a:endParaRPr lang="en-US" sz="1400" kern="1200"/>
        </a:p>
      </dsp:txBody>
      <dsp:txXfrm>
        <a:off x="5460629" y="1741336"/>
        <a:ext cx="2318046" cy="510694"/>
      </dsp:txXfrm>
    </dsp:sp>
    <dsp:sp modelId="{C46239A9-3185-447E-ACB9-0FAD0EB4F44C}">
      <dsp:nvSpPr>
        <dsp:cNvPr id="0" name=""/>
        <dsp:cNvSpPr/>
      </dsp:nvSpPr>
      <dsp:spPr>
        <a:xfrm>
          <a:off x="5460629" y="2280467"/>
          <a:ext cx="2318046" cy="10223"/>
        </a:xfrm>
        <a:prstGeom prst="rect">
          <a:avLst/>
        </a:prstGeom>
        <a:noFill/>
        <a:ln>
          <a:noFill/>
        </a:ln>
        <a:effectLst/>
      </dsp:spPr>
      <dsp:style>
        <a:lnRef idx="0">
          <a:scrgbClr r="0" g="0" b="0"/>
        </a:lnRef>
        <a:fillRef idx="0">
          <a:scrgbClr r="0" g="0" b="0"/>
        </a:fillRef>
        <a:effectRef idx="0">
          <a:scrgbClr r="0" g="0" b="0"/>
        </a:effectRef>
        <a:fontRef idx="minor"/>
      </dsp:style>
    </dsp:sp>
    <dsp:sp modelId="{80F28412-AA72-48D2-A554-BD887DA462D4}">
      <dsp:nvSpPr>
        <dsp:cNvPr id="0" name=""/>
        <dsp:cNvSpPr/>
      </dsp:nvSpPr>
      <dsp:spPr>
        <a:xfrm>
          <a:off x="8184333" y="868882"/>
          <a:ext cx="811316" cy="8113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C16279E-AF18-46A5-9FF1-AB22E678581B}">
      <dsp:nvSpPr>
        <dsp:cNvPr id="0" name=""/>
        <dsp:cNvSpPr/>
      </dsp:nvSpPr>
      <dsp:spPr>
        <a:xfrm>
          <a:off x="8184333" y="1741336"/>
          <a:ext cx="2318046" cy="5106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22300">
            <a:lnSpc>
              <a:spcPct val="100000"/>
            </a:lnSpc>
            <a:spcBef>
              <a:spcPct val="0"/>
            </a:spcBef>
            <a:spcAft>
              <a:spcPct val="35000"/>
            </a:spcAft>
            <a:buNone/>
            <a:defRPr b="1"/>
          </a:pPr>
          <a:r>
            <a:rPr lang="en-NZ" sz="1400" kern="1200"/>
            <a:t>‘Funded research proposals’ </a:t>
          </a:r>
        </a:p>
        <a:p>
          <a:pPr marL="0" lvl="0" indent="0" algn="l" defTabSz="622300">
            <a:lnSpc>
              <a:spcPct val="100000"/>
            </a:lnSpc>
            <a:spcBef>
              <a:spcPct val="0"/>
            </a:spcBef>
            <a:spcAft>
              <a:spcPct val="35000"/>
            </a:spcAft>
            <a:buNone/>
            <a:defRPr b="1"/>
          </a:pPr>
          <a:r>
            <a:rPr lang="en-NZ" sz="1400" kern="1200"/>
            <a:t>(</a:t>
          </a:r>
          <a:r>
            <a:rPr lang="en-NZ" sz="1400" b="0" u="sng" kern="1200"/>
            <a:t>as detailed on next slide)</a:t>
          </a:r>
          <a:endParaRPr lang="en-US" sz="1400" b="0" u="sng" kern="1200"/>
        </a:p>
      </dsp:txBody>
      <dsp:txXfrm>
        <a:off x="8184333" y="1741336"/>
        <a:ext cx="2318046" cy="510694"/>
      </dsp:txXfrm>
    </dsp:sp>
    <dsp:sp modelId="{6983DE5C-6B8A-4B37-A73D-8100E2ECE0D6}">
      <dsp:nvSpPr>
        <dsp:cNvPr id="0" name=""/>
        <dsp:cNvSpPr/>
      </dsp:nvSpPr>
      <dsp:spPr>
        <a:xfrm>
          <a:off x="8184333" y="2280467"/>
          <a:ext cx="2318046" cy="10223"/>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7BCC0B0-F46C-4D15-96B5-B5D0E59740D4}" type="datetimeFigureOut">
              <a:rPr lang="en-NZ" smtClean="0"/>
              <a:t>23/06/2025</a:t>
            </a:fld>
            <a:endParaRPr lang="en-NZ"/>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98E71178-938A-42CF-A256-D80DD2BE7467}" type="slidenum">
              <a:rPr lang="en-NZ" smtClean="0"/>
              <a:t>‹#›</a:t>
            </a:fld>
            <a:endParaRPr lang="en-NZ"/>
          </a:p>
        </p:txBody>
      </p:sp>
    </p:spTree>
    <p:extLst>
      <p:ext uri="{BB962C8B-B14F-4D97-AF65-F5344CB8AC3E}">
        <p14:creationId xmlns:p14="http://schemas.microsoft.com/office/powerpoint/2010/main" val="4168617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A4FA1-1F59-B631-4B90-29D88FC64F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B88DF6-DB10-4466-0C17-8DDE2AC078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BC3665-324F-3E73-21DA-C0331C4A34D3}"/>
              </a:ext>
            </a:extLst>
          </p:cNvPr>
          <p:cNvSpPr>
            <a:spLocks noGrp="1"/>
          </p:cNvSpPr>
          <p:nvPr>
            <p:ph type="body" idx="1"/>
          </p:nvPr>
        </p:nvSpPr>
        <p:spPr/>
        <p:txBody>
          <a:bodyPr/>
          <a:lstStyle/>
          <a:p>
            <a:r>
              <a:rPr lang="en-NZ"/>
              <a:t>Nick</a:t>
            </a:r>
          </a:p>
        </p:txBody>
      </p:sp>
      <p:sp>
        <p:nvSpPr>
          <p:cNvPr id="4" name="Slide Number Placeholder 3">
            <a:extLst>
              <a:ext uri="{FF2B5EF4-FFF2-40B4-BE49-F238E27FC236}">
                <a16:creationId xmlns:a16="http://schemas.microsoft.com/office/drawing/2014/main" id="{B421E833-48D1-D46F-63FF-95FD659770DC}"/>
              </a:ext>
            </a:extLst>
          </p:cNvPr>
          <p:cNvSpPr>
            <a:spLocks noGrp="1"/>
          </p:cNvSpPr>
          <p:nvPr>
            <p:ph type="sldNum" sz="quarter" idx="5"/>
          </p:nvPr>
        </p:nvSpPr>
        <p:spPr/>
        <p:txBody>
          <a:bodyPr/>
          <a:lstStyle/>
          <a:p>
            <a:fld id="{871B2431-D351-4C6E-A3CF-9DFAC0E3E050}" type="slidenum">
              <a:rPr lang="cs-CZ" smtClean="0"/>
              <a:t>2</a:t>
            </a:fld>
            <a:endParaRPr lang="cs-CZ"/>
          </a:p>
        </p:txBody>
      </p:sp>
    </p:spTree>
    <p:extLst>
      <p:ext uri="{BB962C8B-B14F-4D97-AF65-F5344CB8AC3E}">
        <p14:creationId xmlns:p14="http://schemas.microsoft.com/office/powerpoint/2010/main" val="352747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sz="1200">
                <a:latin typeface="Verdana" panose="020B0604030504040204" pitchFamily="34" charset="0"/>
                <a:ea typeface="Verdana" panose="020B0604030504040204" pitchFamily="34" charset="0"/>
              </a:rPr>
              <a:t>Universities in New Zealand are taking steps to protect themselves from foreign interference and espionage following the rollout of a national policy and increasingly prevalent requirements of external funding agencies.</a:t>
            </a:r>
            <a:endParaRPr lang="en-NZ"/>
          </a:p>
          <a:p>
            <a:endParaRPr lang="en-NZ"/>
          </a:p>
        </p:txBody>
      </p:sp>
      <p:sp>
        <p:nvSpPr>
          <p:cNvPr id="4" name="Slide Number Placeholder 3"/>
          <p:cNvSpPr>
            <a:spLocks noGrp="1"/>
          </p:cNvSpPr>
          <p:nvPr>
            <p:ph type="sldNum" sz="quarter" idx="5"/>
          </p:nvPr>
        </p:nvSpPr>
        <p:spPr/>
        <p:txBody>
          <a:bodyPr/>
          <a:lstStyle/>
          <a:p>
            <a:fld id="{98E71178-938A-42CF-A256-D80DD2BE7467}" type="slidenum">
              <a:rPr lang="en-NZ" smtClean="0"/>
              <a:t>11</a:t>
            </a:fld>
            <a:endParaRPr lang="en-NZ"/>
          </a:p>
        </p:txBody>
      </p:sp>
    </p:spTree>
    <p:extLst>
      <p:ext uri="{BB962C8B-B14F-4D97-AF65-F5344CB8AC3E}">
        <p14:creationId xmlns:p14="http://schemas.microsoft.com/office/powerpoint/2010/main" val="4252307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a:t>Focussing in on due diligence as this is most relevant to external engagements.</a:t>
            </a:r>
          </a:p>
        </p:txBody>
      </p:sp>
      <p:sp>
        <p:nvSpPr>
          <p:cNvPr id="4" name="Slide Number Placeholder 3"/>
          <p:cNvSpPr>
            <a:spLocks noGrp="1"/>
          </p:cNvSpPr>
          <p:nvPr>
            <p:ph type="sldNum" sz="quarter" idx="5"/>
          </p:nvPr>
        </p:nvSpPr>
        <p:spPr/>
        <p:txBody>
          <a:bodyPr/>
          <a:lstStyle/>
          <a:p>
            <a:fld id="{871B2431-D351-4C6E-A3CF-9DFAC0E3E050}" type="slidenum">
              <a:rPr lang="cs-CZ" smtClean="0"/>
              <a:t>12</a:t>
            </a:fld>
            <a:endParaRPr lang="cs-CZ"/>
          </a:p>
        </p:txBody>
      </p:sp>
    </p:spTree>
    <p:extLst>
      <p:ext uri="{BB962C8B-B14F-4D97-AF65-F5344CB8AC3E}">
        <p14:creationId xmlns:p14="http://schemas.microsoft.com/office/powerpoint/2010/main" val="1371808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a:t>At first impression much of the rhetoric and materials imply we are all to take an inward-looking approach to improving and/or developing processes, so we bristle with outward-facing security. </a:t>
            </a:r>
          </a:p>
          <a:p>
            <a:endParaRPr lang="en-NZ"/>
          </a:p>
        </p:txBody>
      </p:sp>
      <p:sp>
        <p:nvSpPr>
          <p:cNvPr id="4" name="Slide Number Placeholder 3"/>
          <p:cNvSpPr>
            <a:spLocks noGrp="1"/>
          </p:cNvSpPr>
          <p:nvPr>
            <p:ph type="sldNum" sz="quarter" idx="5"/>
          </p:nvPr>
        </p:nvSpPr>
        <p:spPr/>
        <p:txBody>
          <a:bodyPr/>
          <a:lstStyle/>
          <a:p>
            <a:fld id="{98E71178-938A-42CF-A256-D80DD2BE7467}" type="slidenum">
              <a:rPr lang="en-NZ" smtClean="0"/>
              <a:t>13</a:t>
            </a:fld>
            <a:endParaRPr lang="en-NZ"/>
          </a:p>
        </p:txBody>
      </p:sp>
    </p:spTree>
    <p:extLst>
      <p:ext uri="{BB962C8B-B14F-4D97-AF65-F5344CB8AC3E}">
        <p14:creationId xmlns:p14="http://schemas.microsoft.com/office/powerpoint/2010/main" val="2430154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75570-B1E9-414E-AFB3-F005A3A3FEA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41BEBB69-4942-2F48-B7D8-BCAFA83F5ED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043480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92BD8-63C2-2340-8BB5-D11DB1580814}"/>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64B5C2C-F81F-0748-9F02-656BA7360E3E}"/>
              </a:ext>
            </a:extLst>
          </p:cNvPr>
          <p:cNvSpPr>
            <a:spLocks noGrp="1"/>
          </p:cNvSpPr>
          <p:nvPr>
            <p:ph type="body" orient="vert" idx="1"/>
          </p:nvPr>
        </p:nvSpPr>
        <p:spPr>
          <a:xfrm>
            <a:off x="838200" y="1825625"/>
            <a:ext cx="10515600" cy="43513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73695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1BEBDB-1761-1346-99E3-50986EA8ACBA}"/>
              </a:ext>
            </a:extLst>
          </p:cNvPr>
          <p:cNvSpPr>
            <a:spLocks noGrp="1"/>
          </p:cNvSpPr>
          <p:nvPr>
            <p:ph type="title" orient="vert"/>
          </p:nvPr>
        </p:nvSpPr>
        <p:spPr>
          <a:xfrm>
            <a:off x="8724900" y="365125"/>
            <a:ext cx="2628900" cy="5811838"/>
          </a:xfrm>
          <a:prstGeom prst="rect">
            <a:avLst/>
          </a:prstGeo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339807-088E-7B48-A4C3-64318333E16D}"/>
              </a:ext>
            </a:extLst>
          </p:cNvPr>
          <p:cNvSpPr>
            <a:spLocks noGrp="1"/>
          </p:cNvSpPr>
          <p:nvPr>
            <p:ph type="body" orient="vert" idx="1"/>
          </p:nvPr>
        </p:nvSpPr>
        <p:spPr>
          <a:xfrm>
            <a:off x="838200" y="365125"/>
            <a:ext cx="7734300" cy="5811838"/>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02708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6" name="Content Placeholder 2"/>
          <p:cNvSpPr>
            <a:spLocks noGrp="1"/>
          </p:cNvSpPr>
          <p:nvPr>
            <p:ph sz="quarter" idx="4"/>
          </p:nvPr>
        </p:nvSpPr>
        <p:spPr>
          <a:xfrm>
            <a:off x="6360398" y="1954742"/>
            <a:ext cx="5112000" cy="4589376"/>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Sub-head Placeholder2"/>
          <p:cNvSpPr>
            <a:spLocks noGrp="1"/>
          </p:cNvSpPr>
          <p:nvPr>
            <p:ph type="body" sz="quarter" idx="3"/>
          </p:nvPr>
        </p:nvSpPr>
        <p:spPr>
          <a:xfrm>
            <a:off x="6360400" y="1449917"/>
            <a:ext cx="5112000"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1"/>
          <p:cNvSpPr>
            <a:spLocks noGrp="1"/>
          </p:cNvSpPr>
          <p:nvPr>
            <p:ph sz="half" idx="2"/>
          </p:nvPr>
        </p:nvSpPr>
        <p:spPr>
          <a:xfrm>
            <a:off x="719602" y="1954742"/>
            <a:ext cx="5112000" cy="4589376"/>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Sub-head Placeholder1"/>
          <p:cNvSpPr>
            <a:spLocks noGrp="1"/>
          </p:cNvSpPr>
          <p:nvPr>
            <p:ph type="body" idx="1"/>
          </p:nvPr>
        </p:nvSpPr>
        <p:spPr>
          <a:xfrm>
            <a:off x="698400" y="1449917"/>
            <a:ext cx="5112000"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9" name="Slide Number Placeholder 8"/>
          <p:cNvSpPr>
            <a:spLocks noGrp="1"/>
          </p:cNvSpPr>
          <p:nvPr>
            <p:ph type="sldNum" sz="quarter" idx="12"/>
          </p:nvPr>
        </p:nvSpPr>
        <p:spPr>
          <a:xfrm>
            <a:off x="10546315" y="6417241"/>
            <a:ext cx="1422400" cy="243417"/>
          </a:xfrm>
          <a:prstGeom prst="rect">
            <a:avLst/>
          </a:prstGeom>
        </p:spPr>
        <p:txBody>
          <a:bodyPr/>
          <a:lstStyle/>
          <a:p>
            <a:fld id="{B6F15528-21DE-4FAA-801E-634DDDAF4B2B}" type="slidenum">
              <a:rPr lang="en-US" smtClean="0"/>
              <a:pPr/>
              <a:t>‹#›</a:t>
            </a:fld>
            <a:endParaRPr lang="en-US"/>
          </a:p>
        </p:txBody>
      </p:sp>
      <p:sp>
        <p:nvSpPr>
          <p:cNvPr id="10" name="Title 9">
            <a:extLst>
              <a:ext uri="{FF2B5EF4-FFF2-40B4-BE49-F238E27FC236}">
                <a16:creationId xmlns:a16="http://schemas.microsoft.com/office/drawing/2014/main" id="{88E1D8A1-A208-FC33-F88D-E6C49866A7CE}"/>
              </a:ext>
            </a:extLst>
          </p:cNvPr>
          <p:cNvSpPr>
            <a:spLocks noGrp="1"/>
          </p:cNvSpPr>
          <p:nvPr>
            <p:ph type="title"/>
          </p:nvPr>
        </p:nvSpPr>
        <p:spPr/>
        <p:txBody>
          <a:bodyPr/>
          <a:lstStyle/>
          <a:p>
            <a:r>
              <a:rPr lang="en-US"/>
              <a:t>Click to edit Master title style</a:t>
            </a:r>
            <a:endParaRPr lang="en-NZ"/>
          </a:p>
        </p:txBody>
      </p:sp>
    </p:spTree>
    <p:extLst>
      <p:ext uri="{BB962C8B-B14F-4D97-AF65-F5344CB8AC3E}">
        <p14:creationId xmlns:p14="http://schemas.microsoft.com/office/powerpoint/2010/main" val="5002958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258A3-3595-9947-B677-A8A55316FC68}"/>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D7DFD47-5929-3B4A-9EC7-13B6545F2B35}"/>
              </a:ext>
            </a:extLst>
          </p:cNvPr>
          <p:cNvSpPr>
            <a:spLocks noGrp="1"/>
          </p:cNvSpPr>
          <p:nvPr>
            <p:ph idx="1"/>
          </p:nvPr>
        </p:nvSpPr>
        <p:spPr>
          <a:xfrm>
            <a:off x="838200" y="1825625"/>
            <a:ext cx="10515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614229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1BDA-D118-E64A-9A2C-5D4C1854E4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00E5FC0-9879-2D49-8A6F-D957A5F56FC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884522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3EFA5-3FA5-FA41-B56C-5A4AE7500B8C}"/>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573B3C1-0E85-5C46-91A8-2E82484137DA}"/>
              </a:ext>
            </a:extLst>
          </p:cNvPr>
          <p:cNvSpPr>
            <a:spLocks noGrp="1"/>
          </p:cNvSpPr>
          <p:nvPr>
            <p:ph sz="half" idx="1"/>
          </p:nvPr>
        </p:nvSpPr>
        <p:spPr>
          <a:xfrm>
            <a:off x="838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865F504D-35BB-E44E-9B10-24C97DE712BE}"/>
              </a:ext>
            </a:extLst>
          </p:cNvPr>
          <p:cNvSpPr>
            <a:spLocks noGrp="1"/>
          </p:cNvSpPr>
          <p:nvPr>
            <p:ph sz="half" idx="2"/>
          </p:nvPr>
        </p:nvSpPr>
        <p:spPr>
          <a:xfrm>
            <a:off x="6172200" y="1825625"/>
            <a:ext cx="5181600" cy="435133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97087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D3880-6C04-4646-B920-46AADCBF2F30}"/>
              </a:ext>
            </a:extLst>
          </p:cNvPr>
          <p:cNvSpPr>
            <a:spLocks noGrp="1"/>
          </p:cNvSpPr>
          <p:nvPr>
            <p:ph type="title"/>
          </p:nvPr>
        </p:nvSpPr>
        <p:spPr>
          <a:xfrm>
            <a:off x="839788" y="365125"/>
            <a:ext cx="10515600" cy="1325563"/>
          </a:xfrm>
          <a:prstGeom prst="rect">
            <a:avLst/>
          </a:prstGeo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83E23E8-AD38-F442-AF36-0A3C5C2D115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AD46FEE-DAE3-6A42-8B0A-7CD83E128392}"/>
              </a:ext>
            </a:extLst>
          </p:cNvPr>
          <p:cNvSpPr>
            <a:spLocks noGrp="1"/>
          </p:cNvSpPr>
          <p:nvPr>
            <p:ph sz="half" idx="2"/>
          </p:nvPr>
        </p:nvSpPr>
        <p:spPr>
          <a:xfrm>
            <a:off x="839788" y="2505075"/>
            <a:ext cx="5157787"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A73EC96-9E65-F747-A47C-0A24A6DBF0A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913E350-F55F-7645-9F15-AB43FB7CA0D4}"/>
              </a:ext>
            </a:extLst>
          </p:cNvPr>
          <p:cNvSpPr>
            <a:spLocks noGrp="1"/>
          </p:cNvSpPr>
          <p:nvPr>
            <p:ph sz="quarter" idx="4"/>
          </p:nvPr>
        </p:nvSpPr>
        <p:spPr>
          <a:xfrm>
            <a:off x="6172200" y="2505075"/>
            <a:ext cx="5183188" cy="368458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384358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F545F-C57F-1441-B5C2-7AC0EE9E5C5B}"/>
              </a:ext>
            </a:extLst>
          </p:cNvPr>
          <p:cNvSpPr>
            <a:spLocks noGrp="1"/>
          </p:cNvSpPr>
          <p:nvPr>
            <p:ph type="title"/>
          </p:nvPr>
        </p:nvSpPr>
        <p:spPr>
          <a:xfrm>
            <a:off x="838200" y="365125"/>
            <a:ext cx="105156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87002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24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03CE7-FA1A-C34E-B31F-715CEA3DD42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D45C4B3-9514-DF4F-B14C-61AA218EBFC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8BF19D5-CAD6-184C-BDEF-D7034223658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21100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17BB5-2FFF-134D-9BF7-D3948B2E3D7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C4B1CE2-5524-4346-8CF3-4A6A5712E7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A2D631-61FB-134E-805A-A46F97E466F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Tree>
    <p:extLst>
      <p:ext uri="{BB962C8B-B14F-4D97-AF65-F5344CB8AC3E}">
        <p14:creationId xmlns:p14="http://schemas.microsoft.com/office/powerpoint/2010/main" val="3959763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61DF763B-8044-3C43-BC2B-E62F7E2A37D4}"/>
              </a:ext>
            </a:extLst>
          </p:cNvPr>
          <p:cNvPicPr>
            <a:picLocks noChangeAspect="1"/>
          </p:cNvPicPr>
          <p:nvPr userDrawn="1"/>
        </p:nvPicPr>
        <p:blipFill>
          <a:blip r:embed="rId14"/>
          <a:stretch>
            <a:fillRect/>
          </a:stretch>
        </p:blipFill>
        <p:spPr>
          <a:xfrm>
            <a:off x="0" y="-218661"/>
            <a:ext cx="12192000" cy="6858000"/>
          </a:xfrm>
          <a:prstGeom prst="rect">
            <a:avLst/>
          </a:prstGeom>
        </p:spPr>
      </p:pic>
    </p:spTree>
    <p:extLst>
      <p:ext uri="{BB962C8B-B14F-4D97-AF65-F5344CB8AC3E}">
        <p14:creationId xmlns:p14="http://schemas.microsoft.com/office/powerpoint/2010/main" val="304278020"/>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426_58615C7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10;&#10;Description automatically generated">
            <a:extLst>
              <a:ext uri="{FF2B5EF4-FFF2-40B4-BE49-F238E27FC236}">
                <a16:creationId xmlns:a16="http://schemas.microsoft.com/office/drawing/2014/main" id="{CB1DEAE2-CF5D-E94C-AE1F-E2E743930727}"/>
              </a:ext>
            </a:extLst>
          </p:cNvPr>
          <p:cNvPicPr>
            <a:picLocks noChangeAspect="1"/>
          </p:cNvPicPr>
          <p:nvPr/>
        </p:nvPicPr>
        <p:blipFill rotWithShape="1">
          <a:blip r:embed="rId2">
            <a:alphaModFix amt="50000"/>
          </a:blip>
          <a:srcRect l="25"/>
          <a:stretch/>
        </p:blipFill>
        <p:spPr>
          <a:xfrm>
            <a:off x="20" y="10"/>
            <a:ext cx="12188930" cy="6857990"/>
          </a:xfrm>
          <a:prstGeom prst="rect">
            <a:avLst/>
          </a:prstGeom>
        </p:spPr>
      </p:pic>
      <p:sp>
        <p:nvSpPr>
          <p:cNvPr id="4" name="Title 3">
            <a:extLst>
              <a:ext uri="{FF2B5EF4-FFF2-40B4-BE49-F238E27FC236}">
                <a16:creationId xmlns:a16="http://schemas.microsoft.com/office/drawing/2014/main" id="{4D31EC98-8EE0-0E2F-D99F-6C70FD604AD8}"/>
              </a:ext>
            </a:extLst>
          </p:cNvPr>
          <p:cNvSpPr>
            <a:spLocks noGrp="1"/>
          </p:cNvSpPr>
          <p:nvPr>
            <p:ph type="ctrTitle"/>
          </p:nvPr>
        </p:nvSpPr>
        <p:spPr>
          <a:xfrm>
            <a:off x="1524000" y="1122363"/>
            <a:ext cx="9144000" cy="2846132"/>
          </a:xfrm>
        </p:spPr>
        <p:txBody>
          <a:bodyPr lIns="91440" tIns="45720" rIns="91440" bIns="45720">
            <a:normAutofit/>
          </a:bodyPr>
          <a:lstStyle/>
          <a:p>
            <a:r>
              <a:rPr lang="en-US" sz="3200" b="1" dirty="0">
                <a:solidFill>
                  <a:schemeClr val="bg1"/>
                </a:solidFill>
                <a:latin typeface="Segoe UI"/>
                <a:cs typeface="Segoe UI"/>
              </a:rPr>
              <a:t>Navigating New Zealand’s Trusted-Research Protective Security Requirements</a:t>
            </a:r>
            <a:br>
              <a:rPr lang="en-US" sz="3200" b="1" dirty="0">
                <a:latin typeface="Segoe UI"/>
                <a:cs typeface="Segoe UI"/>
              </a:rPr>
            </a:br>
            <a:r>
              <a:rPr lang="en-NZ" sz="2800" dirty="0">
                <a:solidFill>
                  <a:schemeClr val="bg1"/>
                </a:solidFill>
                <a:latin typeface="Calibri Light"/>
                <a:cs typeface="Calibri Light"/>
              </a:rPr>
              <a:t>Benjamin Turley – University of Auckland</a:t>
            </a:r>
            <a:endParaRPr lang="en-NZ" sz="2800" dirty="0">
              <a:solidFill>
                <a:schemeClr val="bg1"/>
              </a:solidFill>
              <a:latin typeface="Calibri Light"/>
              <a:ea typeface="Calibri Light"/>
              <a:cs typeface="Calibri Light"/>
            </a:endParaRPr>
          </a:p>
        </p:txBody>
      </p:sp>
      <p:sp>
        <p:nvSpPr>
          <p:cNvPr id="6" name="Subtitle 5">
            <a:extLst>
              <a:ext uri="{FF2B5EF4-FFF2-40B4-BE49-F238E27FC236}">
                <a16:creationId xmlns:a16="http://schemas.microsoft.com/office/drawing/2014/main" id="{36DB854C-23CA-152E-419A-AFEBBB4672E4}"/>
              </a:ext>
            </a:extLst>
          </p:cNvPr>
          <p:cNvSpPr>
            <a:spLocks noGrp="1"/>
          </p:cNvSpPr>
          <p:nvPr>
            <p:ph type="subTitle" idx="1"/>
          </p:nvPr>
        </p:nvSpPr>
        <p:spPr>
          <a:xfrm>
            <a:off x="1527048" y="4599432"/>
            <a:ext cx="9144000" cy="1536192"/>
          </a:xfrm>
        </p:spPr>
        <p:txBody>
          <a:bodyPr lIns="91440" tIns="45720" rIns="91440" bIns="45720" anchor="t">
            <a:normAutofit/>
          </a:bodyPr>
          <a:lstStyle/>
          <a:p>
            <a:r>
              <a:rPr lang="en-NZ" b="1" dirty="0" err="1">
                <a:solidFill>
                  <a:schemeClr val="bg1"/>
                </a:solidFill>
                <a:ea typeface="Calibri"/>
                <a:cs typeface="Calibri"/>
              </a:rPr>
              <a:t>ResBaz</a:t>
            </a:r>
            <a:r>
              <a:rPr lang="en-NZ" b="1" dirty="0">
                <a:solidFill>
                  <a:schemeClr val="bg1"/>
                </a:solidFill>
                <a:ea typeface="Calibri"/>
                <a:cs typeface="Calibri"/>
              </a:rPr>
              <a:t> 2025</a:t>
            </a:r>
          </a:p>
        </p:txBody>
      </p:sp>
      <p:sp>
        <p:nvSpPr>
          <p:cNvPr id="2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62487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person in a suit looking at a painting&#10;&#10;AI-generated content may be incorrect.">
            <a:extLst>
              <a:ext uri="{FF2B5EF4-FFF2-40B4-BE49-F238E27FC236}">
                <a16:creationId xmlns:a16="http://schemas.microsoft.com/office/drawing/2014/main" id="{C7812EBA-4A96-5373-137C-8F5041A56E3E}"/>
              </a:ext>
            </a:extLst>
          </p:cNvPr>
          <p:cNvPicPr>
            <a:picLocks noChangeAspect="1"/>
          </p:cNvPicPr>
          <p:nvPr/>
        </p:nvPicPr>
        <p:blipFill>
          <a:blip r:embed="rId2"/>
          <a:stretch>
            <a:fillRect/>
          </a:stretch>
        </p:blipFill>
        <p:spPr>
          <a:xfrm>
            <a:off x="2113085" y="152400"/>
            <a:ext cx="7965831" cy="5310554"/>
          </a:xfrm>
          <a:prstGeom prst="rect">
            <a:avLst/>
          </a:prstGeom>
        </p:spPr>
      </p:pic>
    </p:spTree>
    <p:extLst>
      <p:ext uri="{BB962C8B-B14F-4D97-AF65-F5344CB8AC3E}">
        <p14:creationId xmlns:p14="http://schemas.microsoft.com/office/powerpoint/2010/main" val="2285791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11236-9D42-2F07-A32D-5A08E968C0A8}"/>
              </a:ext>
            </a:extLst>
          </p:cNvPr>
          <p:cNvSpPr>
            <a:spLocks noGrp="1"/>
          </p:cNvSpPr>
          <p:nvPr>
            <p:ph type="title"/>
          </p:nvPr>
        </p:nvSpPr>
        <p:spPr>
          <a:xfrm>
            <a:off x="4654296" y="329184"/>
            <a:ext cx="6894576" cy="1783080"/>
          </a:xfrm>
        </p:spPr>
        <p:txBody>
          <a:bodyPr anchor="b">
            <a:normAutofit/>
          </a:bodyPr>
          <a:lstStyle/>
          <a:p>
            <a:r>
              <a:rPr lang="en-NZ" sz="5400" b="1"/>
              <a:t>New Zealand Response</a:t>
            </a:r>
          </a:p>
        </p:txBody>
      </p:sp>
      <p:pic>
        <p:nvPicPr>
          <p:cNvPr id="5" name="Picture 4">
            <a:extLst>
              <a:ext uri="{FF2B5EF4-FFF2-40B4-BE49-F238E27FC236}">
                <a16:creationId xmlns:a16="http://schemas.microsoft.com/office/drawing/2014/main" id="{3E3CBE9B-8F88-C165-D4BE-0BCCBCB40AA5}"/>
              </a:ext>
            </a:extLst>
          </p:cNvPr>
          <p:cNvPicPr>
            <a:picLocks noChangeAspect="1"/>
          </p:cNvPicPr>
          <p:nvPr/>
        </p:nvPicPr>
        <p:blipFill>
          <a:blip r:embed="rId3"/>
          <a:srcRect t="10241" r="2" b="1036"/>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23"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FD4FB60-B734-82C3-AF4C-E72273CB0182}"/>
              </a:ext>
            </a:extLst>
          </p:cNvPr>
          <p:cNvPicPr>
            <a:picLocks noChangeAspect="1"/>
          </p:cNvPicPr>
          <p:nvPr/>
        </p:nvPicPr>
        <p:blipFill>
          <a:blip r:embed="rId4"/>
          <a:srcRect t="24970" r="1" b="17792"/>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3" name="Content Placeholder 2">
            <a:extLst>
              <a:ext uri="{FF2B5EF4-FFF2-40B4-BE49-F238E27FC236}">
                <a16:creationId xmlns:a16="http://schemas.microsoft.com/office/drawing/2014/main" id="{EB5E6ACA-2C9F-F1DA-97D3-548ABE521BCF}"/>
              </a:ext>
            </a:extLst>
          </p:cNvPr>
          <p:cNvSpPr>
            <a:spLocks noGrp="1"/>
          </p:cNvSpPr>
          <p:nvPr>
            <p:ph idx="1"/>
          </p:nvPr>
        </p:nvSpPr>
        <p:spPr>
          <a:xfrm>
            <a:off x="4654296" y="2706624"/>
            <a:ext cx="6894576" cy="3914995"/>
          </a:xfrm>
        </p:spPr>
        <p:txBody>
          <a:bodyPr lIns="91440" tIns="45720" rIns="91440" bIns="45720" anchor="t">
            <a:normAutofit fontScale="92500" lnSpcReduction="10000"/>
          </a:bodyPr>
          <a:lstStyle/>
          <a:p>
            <a:pPr marL="0" indent="0">
              <a:spcAft>
                <a:spcPts val="600"/>
              </a:spcAft>
              <a:buNone/>
            </a:pPr>
            <a:r>
              <a:rPr lang="en-NZ" sz="2000" b="1" dirty="0"/>
              <a:t>Trusted Research – Protective Security Requirements (2021):</a:t>
            </a:r>
            <a:endParaRPr lang="en-NZ" sz="2000" b="1" dirty="0">
              <a:ea typeface="Calibri"/>
              <a:cs typeface="Calibri"/>
            </a:endParaRPr>
          </a:p>
          <a:p>
            <a:pPr marL="742950" lvl="1" indent="-285750">
              <a:spcAft>
                <a:spcPts val="600"/>
              </a:spcAft>
            </a:pPr>
            <a:r>
              <a:rPr lang="en-NZ" sz="2000" i="1" dirty="0">
                <a:ea typeface="Verdana"/>
              </a:rPr>
              <a:t>National policy framework focused on </a:t>
            </a:r>
            <a:r>
              <a:rPr lang="en-NZ" sz="2000" i="1" dirty="0"/>
              <a:t>reducing risks associated with </a:t>
            </a:r>
            <a:r>
              <a:rPr lang="en-NZ" sz="2000" i="1" u="sng" dirty="0"/>
              <a:t>foreign interference, espionage, and export controls</a:t>
            </a:r>
            <a:r>
              <a:rPr lang="en-NZ" sz="2000" i="1" dirty="0"/>
              <a:t>, particularly for </a:t>
            </a:r>
            <a:r>
              <a:rPr lang="en-NZ" sz="2000" i="1" u="sng" dirty="0"/>
              <a:t>sensitive research and technologies</a:t>
            </a:r>
            <a:r>
              <a:rPr lang="en-NZ" sz="2000" i="1" dirty="0"/>
              <a:t>.</a:t>
            </a:r>
            <a:endParaRPr lang="en-NZ" sz="2000" i="1" dirty="0">
              <a:ea typeface="Calibri"/>
              <a:cs typeface="Calibri"/>
            </a:endParaRPr>
          </a:p>
          <a:p>
            <a:pPr marL="457200" lvl="1" indent="0">
              <a:spcAft>
                <a:spcPts val="600"/>
              </a:spcAft>
              <a:buNone/>
            </a:pPr>
            <a:endParaRPr lang="en-NZ" sz="2000" i="1">
              <a:ea typeface="Verdana" panose="020B0604030504040204" pitchFamily="34" charset="0"/>
              <a:cs typeface="Calibri"/>
            </a:endParaRPr>
          </a:p>
          <a:p>
            <a:pPr marL="0" indent="0">
              <a:spcAft>
                <a:spcPts val="600"/>
              </a:spcAft>
              <a:buNone/>
            </a:pPr>
            <a:r>
              <a:rPr lang="en-NZ" sz="2000" b="1" dirty="0">
                <a:ea typeface="Verdana"/>
                <a:cs typeface="Calibri" panose="020F0502020204030204"/>
              </a:rPr>
              <a:t>TR-PSR Guide for Senior University Leaders (2022):</a:t>
            </a:r>
          </a:p>
          <a:p>
            <a:pPr marL="742950" lvl="1" indent="-285750">
              <a:spcAft>
                <a:spcPts val="600"/>
              </a:spcAft>
            </a:pPr>
            <a:r>
              <a:rPr lang="en-NZ" sz="2000" dirty="0">
                <a:ea typeface="+mn-lt"/>
                <a:cs typeface="+mn-lt"/>
              </a:rPr>
              <a:t>Guidance on how universities should respond</a:t>
            </a:r>
          </a:p>
          <a:p>
            <a:pPr marL="742950" lvl="1" indent="-285750">
              <a:spcAft>
                <a:spcPts val="600"/>
              </a:spcAft>
            </a:pPr>
            <a:r>
              <a:rPr lang="en-NZ" sz="2000" i="1" dirty="0">
                <a:ea typeface="+mn-lt"/>
                <a:cs typeface="+mn-lt"/>
              </a:rPr>
              <a:t>Emphasises a proportionate values-based approach that promotes international collaboration, academic freedom and freedom from discrimination</a:t>
            </a:r>
            <a:endParaRPr lang="en-NZ" sz="2000" dirty="0">
              <a:ea typeface="Verdana"/>
              <a:cs typeface="Calibri" panose="020F0502020204030204"/>
            </a:endParaRPr>
          </a:p>
          <a:p>
            <a:pPr marL="0" indent="0">
              <a:spcAft>
                <a:spcPts val="600"/>
              </a:spcAft>
              <a:buNone/>
            </a:pPr>
            <a:r>
              <a:rPr lang="en-NZ" sz="1900" b="1" dirty="0">
                <a:ea typeface="Calibri"/>
                <a:cs typeface="Calibri" panose="020F0502020204030204"/>
              </a:rPr>
              <a:t>"Light Touch Approach"</a:t>
            </a:r>
          </a:p>
          <a:p>
            <a:pPr marL="742950" lvl="1" indent="-285750">
              <a:spcAft>
                <a:spcPts val="600"/>
              </a:spcAft>
            </a:pPr>
            <a:endParaRPr lang="en-NZ" sz="2000" i="1" dirty="0">
              <a:ea typeface="Calibri"/>
              <a:cs typeface="Calibri" panose="020F0502020204030204"/>
            </a:endParaRPr>
          </a:p>
          <a:p>
            <a:pPr marL="742950" lvl="1" indent="-285750">
              <a:spcAft>
                <a:spcPts val="600"/>
              </a:spcAft>
            </a:pPr>
            <a:endParaRPr lang="en-NZ" sz="2000" i="1" dirty="0">
              <a:ea typeface="Calibri"/>
              <a:cs typeface="Calibri" panose="020F0502020204030204"/>
            </a:endParaRPr>
          </a:p>
          <a:p>
            <a:pPr marL="285750" indent="-285750"/>
            <a:endParaRPr lang="en-NZ" sz="2000">
              <a:ea typeface="Verdana"/>
              <a:cs typeface="Calibri" panose="020F0502020204030204"/>
            </a:endParaRPr>
          </a:p>
        </p:txBody>
      </p:sp>
    </p:spTree>
    <p:extLst>
      <p:ext uri="{BB962C8B-B14F-4D97-AF65-F5344CB8AC3E}">
        <p14:creationId xmlns:p14="http://schemas.microsoft.com/office/powerpoint/2010/main" val="27270412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6511236-9D42-2F07-A32D-5A08E968C0A8}"/>
              </a:ext>
            </a:extLst>
          </p:cNvPr>
          <p:cNvSpPr>
            <a:spLocks noGrp="1"/>
          </p:cNvSpPr>
          <p:nvPr>
            <p:ph type="title"/>
          </p:nvPr>
        </p:nvSpPr>
        <p:spPr>
          <a:xfrm>
            <a:off x="838200" y="365125"/>
            <a:ext cx="10515600" cy="1325563"/>
          </a:xfrm>
        </p:spPr>
        <p:txBody>
          <a:bodyPr>
            <a:normAutofit/>
          </a:bodyPr>
          <a:lstStyle/>
          <a:p>
            <a:r>
              <a:rPr lang="en-NZ" sz="5400" b="1"/>
              <a:t>What does it involve?</a:t>
            </a:r>
          </a:p>
        </p:txBody>
      </p:sp>
      <p:sp>
        <p:nvSpPr>
          <p:cNvPr id="28"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B5E6ACA-2C9F-F1DA-97D3-548ABE521BCF}"/>
              </a:ext>
            </a:extLst>
          </p:cNvPr>
          <p:cNvSpPr>
            <a:spLocks noGrp="1"/>
          </p:cNvSpPr>
          <p:nvPr>
            <p:ph idx="1"/>
          </p:nvPr>
        </p:nvSpPr>
        <p:spPr>
          <a:xfrm>
            <a:off x="838200" y="1929384"/>
            <a:ext cx="10515600" cy="4251960"/>
          </a:xfrm>
        </p:spPr>
        <p:txBody>
          <a:bodyPr lIns="91440" tIns="45720" rIns="91440" bIns="45720" anchor="t">
            <a:normAutofit fontScale="92500" lnSpcReduction="10000"/>
          </a:bodyPr>
          <a:lstStyle/>
          <a:p>
            <a:pPr marL="0" indent="0">
              <a:spcBef>
                <a:spcPts val="1200"/>
              </a:spcBef>
              <a:spcAft>
                <a:spcPts val="1200"/>
              </a:spcAft>
              <a:buNone/>
            </a:pPr>
            <a:r>
              <a:rPr lang="en-NZ" sz="2000" dirty="0"/>
              <a:t>TR-PSR requires the proactive identification and management of risks across three domains:</a:t>
            </a:r>
          </a:p>
          <a:p>
            <a:pPr marL="914400" lvl="1" indent="-457200">
              <a:spcBef>
                <a:spcPts val="1200"/>
              </a:spcBef>
              <a:spcAft>
                <a:spcPts val="1200"/>
              </a:spcAft>
              <a:buFont typeface="+mj-lt"/>
              <a:buAutoNum type="arabicPeriod"/>
            </a:pPr>
            <a:r>
              <a:rPr lang="en-NZ" sz="2000" b="1" dirty="0"/>
              <a:t>Due Diligence </a:t>
            </a:r>
            <a:r>
              <a:rPr lang="en-NZ" sz="2000" dirty="0"/>
              <a:t>- organisations and individuals, and their affiliations</a:t>
            </a:r>
            <a:endParaRPr lang="en-NZ" sz="2000" dirty="0">
              <a:ea typeface="Calibri"/>
              <a:cs typeface="Calibri"/>
            </a:endParaRPr>
          </a:p>
          <a:p>
            <a:pPr marL="914400" lvl="1" indent="-457200">
              <a:spcBef>
                <a:spcPts val="1200"/>
              </a:spcBef>
              <a:spcAft>
                <a:spcPts val="1200"/>
              </a:spcAft>
              <a:buFont typeface="+mj-lt"/>
              <a:buAutoNum type="arabicPeriod"/>
            </a:pPr>
            <a:r>
              <a:rPr lang="en-NZ" sz="2000" b="1" dirty="0"/>
              <a:t>Research Security </a:t>
            </a:r>
            <a:r>
              <a:rPr lang="en-NZ" sz="2000" b="1" i="1" dirty="0"/>
              <a:t>- </a:t>
            </a:r>
            <a:r>
              <a:rPr lang="en-NZ" sz="2000" dirty="0"/>
              <a:t>physical and digital security environments</a:t>
            </a:r>
            <a:endParaRPr lang="en-NZ" sz="2000" dirty="0">
              <a:ea typeface="Calibri"/>
              <a:cs typeface="Calibri"/>
            </a:endParaRPr>
          </a:p>
          <a:p>
            <a:pPr marL="914400" lvl="1" indent="-457200">
              <a:spcBef>
                <a:spcPts val="1200"/>
              </a:spcBef>
              <a:spcAft>
                <a:spcPts val="1200"/>
              </a:spcAft>
              <a:buFont typeface="+mj-lt"/>
              <a:buAutoNum type="arabicPeriod"/>
            </a:pPr>
            <a:r>
              <a:rPr lang="en-NZ" sz="2000" b="1" dirty="0"/>
              <a:t>Export Controls – </a:t>
            </a:r>
            <a:r>
              <a:rPr lang="en-NZ" sz="2000" dirty="0"/>
              <a:t>research on munitions and</a:t>
            </a:r>
            <a:r>
              <a:rPr lang="en-NZ" sz="2000" b="1" dirty="0"/>
              <a:t> </a:t>
            </a:r>
            <a:r>
              <a:rPr lang="en-NZ" sz="2000" dirty="0"/>
              <a:t>‘dual use goods’:</a:t>
            </a:r>
            <a:endParaRPr lang="en-NZ" sz="2000" dirty="0">
              <a:cs typeface="Calibri"/>
            </a:endParaRPr>
          </a:p>
          <a:p>
            <a:pPr marL="1371600" lvl="2" indent="-457200">
              <a:spcBef>
                <a:spcPts val="1200"/>
              </a:spcBef>
              <a:spcAft>
                <a:spcPts val="1200"/>
              </a:spcAft>
              <a:buFont typeface="+mj-lt"/>
              <a:buAutoNum type="alphaLcParenR"/>
            </a:pPr>
            <a:r>
              <a:rPr lang="en-NZ" dirty="0"/>
              <a:t>‘Strategic goods’ (as listed on the New Zealand Strategic Goods List (NZSGL))</a:t>
            </a:r>
            <a:endParaRPr lang="en-NZ" dirty="0">
              <a:cs typeface="Calibri"/>
            </a:endParaRPr>
          </a:p>
          <a:p>
            <a:pPr marL="1371600" lvl="2" indent="-457200">
              <a:spcBef>
                <a:spcPts val="1200"/>
              </a:spcBef>
              <a:spcAft>
                <a:spcPts val="1200"/>
              </a:spcAft>
              <a:buFont typeface="+mj-lt"/>
              <a:buAutoNum type="alphaLcParenR"/>
            </a:pPr>
            <a:r>
              <a:rPr lang="en-NZ" dirty="0"/>
              <a:t>‘Catch all goods’ (not listed, but have a military end use)</a:t>
            </a:r>
            <a:endParaRPr lang="en-NZ" dirty="0">
              <a:cs typeface="Calibri"/>
            </a:endParaRPr>
          </a:p>
          <a:p>
            <a:pPr marL="1371600" lvl="2" indent="-457200">
              <a:spcBef>
                <a:spcPts val="1200"/>
              </a:spcBef>
              <a:spcAft>
                <a:spcPts val="1200"/>
              </a:spcAft>
              <a:buFont typeface="+mj-lt"/>
              <a:buAutoNum type="alphaLcParenR"/>
            </a:pPr>
            <a:r>
              <a:rPr lang="en-NZ" dirty="0"/>
              <a:t>‘Controlled chemicals’ (as incorporated into NZSGL)</a:t>
            </a:r>
            <a:endParaRPr lang="en-NZ" dirty="0">
              <a:cs typeface="Calibri"/>
            </a:endParaRPr>
          </a:p>
          <a:p>
            <a:pPr marL="1371600" lvl="2" indent="-457200">
              <a:spcBef>
                <a:spcPts val="1200"/>
              </a:spcBef>
              <a:spcAft>
                <a:spcPts val="1200"/>
              </a:spcAft>
              <a:buAutoNum type="alphaLcParenR"/>
            </a:pPr>
            <a:r>
              <a:rPr lang="en-NZ" dirty="0">
                <a:ea typeface="+mn-lt"/>
                <a:cs typeface="+mn-lt"/>
              </a:rPr>
              <a:t>Export controls compliance and obligations </a:t>
            </a:r>
            <a:endParaRPr lang="en-NZ" sz="2000" dirty="0">
              <a:cs typeface="Calibri"/>
            </a:endParaRPr>
          </a:p>
          <a:p>
            <a:pPr marL="914400" lvl="1" indent="-457200">
              <a:buFont typeface="Calibri Light" panose="020F0302020204030204"/>
              <a:buAutoNum type="arabicPeriod"/>
            </a:pPr>
            <a:endParaRPr lang="en-NZ" sz="2000" i="1">
              <a:cs typeface="Calibri" panose="020F0502020204030204"/>
            </a:endParaRPr>
          </a:p>
          <a:p>
            <a:pPr marL="457200" lvl="1" indent="0">
              <a:buNone/>
            </a:pPr>
            <a:endParaRPr lang="en-NZ" sz="2000" i="1">
              <a:cs typeface="Calibri" panose="020F0502020204030204"/>
            </a:endParaRPr>
          </a:p>
          <a:p>
            <a:pPr marL="914400" lvl="1" indent="-457200">
              <a:buFont typeface="Calibri Light" panose="020F0302020204030204"/>
              <a:buAutoNum type="arabicPeriod"/>
            </a:pPr>
            <a:endParaRPr lang="en-NZ" sz="2000">
              <a:cs typeface="Calibri" panose="020F0502020204030204"/>
            </a:endParaRPr>
          </a:p>
          <a:p>
            <a:endParaRPr lang="en-NZ" sz="2000">
              <a:cs typeface="Calibri" panose="020F0502020204030204"/>
            </a:endParaRPr>
          </a:p>
        </p:txBody>
      </p:sp>
      <p:pic>
        <p:nvPicPr>
          <p:cNvPr id="8" name="Picture 2" descr="A blue and white logo&#10;&#10;Description automatically generated with low confidence">
            <a:extLst>
              <a:ext uri="{FF2B5EF4-FFF2-40B4-BE49-F238E27FC236}">
                <a16:creationId xmlns:a16="http://schemas.microsoft.com/office/drawing/2014/main" id="{B0762F0A-E404-E2F6-2FC0-63D27844B4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0319" y="532800"/>
            <a:ext cx="1736333" cy="61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5506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81C7E9E-B91F-195C-2A5B-05B3DB33CDE2}"/>
              </a:ext>
            </a:extLst>
          </p:cNvPr>
          <p:cNvSpPr>
            <a:spLocks noGrp="1"/>
          </p:cNvSpPr>
          <p:nvPr>
            <p:ph type="title"/>
          </p:nvPr>
        </p:nvSpPr>
        <p:spPr>
          <a:xfrm>
            <a:off x="593606" y="2862153"/>
            <a:ext cx="10515600" cy="1133693"/>
          </a:xfrm>
        </p:spPr>
        <p:txBody>
          <a:bodyPr>
            <a:normAutofit/>
          </a:bodyPr>
          <a:lstStyle/>
          <a:p>
            <a:r>
              <a:rPr lang="en-NZ" sz="4800" b="1"/>
              <a:t>Focus to date</a:t>
            </a:r>
          </a:p>
        </p:txBody>
      </p:sp>
      <p:graphicFrame>
        <p:nvGraphicFramePr>
          <p:cNvPr id="14" name="Content Placeholder 2">
            <a:extLst>
              <a:ext uri="{FF2B5EF4-FFF2-40B4-BE49-F238E27FC236}">
                <a16:creationId xmlns:a16="http://schemas.microsoft.com/office/drawing/2014/main" id="{64AEFB36-883D-49B0-1A13-A3B3E285794B}"/>
              </a:ext>
            </a:extLst>
          </p:cNvPr>
          <p:cNvGraphicFramePr>
            <a:graphicFrameLocks noGrp="1"/>
          </p:cNvGraphicFramePr>
          <p:nvPr>
            <p:ph idx="1"/>
            <p:extLst>
              <p:ext uri="{D42A27DB-BD31-4B8C-83A1-F6EECF244321}">
                <p14:modId xmlns:p14="http://schemas.microsoft.com/office/powerpoint/2010/main" val="3009287474"/>
              </p:ext>
            </p:extLst>
          </p:nvPr>
        </p:nvGraphicFramePr>
        <p:xfrm>
          <a:off x="756870" y="3004457"/>
          <a:ext cx="10515600" cy="31595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ACA4B7CF-C678-256E-7E37-24CFD1E696C3}"/>
              </a:ext>
            </a:extLst>
          </p:cNvPr>
          <p:cNvSpPr txBox="1">
            <a:spLocks/>
          </p:cNvSpPr>
          <p:nvPr/>
        </p:nvSpPr>
        <p:spPr>
          <a:xfrm>
            <a:off x="593606" y="239276"/>
            <a:ext cx="10515600" cy="1133693"/>
          </a:xfrm>
          <a:prstGeom prst="rect">
            <a:avLst/>
          </a:prstGeom>
        </p:spPr>
        <p:txBody>
          <a:bodyPr lIns="91440" tIns="45720" rIns="91440" bIns="45720" anchor="t">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NZ" sz="4800" b="1" dirty="0"/>
              <a:t>Our approach at the University of Auckland</a:t>
            </a:r>
          </a:p>
        </p:txBody>
      </p:sp>
      <p:sp>
        <p:nvSpPr>
          <p:cNvPr id="5" name="Content Placeholder 2">
            <a:extLst>
              <a:ext uri="{FF2B5EF4-FFF2-40B4-BE49-F238E27FC236}">
                <a16:creationId xmlns:a16="http://schemas.microsoft.com/office/drawing/2014/main" id="{2D63DF1C-ACF1-8A5B-2F0B-E468E19B3092}"/>
              </a:ext>
            </a:extLst>
          </p:cNvPr>
          <p:cNvSpPr txBox="1">
            <a:spLocks/>
          </p:cNvSpPr>
          <p:nvPr/>
        </p:nvSpPr>
        <p:spPr>
          <a:xfrm>
            <a:off x="487908" y="1108492"/>
            <a:ext cx="10621298" cy="169555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00050">
              <a:spcBef>
                <a:spcPts val="0"/>
              </a:spcBef>
              <a:defRPr/>
            </a:pPr>
            <a:endParaRPr lang="en-NZ" sz="1400" i="1">
              <a:highlight>
                <a:srgbClr val="FFFF00"/>
              </a:highlight>
            </a:endParaRPr>
          </a:p>
          <a:p>
            <a:pPr marL="171450" indent="0">
              <a:spcBef>
                <a:spcPts val="0"/>
              </a:spcBef>
              <a:buNone/>
              <a:defRPr/>
            </a:pPr>
            <a:r>
              <a:rPr lang="en-NZ" i="1"/>
              <a:t>An </a:t>
            </a:r>
            <a:r>
              <a:rPr lang="en-NZ" b="1" i="1" u="sng"/>
              <a:t>enabling approach </a:t>
            </a:r>
            <a:r>
              <a:rPr lang="en-NZ" i="1"/>
              <a:t>that includes a </a:t>
            </a:r>
            <a:r>
              <a:rPr lang="en-NZ" b="1" i="1" u="sng"/>
              <a:t>balanced consideration </a:t>
            </a:r>
            <a:r>
              <a:rPr lang="en-NZ" i="1"/>
              <a:t>of risks and opportunities, and with processes and controls that are </a:t>
            </a:r>
            <a:r>
              <a:rPr lang="en-NZ" b="1" i="1" u="sng"/>
              <a:t>proportionate</a:t>
            </a:r>
            <a:r>
              <a:rPr lang="en-NZ" i="1"/>
              <a:t> to the risks involved</a:t>
            </a:r>
          </a:p>
          <a:p>
            <a:pPr marL="171450" indent="0">
              <a:spcBef>
                <a:spcPts val="0"/>
              </a:spcBef>
              <a:buFont typeface="Arial" panose="020B0604020202020204" pitchFamily="34" charset="0"/>
              <a:buNone/>
              <a:defRPr/>
            </a:pPr>
            <a:r>
              <a:rPr lang="en-NZ" i="1">
                <a:sym typeface="Wingdings" panose="05000000000000000000" pitchFamily="2" charset="2"/>
              </a:rPr>
              <a:t>   </a:t>
            </a:r>
            <a:endParaRPr lang="en-NZ" sz="2000"/>
          </a:p>
        </p:txBody>
      </p:sp>
    </p:spTree>
    <p:extLst>
      <p:ext uri="{BB962C8B-B14F-4D97-AF65-F5344CB8AC3E}">
        <p14:creationId xmlns:p14="http://schemas.microsoft.com/office/powerpoint/2010/main" val="3087454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 holding a pen shading number on a sheet">
            <a:extLst>
              <a:ext uri="{FF2B5EF4-FFF2-40B4-BE49-F238E27FC236}">
                <a16:creationId xmlns:a16="http://schemas.microsoft.com/office/drawing/2014/main" id="{01A75E81-28A6-B432-20F2-26D81B9299D2}"/>
              </a:ext>
            </a:extLst>
          </p:cNvPr>
          <p:cNvPicPr>
            <a:picLocks noChangeAspect="1"/>
          </p:cNvPicPr>
          <p:nvPr/>
        </p:nvPicPr>
        <p:blipFill>
          <a:blip r:embed="rId2">
            <a:alphaModFix amt="50000"/>
          </a:blip>
          <a:srcRect r="-1" b="15708"/>
          <a:stretch/>
        </p:blipFill>
        <p:spPr>
          <a:xfrm>
            <a:off x="20" y="10"/>
            <a:ext cx="12188930" cy="6857990"/>
          </a:xfrm>
          <a:prstGeom prst="rect">
            <a:avLst/>
          </a:prstGeom>
        </p:spPr>
      </p:pic>
      <p:sp>
        <p:nvSpPr>
          <p:cNvPr id="2" name="Content Placeholder 2">
            <a:extLst>
              <a:ext uri="{FF2B5EF4-FFF2-40B4-BE49-F238E27FC236}">
                <a16:creationId xmlns:a16="http://schemas.microsoft.com/office/drawing/2014/main" id="{CAB6FAFA-5B7C-FDD5-5E27-80F3838052C7}"/>
              </a:ext>
            </a:extLst>
          </p:cNvPr>
          <p:cNvSpPr txBox="1">
            <a:spLocks/>
          </p:cNvSpPr>
          <p:nvPr/>
        </p:nvSpPr>
        <p:spPr>
          <a:xfrm>
            <a:off x="1524000" y="1122363"/>
            <a:ext cx="9144000" cy="3063240"/>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None/>
            </a:pPr>
            <a:r>
              <a:rPr lang="en-US" sz="6600" b="1">
                <a:solidFill>
                  <a:schemeClr val="bg1"/>
                </a:solidFill>
                <a:latin typeface="+mj-lt"/>
                <a:ea typeface="+mj-ea"/>
                <a:cs typeface="+mj-cs"/>
              </a:rPr>
              <a:t>Pre-Award Research Security Screening Questionnaire </a:t>
            </a:r>
            <a:endParaRPr lang="en-US" sz="6600">
              <a:solidFill>
                <a:schemeClr val="bg1"/>
              </a:solidFill>
              <a:latin typeface="+mj-lt"/>
              <a:ea typeface="+mj-ea"/>
              <a:cs typeface="+mj-cs"/>
            </a:endParaRP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3381485"/>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A43383-6DF6-6914-2DD7-63C5DA2EFA44}"/>
              </a:ext>
            </a:extLst>
          </p:cNvPr>
          <p:cNvSpPr>
            <a:spLocks noGrp="1"/>
          </p:cNvSpPr>
          <p:nvPr>
            <p:ph type="title"/>
          </p:nvPr>
        </p:nvSpPr>
        <p:spPr>
          <a:xfrm>
            <a:off x="686834" y="1153572"/>
            <a:ext cx="3200400" cy="4461163"/>
          </a:xfrm>
        </p:spPr>
        <p:txBody>
          <a:bodyPr>
            <a:normAutofit/>
          </a:bodyPr>
          <a:lstStyle/>
          <a:p>
            <a:r>
              <a:rPr lang="en-NZ" sz="4100" b="1">
                <a:solidFill>
                  <a:srgbClr val="FFFFFF"/>
                </a:solidFill>
              </a:rPr>
              <a:t>About the questionnaire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2DD53E4-DBD3-EDA2-8088-89CB3F1FA833}"/>
              </a:ext>
            </a:extLst>
          </p:cNvPr>
          <p:cNvSpPr>
            <a:spLocks noGrp="1"/>
          </p:cNvSpPr>
          <p:nvPr>
            <p:ph idx="1"/>
          </p:nvPr>
        </p:nvSpPr>
        <p:spPr>
          <a:xfrm>
            <a:off x="4447308" y="591344"/>
            <a:ext cx="6906491" cy="5585619"/>
          </a:xfrm>
        </p:spPr>
        <p:txBody>
          <a:bodyPr lIns="91440" tIns="45720" rIns="91440" bIns="45720" anchor="ctr">
            <a:normAutofit fontScale="92500"/>
          </a:bodyPr>
          <a:lstStyle/>
          <a:p>
            <a:pPr>
              <a:spcAft>
                <a:spcPts val="600"/>
              </a:spcAft>
            </a:pPr>
            <a:r>
              <a:rPr lang="en-NZ"/>
              <a:t>To be completed for all funded research proposals</a:t>
            </a:r>
          </a:p>
          <a:p>
            <a:pPr>
              <a:spcAft>
                <a:spcPts val="600"/>
              </a:spcAft>
            </a:pPr>
            <a:r>
              <a:rPr lang="en-NZ"/>
              <a:t>Up to five questions (intuitive, self-contained)</a:t>
            </a:r>
          </a:p>
          <a:p>
            <a:pPr>
              <a:spcAft>
                <a:spcPts val="600"/>
              </a:spcAft>
            </a:pPr>
            <a:r>
              <a:rPr lang="en-NZ"/>
              <a:t>Responses determine need for: </a:t>
            </a:r>
            <a:endParaRPr lang="en-NZ">
              <a:cs typeface="Calibri"/>
            </a:endParaRPr>
          </a:p>
          <a:p>
            <a:pPr lvl="1">
              <a:spcAft>
                <a:spcPts val="600"/>
              </a:spcAft>
              <a:buFont typeface="Wingdings" panose="05000000000000000000" pitchFamily="2" charset="2"/>
              <a:buChar char="§"/>
            </a:pPr>
            <a:r>
              <a:rPr lang="en-NZ"/>
              <a:t>Pre-submission escalation</a:t>
            </a:r>
            <a:endParaRPr lang="en-NZ">
              <a:cs typeface="Calibri"/>
            </a:endParaRPr>
          </a:p>
          <a:p>
            <a:pPr lvl="1">
              <a:spcAft>
                <a:spcPts val="600"/>
              </a:spcAft>
              <a:buFont typeface="Wingdings" panose="05000000000000000000" pitchFamily="2" charset="2"/>
              <a:buChar char="§"/>
            </a:pPr>
            <a:r>
              <a:rPr lang="en-NZ"/>
              <a:t>Post-award risk assessment</a:t>
            </a:r>
            <a:endParaRPr lang="en-NZ">
              <a:cs typeface="Calibri"/>
            </a:endParaRPr>
          </a:p>
          <a:p>
            <a:pPr>
              <a:spcAft>
                <a:spcPts val="600"/>
              </a:spcAft>
            </a:pPr>
            <a:r>
              <a:rPr lang="en-NZ"/>
              <a:t>Will be embedded in new Research Management System (RMS) from late-2025</a:t>
            </a:r>
            <a:endParaRPr lang="en-NZ">
              <a:ea typeface="Calibri"/>
              <a:cs typeface="Calibri"/>
            </a:endParaRPr>
          </a:p>
          <a:p>
            <a:pPr>
              <a:spcAft>
                <a:spcPts val="600"/>
              </a:spcAft>
            </a:pPr>
            <a:r>
              <a:rPr lang="en-NZ"/>
              <a:t>Post award assessment documented in Data Management Plan (DMP)</a:t>
            </a:r>
            <a:endParaRPr lang="en-NZ">
              <a:cs typeface="Calibri"/>
            </a:endParaRPr>
          </a:p>
          <a:p>
            <a:pPr>
              <a:spcAft>
                <a:spcPts val="600"/>
              </a:spcAft>
            </a:pPr>
            <a:r>
              <a:rPr lang="en-NZ">
                <a:cs typeface="Calibri"/>
              </a:rPr>
              <a:t>Subject to change pending MFAT legislation updates.</a:t>
            </a:r>
          </a:p>
        </p:txBody>
      </p:sp>
    </p:spTree>
    <p:extLst>
      <p:ext uri="{BB962C8B-B14F-4D97-AF65-F5344CB8AC3E}">
        <p14:creationId xmlns:p14="http://schemas.microsoft.com/office/powerpoint/2010/main" val="1482775668"/>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3383-6DF6-6914-2DD7-63C5DA2EFA44}"/>
              </a:ext>
            </a:extLst>
          </p:cNvPr>
          <p:cNvSpPr>
            <a:spLocks noGrp="1"/>
          </p:cNvSpPr>
          <p:nvPr>
            <p:ph type="title"/>
          </p:nvPr>
        </p:nvSpPr>
        <p:spPr/>
        <p:txBody>
          <a:bodyPr/>
          <a:lstStyle/>
          <a:p>
            <a:r>
              <a:rPr lang="en-NZ" b="1"/>
              <a:t>First question</a:t>
            </a:r>
          </a:p>
        </p:txBody>
      </p:sp>
      <p:sp>
        <p:nvSpPr>
          <p:cNvPr id="3" name="Content Placeholder 2">
            <a:extLst>
              <a:ext uri="{FF2B5EF4-FFF2-40B4-BE49-F238E27FC236}">
                <a16:creationId xmlns:a16="http://schemas.microsoft.com/office/drawing/2014/main" id="{C2DD53E4-DBD3-EDA2-8088-89CB3F1FA833}"/>
              </a:ext>
            </a:extLst>
          </p:cNvPr>
          <p:cNvSpPr>
            <a:spLocks noGrp="1"/>
          </p:cNvSpPr>
          <p:nvPr>
            <p:ph idx="1"/>
          </p:nvPr>
        </p:nvSpPr>
        <p:spPr>
          <a:xfrm>
            <a:off x="838200" y="1248229"/>
            <a:ext cx="10515600" cy="4928734"/>
          </a:xfrm>
        </p:spPr>
        <p:txBody>
          <a:bodyPr lIns="91440" tIns="45720" rIns="91440" bIns="45720" anchor="t"/>
          <a:lstStyle/>
          <a:p>
            <a:pPr marL="0" indent="0">
              <a:lnSpc>
                <a:spcPct val="100000"/>
              </a:lnSpc>
              <a:buNone/>
            </a:pPr>
            <a:r>
              <a:rPr lang="en-US" i="1" dirty="0">
                <a:latin typeface="Calibri"/>
                <a:ea typeface="Calibri"/>
                <a:cs typeface="Calibri"/>
              </a:rPr>
              <a:t>Does the work involve 'Sensitive research technologies' and/or 'Sensitive' or 'Restricted'</a:t>
            </a:r>
            <a:r>
              <a:rPr lang="en-US" i="1" dirty="0">
                <a:solidFill>
                  <a:srgbClr val="000000"/>
                </a:solidFill>
                <a:latin typeface="Calibri"/>
                <a:ea typeface="Calibri"/>
                <a:cs typeface="Calibri"/>
              </a:rPr>
              <a:t> research data?</a:t>
            </a:r>
            <a:endParaRPr lang="en-US" dirty="0"/>
          </a:p>
          <a:p>
            <a:pPr>
              <a:lnSpc>
                <a:spcPct val="100000"/>
              </a:lnSpc>
              <a:spcAft>
                <a:spcPts val="600"/>
              </a:spcAft>
            </a:pPr>
            <a:r>
              <a:rPr lang="en-US" sz="2800" i="1" dirty="0">
                <a:solidFill>
                  <a:srgbClr val="FF0000"/>
                </a:solidFill>
                <a:ea typeface="Calibri"/>
                <a:cs typeface="Calibri"/>
              </a:rPr>
              <a:t>If Yes, then a Post Award Security Risk Assessment (SRA) is required</a:t>
            </a:r>
          </a:p>
          <a:p>
            <a:pPr>
              <a:lnSpc>
                <a:spcPct val="100000"/>
              </a:lnSpc>
              <a:spcAft>
                <a:spcPts val="600"/>
              </a:spcAft>
            </a:pPr>
            <a:r>
              <a:rPr lang="en-US" i="1" dirty="0">
                <a:solidFill>
                  <a:srgbClr val="FF0000"/>
                </a:solidFill>
                <a:ea typeface="Calibri"/>
                <a:cs typeface="Calibri"/>
              </a:rPr>
              <a:t>Does not trigger Pre-Award escalation</a:t>
            </a:r>
            <a:endParaRPr lang="en-US" sz="2800" i="1" dirty="0">
              <a:solidFill>
                <a:srgbClr val="FF0000"/>
              </a:solidFill>
              <a:ea typeface="Calibri"/>
              <a:cs typeface="Calibri"/>
            </a:endParaRPr>
          </a:p>
          <a:p>
            <a:pPr marL="0" indent="0">
              <a:lnSpc>
                <a:spcPct val="100000"/>
              </a:lnSpc>
              <a:spcAft>
                <a:spcPts val="600"/>
              </a:spcAft>
              <a:buNone/>
            </a:pPr>
            <a:r>
              <a:rPr lang="en-US" b="1" i="1" u="sng" dirty="0">
                <a:cs typeface="Calibri"/>
              </a:rPr>
              <a:t>Note</a:t>
            </a:r>
            <a:r>
              <a:rPr lang="en-US" b="1" i="1" dirty="0">
                <a:cs typeface="Calibri"/>
              </a:rPr>
              <a:t> </a:t>
            </a:r>
            <a:r>
              <a:rPr lang="en-US" i="1" dirty="0">
                <a:cs typeface="Calibri"/>
              </a:rPr>
              <a:t>–</a:t>
            </a:r>
            <a:r>
              <a:rPr lang="en-US" b="1" i="1" dirty="0">
                <a:cs typeface="Calibri"/>
              </a:rPr>
              <a:t> </a:t>
            </a:r>
            <a:r>
              <a:rPr lang="en-US" sz="2400" i="1" dirty="0">
                <a:cs typeface="Calibri"/>
              </a:rPr>
              <a:t>A list of </a:t>
            </a:r>
            <a:r>
              <a:rPr lang="en-NZ" sz="2400" i="1" dirty="0">
                <a:latin typeface="Calibri"/>
                <a:cs typeface="Calibri"/>
              </a:rPr>
              <a:t>Sensitive Research Technologies  drawn from Canadian, Australian and US documents is currently in the process of being published.</a:t>
            </a:r>
            <a:endParaRPr lang="en-US" sz="2400" i="1" dirty="0">
              <a:latin typeface="Calibri"/>
            </a:endParaRPr>
          </a:p>
        </p:txBody>
      </p:sp>
    </p:spTree>
    <p:extLst>
      <p:ext uri="{BB962C8B-B14F-4D97-AF65-F5344CB8AC3E}">
        <p14:creationId xmlns:p14="http://schemas.microsoft.com/office/powerpoint/2010/main" val="2033509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3383-6DF6-6914-2DD7-63C5DA2EFA44}"/>
              </a:ext>
            </a:extLst>
          </p:cNvPr>
          <p:cNvSpPr>
            <a:spLocks noGrp="1"/>
          </p:cNvSpPr>
          <p:nvPr>
            <p:ph type="title"/>
          </p:nvPr>
        </p:nvSpPr>
        <p:spPr/>
        <p:txBody>
          <a:bodyPr/>
          <a:lstStyle/>
          <a:p>
            <a:r>
              <a:rPr lang="en-NZ" b="1"/>
              <a:t>Second question</a:t>
            </a:r>
          </a:p>
        </p:txBody>
      </p:sp>
      <p:sp>
        <p:nvSpPr>
          <p:cNvPr id="3" name="Content Placeholder 2">
            <a:extLst>
              <a:ext uri="{FF2B5EF4-FFF2-40B4-BE49-F238E27FC236}">
                <a16:creationId xmlns:a16="http://schemas.microsoft.com/office/drawing/2014/main" id="{C2DD53E4-DBD3-EDA2-8088-89CB3F1FA833}"/>
              </a:ext>
            </a:extLst>
          </p:cNvPr>
          <p:cNvSpPr>
            <a:spLocks noGrp="1"/>
          </p:cNvSpPr>
          <p:nvPr>
            <p:ph idx="1"/>
          </p:nvPr>
        </p:nvSpPr>
        <p:spPr>
          <a:xfrm>
            <a:off x="838200" y="1248229"/>
            <a:ext cx="10515600" cy="4403457"/>
          </a:xfrm>
        </p:spPr>
        <p:txBody>
          <a:bodyPr lIns="91440" tIns="45720" rIns="91440" bIns="45720" anchor="t"/>
          <a:lstStyle/>
          <a:p>
            <a:pPr marL="0" indent="0">
              <a:lnSpc>
                <a:spcPct val="100000"/>
              </a:lnSpc>
              <a:buNone/>
            </a:pPr>
            <a:r>
              <a:rPr lang="en-US" i="1" dirty="0">
                <a:ea typeface="Calibri"/>
                <a:cs typeface="Calibri"/>
              </a:rPr>
              <a:t>Is the work exempt from the New Zealand export controls regime?</a:t>
            </a:r>
            <a:endParaRPr lang="en-US" dirty="0">
              <a:ea typeface="Calibri"/>
              <a:cs typeface="Calibri"/>
            </a:endParaRPr>
          </a:p>
          <a:p>
            <a:pPr marL="285750" indent="-285750">
              <a:lnSpc>
                <a:spcPct val="100000"/>
              </a:lnSpc>
            </a:pPr>
            <a:r>
              <a:rPr lang="en-US" sz="1600" i="1" dirty="0">
                <a:ea typeface="Calibri"/>
                <a:cs typeface="Calibri"/>
              </a:rPr>
              <a:t>Exemptions include:</a:t>
            </a:r>
            <a:endParaRPr lang="en-US" sz="1600">
              <a:ea typeface="Calibri"/>
              <a:cs typeface="Calibri"/>
            </a:endParaRPr>
          </a:p>
          <a:p>
            <a:pPr marL="285750" indent="-285750">
              <a:lnSpc>
                <a:spcPct val="100000"/>
              </a:lnSpc>
            </a:pPr>
            <a:r>
              <a:rPr lang="en-US" sz="1600" i="1" dirty="0">
                <a:ea typeface="Calibri"/>
                <a:cs typeface="Calibri"/>
              </a:rPr>
              <a:t>Fundamental research</a:t>
            </a:r>
            <a:endParaRPr lang="en-US" sz="1600">
              <a:ea typeface="Calibri"/>
              <a:cs typeface="Calibri"/>
            </a:endParaRPr>
          </a:p>
          <a:p>
            <a:pPr marL="285750" indent="-285750">
              <a:lnSpc>
                <a:spcPct val="100000"/>
              </a:lnSpc>
            </a:pPr>
            <a:r>
              <a:rPr lang="en-US" sz="1600" i="1" dirty="0">
                <a:ea typeface="Calibri"/>
                <a:cs typeface="Calibri"/>
              </a:rPr>
              <a:t>Information already in the public domain</a:t>
            </a:r>
            <a:endParaRPr lang="en-US" sz="1600">
              <a:ea typeface="Calibri"/>
              <a:cs typeface="Calibri"/>
            </a:endParaRPr>
          </a:p>
          <a:p>
            <a:pPr marL="285750" indent="-285750">
              <a:lnSpc>
                <a:spcPct val="100000"/>
              </a:lnSpc>
            </a:pPr>
            <a:r>
              <a:rPr lang="en-US" sz="1600" i="1" dirty="0">
                <a:ea typeface="Calibri"/>
                <a:cs typeface="Calibri"/>
              </a:rPr>
              <a:t>Minimum necessary information required for patent applications</a:t>
            </a:r>
            <a:endParaRPr lang="en-US" sz="1600">
              <a:ea typeface="Calibri"/>
              <a:cs typeface="Calibri"/>
            </a:endParaRPr>
          </a:p>
          <a:p>
            <a:pPr marL="285750" indent="-285750">
              <a:lnSpc>
                <a:spcPct val="100000"/>
              </a:lnSpc>
            </a:pPr>
            <a:r>
              <a:rPr lang="en-US" sz="1600" i="1" dirty="0">
                <a:ea typeface="Calibri"/>
                <a:cs typeface="Calibri"/>
              </a:rPr>
              <a:t>Medical equipment specifically designed for medical end-use</a:t>
            </a:r>
            <a:endParaRPr lang="en-US" sz="1600">
              <a:ea typeface="Calibri"/>
              <a:cs typeface="Calibri"/>
            </a:endParaRPr>
          </a:p>
          <a:p>
            <a:pPr marL="285750" indent="-285750">
              <a:lnSpc>
                <a:spcPct val="100000"/>
              </a:lnSpc>
            </a:pPr>
            <a:r>
              <a:rPr lang="en-US" sz="1600" i="1" dirty="0">
                <a:ea typeface="Calibri"/>
                <a:cs typeface="Calibri"/>
              </a:rPr>
              <a:t>Clinical trials.</a:t>
            </a:r>
            <a:endParaRPr lang="en-US" sz="1600">
              <a:ea typeface="Calibri"/>
              <a:cs typeface="Calibri"/>
            </a:endParaRPr>
          </a:p>
          <a:p>
            <a:pPr marL="0" indent="0">
              <a:lnSpc>
                <a:spcPct val="100000"/>
              </a:lnSpc>
              <a:buNone/>
            </a:pPr>
            <a:r>
              <a:rPr lang="en-US" sz="1600" i="1" dirty="0">
                <a:ea typeface="Calibri"/>
                <a:cs typeface="Calibri"/>
              </a:rPr>
              <a:t>For more details on these exemptions and to access an AI Assistant to help you understand whether an export permit is likely to be required</a:t>
            </a:r>
          </a:p>
          <a:p>
            <a:pPr>
              <a:lnSpc>
                <a:spcPct val="100000"/>
              </a:lnSpc>
              <a:spcAft>
                <a:spcPts val="600"/>
              </a:spcAft>
            </a:pPr>
            <a:r>
              <a:rPr lang="en-US" sz="2800" i="1" dirty="0">
                <a:solidFill>
                  <a:srgbClr val="FF0000"/>
                </a:solidFill>
                <a:ea typeface="Calibri"/>
                <a:cs typeface="Calibri"/>
              </a:rPr>
              <a:t>If Yes, then the activity is exempt from Export Controls Assessment</a:t>
            </a:r>
          </a:p>
          <a:p>
            <a:pPr>
              <a:lnSpc>
                <a:spcPct val="100000"/>
              </a:lnSpc>
              <a:spcAft>
                <a:spcPts val="600"/>
              </a:spcAft>
            </a:pPr>
            <a:r>
              <a:rPr lang="en-US" i="1" dirty="0">
                <a:solidFill>
                  <a:srgbClr val="FF0000"/>
                </a:solidFill>
                <a:ea typeface="Calibri"/>
                <a:cs typeface="Calibri"/>
              </a:rPr>
              <a:t>Does not trigger Pre-Award escalation</a:t>
            </a:r>
            <a:endParaRPr lang="en-US" sz="2800" i="1" dirty="0">
              <a:solidFill>
                <a:srgbClr val="FF0000"/>
              </a:solidFill>
              <a:ea typeface="Calibri"/>
              <a:cs typeface="Calibri"/>
            </a:endParaRPr>
          </a:p>
          <a:p>
            <a:pPr marL="0" indent="0">
              <a:lnSpc>
                <a:spcPct val="100000"/>
              </a:lnSpc>
              <a:spcAft>
                <a:spcPts val="600"/>
              </a:spcAft>
              <a:buNone/>
            </a:pPr>
            <a:endParaRPr lang="en-NZ"/>
          </a:p>
        </p:txBody>
      </p:sp>
    </p:spTree>
    <p:extLst>
      <p:ext uri="{BB962C8B-B14F-4D97-AF65-F5344CB8AC3E}">
        <p14:creationId xmlns:p14="http://schemas.microsoft.com/office/powerpoint/2010/main" val="21855312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3383-6DF6-6914-2DD7-63C5DA2EFA44}"/>
              </a:ext>
            </a:extLst>
          </p:cNvPr>
          <p:cNvSpPr>
            <a:spLocks noGrp="1"/>
          </p:cNvSpPr>
          <p:nvPr>
            <p:ph type="title"/>
          </p:nvPr>
        </p:nvSpPr>
        <p:spPr/>
        <p:txBody>
          <a:bodyPr/>
          <a:lstStyle/>
          <a:p>
            <a:r>
              <a:rPr lang="en-NZ" b="1"/>
              <a:t>Third question</a:t>
            </a:r>
          </a:p>
        </p:txBody>
      </p:sp>
      <p:sp>
        <p:nvSpPr>
          <p:cNvPr id="3" name="Content Placeholder 2">
            <a:extLst>
              <a:ext uri="{FF2B5EF4-FFF2-40B4-BE49-F238E27FC236}">
                <a16:creationId xmlns:a16="http://schemas.microsoft.com/office/drawing/2014/main" id="{C2DD53E4-DBD3-EDA2-8088-89CB3F1FA833}"/>
              </a:ext>
            </a:extLst>
          </p:cNvPr>
          <p:cNvSpPr>
            <a:spLocks noGrp="1"/>
          </p:cNvSpPr>
          <p:nvPr>
            <p:ph idx="1"/>
          </p:nvPr>
        </p:nvSpPr>
        <p:spPr>
          <a:xfrm>
            <a:off x="838200" y="1248229"/>
            <a:ext cx="10515600" cy="4928734"/>
          </a:xfrm>
        </p:spPr>
        <p:txBody>
          <a:bodyPr lIns="91440" tIns="45720" rIns="91440" bIns="45720" anchor="t"/>
          <a:lstStyle/>
          <a:p>
            <a:pPr marL="0" indent="0">
              <a:lnSpc>
                <a:spcPct val="100000"/>
              </a:lnSpc>
              <a:spcAft>
                <a:spcPts val="600"/>
              </a:spcAft>
              <a:buNone/>
            </a:pPr>
            <a:r>
              <a:rPr lang="en-US" sz="2800" i="1">
                <a:ea typeface="Calibri"/>
                <a:cs typeface="Calibri"/>
              </a:rPr>
              <a:t>Does the work involve collaborators based in or </a:t>
            </a:r>
            <a:r>
              <a:rPr lang="en-US" i="1">
                <a:ea typeface="Calibri"/>
                <a:cs typeface="Calibri"/>
              </a:rPr>
              <a:t>affiliated</a:t>
            </a:r>
            <a:r>
              <a:rPr lang="en-US" sz="2800" i="1">
                <a:ea typeface="Calibri"/>
                <a:cs typeface="Calibri"/>
              </a:rPr>
              <a:t> with countries other than New Zealand?</a:t>
            </a:r>
          </a:p>
          <a:p>
            <a:pPr>
              <a:lnSpc>
                <a:spcPct val="100000"/>
              </a:lnSpc>
              <a:spcAft>
                <a:spcPts val="600"/>
              </a:spcAft>
            </a:pPr>
            <a:r>
              <a:rPr lang="en-US" sz="2800" i="1">
                <a:solidFill>
                  <a:srgbClr val="FF0000"/>
                </a:solidFill>
                <a:ea typeface="Calibri"/>
                <a:cs typeface="Calibri"/>
              </a:rPr>
              <a:t>If No, then the activity is exempt from Export Controls Assessment</a:t>
            </a:r>
          </a:p>
          <a:p>
            <a:pPr>
              <a:lnSpc>
                <a:spcPct val="100000"/>
              </a:lnSpc>
              <a:spcAft>
                <a:spcPts val="600"/>
              </a:spcAft>
            </a:pPr>
            <a:r>
              <a:rPr lang="en-US" i="1">
                <a:solidFill>
                  <a:srgbClr val="FF0000"/>
                </a:solidFill>
                <a:ea typeface="Calibri"/>
                <a:cs typeface="Calibri"/>
              </a:rPr>
              <a:t>If Yes, then proceed to Question 4</a:t>
            </a:r>
            <a:endParaRPr lang="en-US" sz="2800" i="1">
              <a:solidFill>
                <a:srgbClr val="FF0000"/>
              </a:solidFill>
              <a:ea typeface="Calibri"/>
              <a:cs typeface="Calibri"/>
            </a:endParaRPr>
          </a:p>
          <a:p>
            <a:pPr marL="0" indent="0">
              <a:lnSpc>
                <a:spcPct val="100000"/>
              </a:lnSpc>
              <a:spcAft>
                <a:spcPts val="600"/>
              </a:spcAft>
              <a:buNone/>
            </a:pPr>
            <a:endParaRPr lang="en-NZ"/>
          </a:p>
        </p:txBody>
      </p:sp>
    </p:spTree>
    <p:extLst>
      <p:ext uri="{BB962C8B-B14F-4D97-AF65-F5344CB8AC3E}">
        <p14:creationId xmlns:p14="http://schemas.microsoft.com/office/powerpoint/2010/main" val="1158801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3383-6DF6-6914-2DD7-63C5DA2EFA44}"/>
              </a:ext>
            </a:extLst>
          </p:cNvPr>
          <p:cNvSpPr>
            <a:spLocks noGrp="1"/>
          </p:cNvSpPr>
          <p:nvPr>
            <p:ph type="title"/>
          </p:nvPr>
        </p:nvSpPr>
        <p:spPr/>
        <p:txBody>
          <a:bodyPr/>
          <a:lstStyle/>
          <a:p>
            <a:r>
              <a:rPr lang="en-NZ" b="1"/>
              <a:t>Fourth question</a:t>
            </a:r>
          </a:p>
        </p:txBody>
      </p:sp>
      <p:sp>
        <p:nvSpPr>
          <p:cNvPr id="3" name="Content Placeholder 2">
            <a:extLst>
              <a:ext uri="{FF2B5EF4-FFF2-40B4-BE49-F238E27FC236}">
                <a16:creationId xmlns:a16="http://schemas.microsoft.com/office/drawing/2014/main" id="{C2DD53E4-DBD3-EDA2-8088-89CB3F1FA833}"/>
              </a:ext>
            </a:extLst>
          </p:cNvPr>
          <p:cNvSpPr>
            <a:spLocks noGrp="1"/>
          </p:cNvSpPr>
          <p:nvPr>
            <p:ph idx="1"/>
          </p:nvPr>
        </p:nvSpPr>
        <p:spPr>
          <a:xfrm>
            <a:off x="838200" y="1248229"/>
            <a:ext cx="10515600" cy="4928734"/>
          </a:xfrm>
        </p:spPr>
        <p:txBody>
          <a:bodyPr/>
          <a:lstStyle/>
          <a:p>
            <a:pPr marL="0" indent="0">
              <a:lnSpc>
                <a:spcPct val="100000"/>
              </a:lnSpc>
              <a:spcAft>
                <a:spcPts val="600"/>
              </a:spcAft>
              <a:buNone/>
            </a:pPr>
            <a:r>
              <a:rPr lang="en-US" sz="2800" i="1">
                <a:ea typeface="Calibri"/>
                <a:cs typeface="Calibri"/>
              </a:rPr>
              <a:t>Does the research involve collaborators based in or affiliated with countries other than OECD countries of Pacific Island Nations? </a:t>
            </a:r>
          </a:p>
          <a:p>
            <a:pPr>
              <a:lnSpc>
                <a:spcPct val="100000"/>
              </a:lnSpc>
              <a:spcAft>
                <a:spcPts val="600"/>
              </a:spcAft>
            </a:pPr>
            <a:r>
              <a:rPr lang="en-US" sz="2800" i="1">
                <a:solidFill>
                  <a:srgbClr val="FF0000"/>
                </a:solidFill>
                <a:ea typeface="Calibri"/>
                <a:cs typeface="Calibri"/>
              </a:rPr>
              <a:t>If Yes, then a Due Diligence Assessment is required</a:t>
            </a:r>
          </a:p>
          <a:p>
            <a:pPr>
              <a:lnSpc>
                <a:spcPct val="100000"/>
              </a:lnSpc>
              <a:spcAft>
                <a:spcPts val="600"/>
              </a:spcAft>
            </a:pPr>
            <a:r>
              <a:rPr lang="en-US" i="1">
                <a:solidFill>
                  <a:srgbClr val="FF0000"/>
                </a:solidFill>
                <a:ea typeface="Calibri"/>
                <a:cs typeface="Calibri"/>
              </a:rPr>
              <a:t>Does not trigger Pre-Award escalation</a:t>
            </a:r>
            <a:endParaRPr lang="en-US" sz="2800" i="1">
              <a:solidFill>
                <a:srgbClr val="FF0000"/>
              </a:solidFill>
              <a:ea typeface="Calibri"/>
              <a:cs typeface="Calibri"/>
            </a:endParaRPr>
          </a:p>
          <a:p>
            <a:pPr marL="0" indent="0">
              <a:lnSpc>
                <a:spcPct val="100000"/>
              </a:lnSpc>
              <a:spcAft>
                <a:spcPts val="600"/>
              </a:spcAft>
              <a:buNone/>
            </a:pPr>
            <a:endParaRPr lang="en-US" sz="2800" i="1">
              <a:solidFill>
                <a:srgbClr val="FF0000"/>
              </a:solidFill>
              <a:ea typeface="Calibri"/>
              <a:cs typeface="Calibri"/>
            </a:endParaRPr>
          </a:p>
          <a:p>
            <a:pPr marL="0" indent="0">
              <a:lnSpc>
                <a:spcPct val="100000"/>
              </a:lnSpc>
              <a:spcAft>
                <a:spcPts val="600"/>
              </a:spcAft>
              <a:buNone/>
            </a:pPr>
            <a:endParaRPr lang="en-NZ"/>
          </a:p>
        </p:txBody>
      </p:sp>
    </p:spTree>
    <p:extLst>
      <p:ext uri="{BB962C8B-B14F-4D97-AF65-F5344CB8AC3E}">
        <p14:creationId xmlns:p14="http://schemas.microsoft.com/office/powerpoint/2010/main" val="2493861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3C6E26-4A54-1B48-8175-F349DD8554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B42331-EE3C-B09D-2348-F746CF860191}"/>
              </a:ext>
            </a:extLst>
          </p:cNvPr>
          <p:cNvSpPr>
            <a:spLocks noGrp="1"/>
          </p:cNvSpPr>
          <p:nvPr>
            <p:ph type="title"/>
          </p:nvPr>
        </p:nvSpPr>
        <p:spPr>
          <a:xfrm>
            <a:off x="838200" y="2723774"/>
            <a:ext cx="10515600" cy="968312"/>
          </a:xfrm>
        </p:spPr>
        <p:txBody>
          <a:bodyPr lIns="91440" tIns="45720" rIns="91440" bIns="45720" anchor="t">
            <a:normAutofit/>
          </a:bodyPr>
          <a:lstStyle/>
          <a:p>
            <a:pPr algn="ctr"/>
            <a:r>
              <a:rPr lang="en-NZ" sz="5400" b="1" dirty="0">
                <a:solidFill>
                  <a:srgbClr val="002060"/>
                </a:solidFill>
                <a:ea typeface="Calibri Light"/>
                <a:cs typeface="Calibri Light"/>
              </a:rPr>
              <a:t>Introduction</a:t>
            </a:r>
            <a:endParaRPr lang="en-US"/>
          </a:p>
        </p:txBody>
      </p:sp>
      <p:sp>
        <p:nvSpPr>
          <p:cNvPr id="3" name="Content Placeholder 2">
            <a:extLst>
              <a:ext uri="{FF2B5EF4-FFF2-40B4-BE49-F238E27FC236}">
                <a16:creationId xmlns:a16="http://schemas.microsoft.com/office/drawing/2014/main" id="{5FC58F0B-33D6-662E-0C58-745B0F2590DE}"/>
              </a:ext>
            </a:extLst>
          </p:cNvPr>
          <p:cNvSpPr>
            <a:spLocks noGrp="1"/>
          </p:cNvSpPr>
          <p:nvPr>
            <p:ph idx="1"/>
          </p:nvPr>
        </p:nvSpPr>
        <p:spPr>
          <a:xfrm>
            <a:off x="838200" y="1460461"/>
            <a:ext cx="10515600" cy="4251960"/>
          </a:xfrm>
        </p:spPr>
        <p:txBody>
          <a:bodyPr lIns="91440" tIns="45720" rIns="91440" bIns="45720" anchor="t">
            <a:normAutofit/>
          </a:bodyPr>
          <a:lstStyle/>
          <a:p>
            <a:pPr>
              <a:lnSpc>
                <a:spcPct val="150000"/>
              </a:lnSpc>
            </a:pPr>
            <a:endParaRPr lang="en-US" sz="2400" dirty="0">
              <a:latin typeface="Calibri"/>
              <a:ea typeface="Calibri"/>
              <a:cs typeface="Calibri"/>
            </a:endParaRPr>
          </a:p>
          <a:p>
            <a:pPr>
              <a:lnSpc>
                <a:spcPct val="150000"/>
              </a:lnSpc>
            </a:pPr>
            <a:endParaRPr lang="en-US" sz="2600">
              <a:ea typeface="Calibri" panose="020F0502020204030204"/>
              <a:cs typeface="Calibri" panose="020F0502020204030204"/>
            </a:endParaRPr>
          </a:p>
          <a:p>
            <a:endParaRPr lang="en-NZ" sz="2000">
              <a:ea typeface="Calibri" panose="020F0502020204030204"/>
              <a:cs typeface="Calibri" panose="020F0502020204030204"/>
            </a:endParaRPr>
          </a:p>
        </p:txBody>
      </p:sp>
      <p:pic>
        <p:nvPicPr>
          <p:cNvPr id="8" name="Picture 2" descr="A blue and white logo&#10;&#10;Description automatically generated with low confidence">
            <a:extLst>
              <a:ext uri="{FF2B5EF4-FFF2-40B4-BE49-F238E27FC236}">
                <a16:creationId xmlns:a16="http://schemas.microsoft.com/office/drawing/2014/main" id="{9F46194B-04B5-A06C-482F-9DE438C6B9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0319" y="532800"/>
            <a:ext cx="1736333" cy="618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878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43383-6DF6-6914-2DD7-63C5DA2EFA44}"/>
              </a:ext>
            </a:extLst>
          </p:cNvPr>
          <p:cNvSpPr>
            <a:spLocks noGrp="1"/>
          </p:cNvSpPr>
          <p:nvPr>
            <p:ph type="title"/>
          </p:nvPr>
        </p:nvSpPr>
        <p:spPr/>
        <p:txBody>
          <a:bodyPr/>
          <a:lstStyle/>
          <a:p>
            <a:r>
              <a:rPr lang="en-NZ" b="1"/>
              <a:t>Fifth question</a:t>
            </a:r>
          </a:p>
        </p:txBody>
      </p:sp>
      <p:sp>
        <p:nvSpPr>
          <p:cNvPr id="3" name="Content Placeholder 2">
            <a:extLst>
              <a:ext uri="{FF2B5EF4-FFF2-40B4-BE49-F238E27FC236}">
                <a16:creationId xmlns:a16="http://schemas.microsoft.com/office/drawing/2014/main" id="{C2DD53E4-DBD3-EDA2-8088-89CB3F1FA833}"/>
              </a:ext>
            </a:extLst>
          </p:cNvPr>
          <p:cNvSpPr>
            <a:spLocks noGrp="1"/>
          </p:cNvSpPr>
          <p:nvPr>
            <p:ph idx="1"/>
          </p:nvPr>
        </p:nvSpPr>
        <p:spPr>
          <a:xfrm>
            <a:off x="838200" y="1248229"/>
            <a:ext cx="10515600" cy="4928734"/>
          </a:xfrm>
        </p:spPr>
        <p:txBody>
          <a:bodyPr/>
          <a:lstStyle/>
          <a:p>
            <a:pPr marL="0" indent="0">
              <a:lnSpc>
                <a:spcPct val="100000"/>
              </a:lnSpc>
              <a:spcAft>
                <a:spcPts val="600"/>
              </a:spcAft>
              <a:buNone/>
            </a:pPr>
            <a:r>
              <a:rPr lang="en-US" sz="2800" i="1">
                <a:ea typeface="Calibri"/>
                <a:cs typeface="Calibri"/>
              </a:rPr>
              <a:t>Does the work involve any collaborators based in or affiliated with FATF 'High-Risk Jurisdictions subject to a call for action" or New Zealand's Independent sanctions?</a:t>
            </a:r>
          </a:p>
          <a:p>
            <a:pPr marL="0" indent="0">
              <a:lnSpc>
                <a:spcPct val="100000"/>
              </a:lnSpc>
              <a:spcAft>
                <a:spcPts val="600"/>
              </a:spcAft>
              <a:buNone/>
            </a:pPr>
            <a:r>
              <a:rPr lang="en-US" i="1">
                <a:ea typeface="Calibri"/>
                <a:cs typeface="Calibri"/>
              </a:rPr>
              <a:t>(i.e., Myanmar, North Korea, Iran, Russia)</a:t>
            </a:r>
            <a:endParaRPr lang="en-US" sz="2800" i="1">
              <a:ea typeface="Calibri"/>
              <a:cs typeface="Calibri"/>
            </a:endParaRPr>
          </a:p>
          <a:p>
            <a:pPr marL="0" indent="0">
              <a:lnSpc>
                <a:spcPct val="100000"/>
              </a:lnSpc>
              <a:spcAft>
                <a:spcPts val="600"/>
              </a:spcAft>
              <a:buNone/>
            </a:pPr>
            <a:endParaRPr lang="en-US" sz="2800" i="1">
              <a:solidFill>
                <a:srgbClr val="FF0000"/>
              </a:solidFill>
              <a:ea typeface="Calibri"/>
              <a:cs typeface="Calibri"/>
            </a:endParaRPr>
          </a:p>
          <a:p>
            <a:pPr>
              <a:lnSpc>
                <a:spcPct val="100000"/>
              </a:lnSpc>
              <a:spcAft>
                <a:spcPts val="600"/>
              </a:spcAft>
            </a:pPr>
            <a:r>
              <a:rPr lang="en-US" sz="2800" i="1">
                <a:solidFill>
                  <a:srgbClr val="FF0000"/>
                </a:solidFill>
                <a:ea typeface="Calibri"/>
                <a:cs typeface="Calibri"/>
              </a:rPr>
              <a:t>If Yes, </a:t>
            </a:r>
            <a:r>
              <a:rPr lang="en-US" sz="2800" i="1" u="sng">
                <a:solidFill>
                  <a:srgbClr val="FF0000"/>
                </a:solidFill>
                <a:ea typeface="Calibri"/>
                <a:cs typeface="Calibri"/>
              </a:rPr>
              <a:t>then a Pre-Submission escalation is required</a:t>
            </a:r>
          </a:p>
          <a:p>
            <a:pPr marL="0" indent="0">
              <a:lnSpc>
                <a:spcPct val="100000"/>
              </a:lnSpc>
              <a:spcAft>
                <a:spcPts val="600"/>
              </a:spcAft>
              <a:buNone/>
            </a:pPr>
            <a:endParaRPr lang="en-NZ"/>
          </a:p>
        </p:txBody>
      </p:sp>
    </p:spTree>
    <p:extLst>
      <p:ext uri="{BB962C8B-B14F-4D97-AF65-F5344CB8AC3E}">
        <p14:creationId xmlns:p14="http://schemas.microsoft.com/office/powerpoint/2010/main" val="3143096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rd hats and safety vests on wall">
            <a:extLst>
              <a:ext uri="{FF2B5EF4-FFF2-40B4-BE49-F238E27FC236}">
                <a16:creationId xmlns:a16="http://schemas.microsoft.com/office/drawing/2014/main" id="{01A75E81-28A6-B432-20F2-26D81B9299D2}"/>
              </a:ext>
            </a:extLst>
          </p:cNvPr>
          <p:cNvPicPr>
            <a:picLocks noChangeAspect="1"/>
          </p:cNvPicPr>
          <p:nvPr/>
        </p:nvPicPr>
        <p:blipFill>
          <a:blip r:embed="rId2"/>
          <a:srcRect t="7798" b="7798"/>
          <a:stretch/>
        </p:blipFill>
        <p:spPr>
          <a:xfrm>
            <a:off x="20" y="10"/>
            <a:ext cx="12188930" cy="6857990"/>
          </a:xfrm>
          <a:prstGeom prst="rect">
            <a:avLst/>
          </a:prstGeom>
        </p:spPr>
      </p:pic>
      <p:sp>
        <p:nvSpPr>
          <p:cNvPr id="2" name="Content Placeholder 2">
            <a:extLst>
              <a:ext uri="{FF2B5EF4-FFF2-40B4-BE49-F238E27FC236}">
                <a16:creationId xmlns:a16="http://schemas.microsoft.com/office/drawing/2014/main" id="{CAB6FAFA-5B7C-FDD5-5E27-80F3838052C7}"/>
              </a:ext>
            </a:extLst>
          </p:cNvPr>
          <p:cNvSpPr txBox="1">
            <a:spLocks/>
          </p:cNvSpPr>
          <p:nvPr/>
        </p:nvSpPr>
        <p:spPr>
          <a:xfrm>
            <a:off x="1524000" y="1122363"/>
            <a:ext cx="9144000" cy="3063240"/>
          </a:xfrm>
          <a:prstGeom prst="rect">
            <a:avLst/>
          </a:prstGeom>
        </p:spPr>
        <p:txBody>
          <a:bodyPr vert="horz" lIns="91440" tIns="45720" rIns="91440" bIns="45720" rtlCol="0" anchor="b">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1200"/>
              </a:spcAft>
              <a:buNone/>
            </a:pPr>
            <a:r>
              <a:rPr lang="en-US" sz="6600" b="1">
                <a:solidFill>
                  <a:schemeClr val="bg1"/>
                </a:solidFill>
                <a:latin typeface="+mj-lt"/>
                <a:ea typeface="+mj-ea"/>
                <a:cs typeface="+mj-cs"/>
              </a:rPr>
              <a:t>Post-Award Risk Management</a:t>
            </a:r>
            <a:endParaRPr lang="en-US" sz="6600" b="1">
              <a:solidFill>
                <a:schemeClr val="bg1"/>
              </a:solidFill>
              <a:latin typeface="+mj-lt"/>
              <a:ea typeface="Calibri Light"/>
              <a:cs typeface="Calibri Light"/>
            </a:endParaRPr>
          </a:p>
        </p:txBody>
      </p:sp>
      <p:sp>
        <p:nvSpPr>
          <p:cNvPr id="15"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0745443"/>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918BB-1985-0365-2F86-B79D23E3CFB6}"/>
              </a:ext>
            </a:extLst>
          </p:cNvPr>
          <p:cNvSpPr>
            <a:spLocks noGrp="1"/>
          </p:cNvSpPr>
          <p:nvPr>
            <p:ph type="title"/>
          </p:nvPr>
        </p:nvSpPr>
        <p:spPr/>
        <p:txBody>
          <a:bodyPr lIns="91440" tIns="45720" rIns="91440" bIns="45720" anchor="t"/>
          <a:lstStyle/>
          <a:p>
            <a:r>
              <a:rPr lang="en-US" sz="6600" b="1">
                <a:ea typeface="Calibri Light"/>
                <a:cs typeface="Calibri Light"/>
              </a:rPr>
              <a:t>Post-Award Risk Management</a:t>
            </a:r>
            <a:endParaRPr lang="en-US"/>
          </a:p>
        </p:txBody>
      </p:sp>
      <p:sp>
        <p:nvSpPr>
          <p:cNvPr id="3" name="Content Placeholder 2">
            <a:extLst>
              <a:ext uri="{FF2B5EF4-FFF2-40B4-BE49-F238E27FC236}">
                <a16:creationId xmlns:a16="http://schemas.microsoft.com/office/drawing/2014/main" id="{C34B2F2D-FFA9-8D29-BA93-8EC442DBABD3}"/>
              </a:ext>
            </a:extLst>
          </p:cNvPr>
          <p:cNvSpPr>
            <a:spLocks noGrp="1"/>
          </p:cNvSpPr>
          <p:nvPr>
            <p:ph idx="1"/>
          </p:nvPr>
        </p:nvSpPr>
        <p:spPr/>
        <p:txBody>
          <a:bodyPr lIns="91440" tIns="45720" rIns="91440" bIns="45720" anchor="t"/>
          <a:lstStyle/>
          <a:p>
            <a:r>
              <a:rPr lang="en-US">
                <a:solidFill>
                  <a:srgbClr val="4A4A4C"/>
                </a:solidFill>
                <a:ea typeface="+mn-lt"/>
                <a:cs typeface="+mn-lt"/>
              </a:rPr>
              <a:t>Projects conduct ongoing risk management (inclusive of other risk considerations such as Health &amp; Safety, handling of dangerous goods, ethics, </a:t>
            </a:r>
            <a:r>
              <a:rPr lang="en-US" err="1">
                <a:solidFill>
                  <a:srgbClr val="4A4A4C"/>
                </a:solidFill>
                <a:ea typeface="+mn-lt"/>
                <a:cs typeface="+mn-lt"/>
              </a:rPr>
              <a:t>etc</a:t>
            </a:r>
            <a:r>
              <a:rPr lang="en-US">
                <a:solidFill>
                  <a:srgbClr val="4A4A4C"/>
                </a:solidFill>
                <a:ea typeface="+mn-lt"/>
                <a:cs typeface="+mn-lt"/>
              </a:rPr>
              <a:t>).</a:t>
            </a:r>
          </a:p>
          <a:p>
            <a:r>
              <a:rPr lang="en-US">
                <a:solidFill>
                  <a:srgbClr val="4A4A4C"/>
                </a:solidFill>
                <a:ea typeface="+mn-lt"/>
                <a:cs typeface="+mn-lt"/>
              </a:rPr>
              <a:t> External funders may have additional research risk management requirements, particularly where projects involve certain technologies.</a:t>
            </a:r>
            <a:endParaRPr lang="en-US">
              <a:solidFill>
                <a:srgbClr val="4A4A4C"/>
              </a:solidFill>
              <a:ea typeface="Calibri"/>
              <a:cs typeface="Calibri"/>
            </a:endParaRPr>
          </a:p>
        </p:txBody>
      </p:sp>
    </p:spTree>
    <p:extLst>
      <p:ext uri="{BB962C8B-B14F-4D97-AF65-F5344CB8AC3E}">
        <p14:creationId xmlns:p14="http://schemas.microsoft.com/office/powerpoint/2010/main" val="2196756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53C86-B3C8-ED93-D224-4823BE396990}"/>
              </a:ext>
            </a:extLst>
          </p:cNvPr>
          <p:cNvSpPr>
            <a:spLocks noGrp="1"/>
          </p:cNvSpPr>
          <p:nvPr>
            <p:ph type="title"/>
          </p:nvPr>
        </p:nvSpPr>
        <p:spPr/>
        <p:txBody>
          <a:bodyPr lIns="91440" tIns="45720" rIns="91440" bIns="45720" anchor="t"/>
          <a:lstStyle/>
          <a:p>
            <a:r>
              <a:rPr lang="en-US" b="1">
                <a:ea typeface="Calibri Light"/>
                <a:cs typeface="Calibri Light"/>
              </a:rPr>
              <a:t>What is a DMP?</a:t>
            </a:r>
            <a:endParaRPr lang="en-US" b="1"/>
          </a:p>
        </p:txBody>
      </p:sp>
      <p:sp>
        <p:nvSpPr>
          <p:cNvPr id="3" name="Content Placeholder 2">
            <a:extLst>
              <a:ext uri="{FF2B5EF4-FFF2-40B4-BE49-F238E27FC236}">
                <a16:creationId xmlns:a16="http://schemas.microsoft.com/office/drawing/2014/main" id="{F9F4DB16-75CF-AA83-1CB7-A449BC07E236}"/>
              </a:ext>
            </a:extLst>
          </p:cNvPr>
          <p:cNvSpPr>
            <a:spLocks noGrp="1"/>
          </p:cNvSpPr>
          <p:nvPr>
            <p:ph idx="1"/>
          </p:nvPr>
        </p:nvSpPr>
        <p:spPr/>
        <p:txBody>
          <a:bodyPr lIns="91440" tIns="45720" rIns="91440" bIns="45720" anchor="t"/>
          <a:lstStyle/>
          <a:p>
            <a:r>
              <a:rPr lang="en-US">
                <a:solidFill>
                  <a:srgbClr val="4A4A4C"/>
                </a:solidFill>
                <a:ea typeface="+mn-lt"/>
                <a:cs typeface="+mn-lt"/>
              </a:rPr>
              <a:t>Data management plans (DMPs) are used to describe and document important decisions relating to the data generated or gathered by a research project.</a:t>
            </a:r>
          </a:p>
          <a:p>
            <a:r>
              <a:rPr lang="en-US">
                <a:solidFill>
                  <a:srgbClr val="4A4A4C"/>
                </a:solidFill>
                <a:ea typeface="+mn-lt"/>
                <a:cs typeface="+mn-lt"/>
              </a:rPr>
              <a:t>A DMP is required for any research project involving sensitive or restricted research data, but is recommended for all projects.</a:t>
            </a:r>
            <a:endParaRPr lang="en-US">
              <a:solidFill>
                <a:srgbClr val="4A4A4C"/>
              </a:solidFill>
              <a:ea typeface="Calibri"/>
              <a:cs typeface="Calibri"/>
            </a:endParaRPr>
          </a:p>
        </p:txBody>
      </p:sp>
    </p:spTree>
    <p:extLst>
      <p:ext uri="{BB962C8B-B14F-4D97-AF65-F5344CB8AC3E}">
        <p14:creationId xmlns:p14="http://schemas.microsoft.com/office/powerpoint/2010/main" val="32171096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6717D-EBF9-33F7-563C-F3C33AE68472}"/>
              </a:ext>
            </a:extLst>
          </p:cNvPr>
          <p:cNvSpPr>
            <a:spLocks noGrp="1"/>
          </p:cNvSpPr>
          <p:nvPr>
            <p:ph type="title"/>
          </p:nvPr>
        </p:nvSpPr>
        <p:spPr/>
        <p:txBody>
          <a:bodyPr lIns="91440" tIns="45720" rIns="91440" bIns="45720" anchor="t"/>
          <a:lstStyle/>
          <a:p>
            <a:r>
              <a:rPr lang="en-US" b="1">
                <a:ea typeface="Calibri Light"/>
                <a:cs typeface="Calibri Light"/>
              </a:rPr>
              <a:t>Benefits of a DMP</a:t>
            </a:r>
          </a:p>
        </p:txBody>
      </p:sp>
      <p:sp>
        <p:nvSpPr>
          <p:cNvPr id="3" name="Content Placeholder 2">
            <a:extLst>
              <a:ext uri="{FF2B5EF4-FFF2-40B4-BE49-F238E27FC236}">
                <a16:creationId xmlns:a16="http://schemas.microsoft.com/office/drawing/2014/main" id="{72275640-3623-5976-09E8-7E57B1962020}"/>
              </a:ext>
            </a:extLst>
          </p:cNvPr>
          <p:cNvSpPr>
            <a:spLocks noGrp="1"/>
          </p:cNvSpPr>
          <p:nvPr>
            <p:ph idx="1"/>
          </p:nvPr>
        </p:nvSpPr>
        <p:spPr>
          <a:xfrm>
            <a:off x="838200" y="1413733"/>
            <a:ext cx="10515600" cy="3877663"/>
          </a:xfrm>
        </p:spPr>
        <p:txBody>
          <a:bodyPr lIns="91440" tIns="45720" rIns="91440" bIns="45720" anchor="t"/>
          <a:lstStyle/>
          <a:p>
            <a:r>
              <a:rPr lang="en-US" sz="2400" dirty="0">
                <a:ea typeface="+mn-lt"/>
                <a:cs typeface="+mn-lt"/>
              </a:rPr>
              <a:t>Prompts data management considerations and captures decisions to support ethics, security, data sovereignty, funder requirements, open research, etc. </a:t>
            </a:r>
            <a:endParaRPr lang="en-US" sz="2400">
              <a:ea typeface="Calibri" panose="020F0502020204030204"/>
              <a:cs typeface="Calibri" panose="020F0502020204030204"/>
            </a:endParaRPr>
          </a:p>
          <a:p>
            <a:r>
              <a:rPr lang="en-US" sz="2400" dirty="0">
                <a:ea typeface="+mn-lt"/>
                <a:cs typeface="+mn-lt"/>
              </a:rPr>
              <a:t>Aligns with University policies and processes, including Research Data Management Policy guidance and the  Research data classification standard.</a:t>
            </a:r>
            <a:endParaRPr lang="en-US" sz="2400" dirty="0">
              <a:ea typeface="Calibri"/>
              <a:cs typeface="Calibri"/>
            </a:endParaRPr>
          </a:p>
          <a:p>
            <a:r>
              <a:rPr lang="en-US" sz="2400" dirty="0">
                <a:solidFill>
                  <a:srgbClr val="4A4A4C"/>
                </a:solidFill>
                <a:ea typeface="+mn-lt"/>
                <a:cs typeface="+mn-lt"/>
              </a:rPr>
              <a:t>Clarifies roles and responsibilities for project members and collaborators regarding stewardship and governance during and after the project. </a:t>
            </a:r>
            <a:endParaRPr lang="en-US" sz="2400" dirty="0">
              <a:ea typeface="Calibri"/>
              <a:cs typeface="Calibri"/>
            </a:endParaRPr>
          </a:p>
          <a:p>
            <a:r>
              <a:rPr lang="en-US" sz="2400" dirty="0">
                <a:solidFill>
                  <a:srgbClr val="4A4A4C"/>
                </a:solidFill>
                <a:ea typeface="+mn-lt"/>
                <a:cs typeface="+mn-lt"/>
              </a:rPr>
              <a:t>Supports project members and collaborators to follow agreed practices.</a:t>
            </a:r>
            <a:endParaRPr lang="en-US" sz="2400" dirty="0"/>
          </a:p>
          <a:p>
            <a:endParaRPr lang="en-US">
              <a:ea typeface="Calibri"/>
              <a:cs typeface="Calibri"/>
            </a:endParaRPr>
          </a:p>
        </p:txBody>
      </p:sp>
    </p:spTree>
    <p:extLst>
      <p:ext uri="{BB962C8B-B14F-4D97-AF65-F5344CB8AC3E}">
        <p14:creationId xmlns:p14="http://schemas.microsoft.com/office/powerpoint/2010/main" val="1520805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Question marks in a line and one question mark is lit">
            <a:extLst>
              <a:ext uri="{FF2B5EF4-FFF2-40B4-BE49-F238E27FC236}">
                <a16:creationId xmlns:a16="http://schemas.microsoft.com/office/drawing/2014/main" id="{00F1000E-E864-E6BE-3E54-BBA8E6BA618F}"/>
              </a:ext>
            </a:extLst>
          </p:cNvPr>
          <p:cNvPicPr>
            <a:picLocks noChangeAspect="1"/>
          </p:cNvPicPr>
          <p:nvPr/>
        </p:nvPicPr>
        <p:blipFill>
          <a:blip r:embed="rId2">
            <a:alphaModFix amt="50000"/>
          </a:blip>
          <a:srcRect t="827" r="-2" b="14776"/>
          <a:stretch/>
        </p:blipFill>
        <p:spPr>
          <a:xfrm>
            <a:off x="20" y="1"/>
            <a:ext cx="12191980" cy="6857999"/>
          </a:xfrm>
          <a:prstGeom prst="rect">
            <a:avLst/>
          </a:prstGeom>
        </p:spPr>
      </p:pic>
      <p:sp>
        <p:nvSpPr>
          <p:cNvPr id="2" name="Title 1">
            <a:extLst>
              <a:ext uri="{FF2B5EF4-FFF2-40B4-BE49-F238E27FC236}">
                <a16:creationId xmlns:a16="http://schemas.microsoft.com/office/drawing/2014/main" id="{5C4BCD91-4E69-190C-53A5-97480271FFA0}"/>
              </a:ext>
            </a:extLst>
          </p:cNvPr>
          <p:cNvSpPr>
            <a:spLocks noGrp="1"/>
          </p:cNvSpPr>
          <p:nvPr>
            <p:ph type="title"/>
          </p:nvPr>
        </p:nvSpPr>
        <p:spPr>
          <a:xfrm>
            <a:off x="1524000" y="1620355"/>
            <a:ext cx="9144000" cy="2900518"/>
          </a:xfrm>
        </p:spPr>
        <p:txBody>
          <a:bodyPr vert="horz" lIns="91440" tIns="45720" rIns="91440" bIns="45720" rtlCol="0" anchor="b">
            <a:normAutofit/>
          </a:bodyPr>
          <a:lstStyle/>
          <a:p>
            <a:pPr algn="ctr"/>
            <a:r>
              <a:rPr lang="en-US" sz="6000" dirty="0">
                <a:solidFill>
                  <a:srgbClr val="FFFFFF"/>
                </a:solidFill>
              </a:rPr>
              <a:t>Questions?</a:t>
            </a:r>
            <a:br>
              <a:rPr lang="en-US" sz="6000" dirty="0">
                <a:ea typeface="Calibri Light"/>
                <a:cs typeface="Calibri Light"/>
              </a:rPr>
            </a:br>
            <a:br>
              <a:rPr lang="en-US" sz="6000" dirty="0">
                <a:ea typeface="Calibri Light"/>
                <a:cs typeface="Calibri Light"/>
              </a:rPr>
            </a:br>
            <a:endParaRPr lang="en-US" sz="6000">
              <a:solidFill>
                <a:srgbClr val="FFFFFF"/>
              </a:solidFill>
              <a:ea typeface="Calibri Light"/>
              <a:cs typeface="Calibri Light"/>
            </a:endParaRPr>
          </a:p>
        </p:txBody>
      </p:sp>
    </p:spTree>
    <p:extLst>
      <p:ext uri="{BB962C8B-B14F-4D97-AF65-F5344CB8AC3E}">
        <p14:creationId xmlns:p14="http://schemas.microsoft.com/office/powerpoint/2010/main" val="419368217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F1C5-38AB-FFAC-FA69-7896DAE8DA34}"/>
              </a:ext>
            </a:extLst>
          </p:cNvPr>
          <p:cNvSpPr>
            <a:spLocks noGrp="1"/>
          </p:cNvSpPr>
          <p:nvPr>
            <p:ph type="title"/>
          </p:nvPr>
        </p:nvSpPr>
        <p:spPr/>
        <p:txBody>
          <a:bodyPr lIns="91440" tIns="45720" rIns="91440" bIns="45720" anchor="t"/>
          <a:lstStyle/>
          <a:p>
            <a:r>
              <a:rPr lang="en-NZ"/>
              <a:t>New Zealand Threat Environment</a:t>
            </a:r>
          </a:p>
        </p:txBody>
      </p:sp>
      <p:sp>
        <p:nvSpPr>
          <p:cNvPr id="4" name="Content Placeholder 3">
            <a:extLst>
              <a:ext uri="{FF2B5EF4-FFF2-40B4-BE49-F238E27FC236}">
                <a16:creationId xmlns:a16="http://schemas.microsoft.com/office/drawing/2014/main" id="{93E24899-E931-37E8-CBE2-117316918EFF}"/>
              </a:ext>
            </a:extLst>
          </p:cNvPr>
          <p:cNvSpPr>
            <a:spLocks noGrp="1"/>
          </p:cNvSpPr>
          <p:nvPr>
            <p:ph sz="half" idx="2"/>
          </p:nvPr>
        </p:nvSpPr>
        <p:spPr/>
        <p:txBody>
          <a:bodyPr lIns="91440" tIns="45720" rIns="91440" bIns="45720" anchor="t"/>
          <a:lstStyle/>
          <a:p>
            <a:pPr marL="0" indent="0">
              <a:buNone/>
            </a:pPr>
            <a:r>
              <a:rPr lang="en-US" sz="2000">
                <a:ea typeface="Calibri"/>
                <a:cs typeface="Calibri"/>
              </a:rPr>
              <a:t>Foreign Interference in New Zealand academia can include when states or state-affiliate individuals:</a:t>
            </a:r>
            <a:endParaRPr lang="en-US"/>
          </a:p>
          <a:p>
            <a:r>
              <a:rPr lang="en-US" sz="2000">
                <a:ea typeface="Calibri"/>
                <a:cs typeface="Calibri"/>
              </a:rPr>
              <a:t>Attempt to cancel academic events on 'sensitive' topics;</a:t>
            </a:r>
          </a:p>
          <a:p>
            <a:r>
              <a:rPr lang="en-US" sz="2000">
                <a:ea typeface="Calibri"/>
                <a:cs typeface="Calibri"/>
              </a:rPr>
              <a:t>Monitor university lectures on 'sensitive' topics.</a:t>
            </a:r>
          </a:p>
          <a:p>
            <a:r>
              <a:rPr lang="en-US" sz="2000">
                <a:ea typeface="Calibri"/>
                <a:cs typeface="Calibri"/>
              </a:rPr>
              <a:t>Harass students and lecturers; and</a:t>
            </a:r>
          </a:p>
          <a:p>
            <a:r>
              <a:rPr lang="en-US" sz="2000">
                <a:ea typeface="Calibri"/>
                <a:cs typeface="Calibri"/>
              </a:rPr>
              <a:t>Monitor and secretly influence student groups</a:t>
            </a:r>
          </a:p>
          <a:p>
            <a:pPr marL="0" indent="0">
              <a:buNone/>
            </a:pPr>
            <a:r>
              <a:rPr lang="en-US" sz="2000">
                <a:ea typeface="Calibri"/>
                <a:cs typeface="Calibri"/>
              </a:rPr>
              <a:t>These activities can lead to self-censorship or the exclusion of diverse voices within academic spaces</a:t>
            </a:r>
          </a:p>
          <a:p>
            <a:endParaRPr lang="en-US">
              <a:ea typeface="Calibri"/>
              <a:cs typeface="Calibri"/>
            </a:endParaRPr>
          </a:p>
        </p:txBody>
      </p:sp>
      <p:sp>
        <p:nvSpPr>
          <p:cNvPr id="5" name="TextBox 4">
            <a:extLst>
              <a:ext uri="{FF2B5EF4-FFF2-40B4-BE49-F238E27FC236}">
                <a16:creationId xmlns:a16="http://schemas.microsoft.com/office/drawing/2014/main" id="{CEC60490-71E3-53FF-9F5F-412AE8CB362A}"/>
              </a:ext>
            </a:extLst>
          </p:cNvPr>
          <p:cNvSpPr txBox="1"/>
          <p:nvPr/>
        </p:nvSpPr>
        <p:spPr>
          <a:xfrm>
            <a:off x="84582" y="6642556"/>
            <a:ext cx="6965442" cy="215444"/>
          </a:xfrm>
          <a:prstGeom prst="rect">
            <a:avLst/>
          </a:prstGeom>
          <a:noFill/>
        </p:spPr>
        <p:txBody>
          <a:bodyPr wrap="square">
            <a:spAutoFit/>
          </a:bodyPr>
          <a:lstStyle/>
          <a:p>
            <a:r>
              <a:rPr lang="en-NZ" sz="800"/>
              <a:t>1 https://www.stuff.co.nz/nz-news/350342963/security-agencies-admit-failures-over-parliamentary-cyberattack</a:t>
            </a:r>
          </a:p>
        </p:txBody>
      </p:sp>
      <p:pic>
        <p:nvPicPr>
          <p:cNvPr id="7" name="Picture 6" descr="A cover of a security threat environment&#10;&#10;Description automatically generated">
            <a:extLst>
              <a:ext uri="{FF2B5EF4-FFF2-40B4-BE49-F238E27FC236}">
                <a16:creationId xmlns:a16="http://schemas.microsoft.com/office/drawing/2014/main" id="{2BC8376F-2755-7017-DC42-53AFBD38F006}"/>
              </a:ext>
            </a:extLst>
          </p:cNvPr>
          <p:cNvPicPr>
            <a:picLocks noChangeAspect="1"/>
          </p:cNvPicPr>
          <p:nvPr/>
        </p:nvPicPr>
        <p:blipFill>
          <a:blip r:embed="rId2"/>
          <a:stretch>
            <a:fillRect/>
          </a:stretch>
        </p:blipFill>
        <p:spPr>
          <a:xfrm>
            <a:off x="2123315" y="1718204"/>
            <a:ext cx="2895600" cy="4114800"/>
          </a:xfrm>
          <a:prstGeom prst="rect">
            <a:avLst/>
          </a:prstGeom>
        </p:spPr>
      </p:pic>
    </p:spTree>
    <p:extLst>
      <p:ext uri="{BB962C8B-B14F-4D97-AF65-F5344CB8AC3E}">
        <p14:creationId xmlns:p14="http://schemas.microsoft.com/office/powerpoint/2010/main" val="3163893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Content Placeholder 5" descr="A close up of a paper&#10;&#10;Description automatically generated">
            <a:extLst>
              <a:ext uri="{FF2B5EF4-FFF2-40B4-BE49-F238E27FC236}">
                <a16:creationId xmlns:a16="http://schemas.microsoft.com/office/drawing/2014/main" id="{5ABA9772-8CAC-65D9-A99F-57BABC756DD8}"/>
              </a:ext>
            </a:extLst>
          </p:cNvPr>
          <p:cNvPicPr>
            <a:picLocks noGrp="1" noChangeAspect="1"/>
          </p:cNvPicPr>
          <p:nvPr>
            <p:ph sz="half" idx="1"/>
          </p:nvPr>
        </p:nvPicPr>
        <p:blipFill>
          <a:blip r:embed="rId2"/>
          <a:stretch>
            <a:fillRect/>
          </a:stretch>
        </p:blipFill>
        <p:spPr>
          <a:xfrm>
            <a:off x="2885010" y="643466"/>
            <a:ext cx="6421980" cy="5571067"/>
          </a:xfrm>
          <a:prstGeom prst="rect">
            <a:avLst/>
          </a:prstGeom>
        </p:spPr>
      </p:pic>
    </p:spTree>
    <p:extLst>
      <p:ext uri="{BB962C8B-B14F-4D97-AF65-F5344CB8AC3E}">
        <p14:creationId xmlns:p14="http://schemas.microsoft.com/office/powerpoint/2010/main" val="2595621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E98143-F72A-5C0A-89AB-8C06FBAE3F3E}"/>
              </a:ext>
            </a:extLst>
          </p:cNvPr>
          <p:cNvSpPr>
            <a:spLocks noGrp="1"/>
          </p:cNvSpPr>
          <p:nvPr>
            <p:ph type="title"/>
          </p:nvPr>
        </p:nvSpPr>
        <p:spPr/>
        <p:txBody>
          <a:bodyPr lIns="91440" tIns="45720" rIns="91440" bIns="45720" anchor="t"/>
          <a:lstStyle/>
          <a:p>
            <a:r>
              <a:rPr lang="en-US">
                <a:ea typeface="Calibri Light"/>
                <a:cs typeface="Calibri Light"/>
              </a:rPr>
              <a:t>Identified Risks</a:t>
            </a:r>
            <a:endParaRPr lang="en-US"/>
          </a:p>
        </p:txBody>
      </p:sp>
      <p:sp>
        <p:nvSpPr>
          <p:cNvPr id="3" name="Content Placeholder 2">
            <a:extLst>
              <a:ext uri="{FF2B5EF4-FFF2-40B4-BE49-F238E27FC236}">
                <a16:creationId xmlns:a16="http://schemas.microsoft.com/office/drawing/2014/main" id="{C9FD0E8E-257B-6CBE-9198-305E7B7EE5C4}"/>
              </a:ext>
            </a:extLst>
          </p:cNvPr>
          <p:cNvSpPr>
            <a:spLocks noGrp="1"/>
          </p:cNvSpPr>
          <p:nvPr>
            <p:ph sz="half" idx="1"/>
          </p:nvPr>
        </p:nvSpPr>
        <p:spPr>
          <a:xfrm>
            <a:off x="838200" y="1825625"/>
            <a:ext cx="10515599" cy="4351338"/>
          </a:xfrm>
        </p:spPr>
        <p:txBody>
          <a:bodyPr lIns="91440" tIns="45720" rIns="91440" bIns="45720" anchor="t"/>
          <a:lstStyle/>
          <a:p>
            <a:r>
              <a:rPr lang="en-US" sz="1600" b="1" dirty="0">
                <a:solidFill>
                  <a:srgbClr val="424242"/>
                </a:solidFill>
                <a:ea typeface="+mn-lt"/>
                <a:cs typeface="+mn-lt"/>
              </a:rPr>
              <a:t>Undisclosed Foreign Funding</a:t>
            </a:r>
            <a:r>
              <a:rPr lang="en-US" sz="1600" dirty="0">
                <a:solidFill>
                  <a:srgbClr val="424242"/>
                </a:solidFill>
                <a:ea typeface="+mn-lt"/>
                <a:cs typeface="+mn-lt"/>
              </a:rPr>
              <a:t>: Researchers may receive grants, payments, or other forms of support from foreign entities without disclosing these sources, which can lead to conflicts of interest </a:t>
            </a:r>
            <a:endParaRPr lang="en-US" sz="1600">
              <a:ea typeface="Calibri" panose="020F0502020204030204"/>
              <a:cs typeface="Calibri" panose="020F0502020204030204"/>
            </a:endParaRPr>
          </a:p>
          <a:p>
            <a:r>
              <a:rPr lang="en-US" sz="1600" b="1" dirty="0">
                <a:solidFill>
                  <a:srgbClr val="424242"/>
                </a:solidFill>
                <a:ea typeface="+mn-lt"/>
                <a:cs typeface="+mn-lt"/>
              </a:rPr>
              <a:t>Parallel Laboratories</a:t>
            </a:r>
            <a:r>
              <a:rPr lang="en-US" sz="1600" dirty="0">
                <a:solidFill>
                  <a:srgbClr val="424242"/>
                </a:solidFill>
                <a:ea typeface="+mn-lt"/>
                <a:cs typeface="+mn-lt"/>
              </a:rPr>
              <a:t>: Some researchers might operate "shadow laboratories" in foreign countries, conducting the same research funded domestically, which can lead to intellectual property theft </a:t>
            </a:r>
            <a:endParaRPr lang="en-US" sz="1600">
              <a:ea typeface="Calibri"/>
              <a:cs typeface="Calibri"/>
            </a:endParaRPr>
          </a:p>
          <a:p>
            <a:r>
              <a:rPr lang="en-US" sz="1600" b="1" dirty="0">
                <a:solidFill>
                  <a:srgbClr val="424242"/>
                </a:solidFill>
                <a:ea typeface="+mn-lt"/>
                <a:cs typeface="+mn-lt"/>
              </a:rPr>
              <a:t>Recruitment of Staff and Students</a:t>
            </a:r>
            <a:r>
              <a:rPr lang="en-US" sz="1600" dirty="0">
                <a:solidFill>
                  <a:srgbClr val="424242"/>
                </a:solidFill>
                <a:ea typeface="+mn-lt"/>
                <a:cs typeface="+mn-lt"/>
              </a:rPr>
              <a:t>: Foreign actors may target and recruit university staff and students to further their interests, sometimes through financial incentives or other means </a:t>
            </a:r>
            <a:endParaRPr lang="en-US" sz="1600">
              <a:ea typeface="Calibri"/>
              <a:cs typeface="Calibri"/>
            </a:endParaRPr>
          </a:p>
          <a:p>
            <a:r>
              <a:rPr lang="en-US" sz="1600" b="1" dirty="0">
                <a:solidFill>
                  <a:srgbClr val="424242"/>
                </a:solidFill>
                <a:ea typeface="+mn-lt"/>
                <a:cs typeface="+mn-lt"/>
              </a:rPr>
              <a:t>Influencing Research Agendas</a:t>
            </a:r>
            <a:r>
              <a:rPr lang="en-US" sz="1600" dirty="0">
                <a:solidFill>
                  <a:srgbClr val="424242"/>
                </a:solidFill>
                <a:ea typeface="+mn-lt"/>
                <a:cs typeface="+mn-lt"/>
              </a:rPr>
              <a:t>: There can be efforts to subtly influence the direction of research to align with foreign political, social, or economic agendas. This might involve funding specific projects or exerting pressure on researchers </a:t>
            </a:r>
            <a:endParaRPr lang="en-US" sz="1600">
              <a:ea typeface="Calibri"/>
              <a:cs typeface="Calibri"/>
            </a:endParaRPr>
          </a:p>
          <a:p>
            <a:r>
              <a:rPr lang="en-US" sz="1600" b="1" dirty="0">
                <a:solidFill>
                  <a:srgbClr val="424242"/>
                </a:solidFill>
                <a:ea typeface="+mn-lt"/>
                <a:cs typeface="+mn-lt"/>
              </a:rPr>
              <a:t>Theft of Intellectual Property</a:t>
            </a:r>
            <a:r>
              <a:rPr lang="en-US" sz="1600" dirty="0">
                <a:solidFill>
                  <a:srgbClr val="424242"/>
                </a:solidFill>
                <a:ea typeface="+mn-lt"/>
                <a:cs typeface="+mn-lt"/>
              </a:rPr>
              <a:t>: Sensitive research data and intellectual property can be stolen through cyber-attacks or by individuals with access to the information </a:t>
            </a:r>
            <a:endParaRPr lang="en-US" sz="1600">
              <a:ea typeface="Calibri"/>
              <a:cs typeface="Calibri"/>
            </a:endParaRPr>
          </a:p>
          <a:p>
            <a:r>
              <a:rPr lang="en-US" sz="1600" b="1" dirty="0">
                <a:solidFill>
                  <a:srgbClr val="424242"/>
                </a:solidFill>
                <a:ea typeface="+mn-lt"/>
                <a:cs typeface="+mn-lt"/>
              </a:rPr>
              <a:t>Manipulating Academic Programs:</a:t>
            </a:r>
            <a:r>
              <a:rPr lang="en-US" sz="1600" dirty="0">
                <a:solidFill>
                  <a:srgbClr val="424242"/>
                </a:solidFill>
                <a:ea typeface="+mn-lt"/>
                <a:cs typeface="+mn-lt"/>
              </a:rPr>
              <a:t> Foreign entities might attempt to alter academic programs or curricula to promote their own ideologies or suppress certain topics </a:t>
            </a:r>
            <a:endParaRPr lang="en-US" sz="1600" dirty="0"/>
          </a:p>
        </p:txBody>
      </p:sp>
    </p:spTree>
    <p:extLst>
      <p:ext uri="{BB962C8B-B14F-4D97-AF65-F5344CB8AC3E}">
        <p14:creationId xmlns:p14="http://schemas.microsoft.com/office/powerpoint/2010/main" val="26366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uilding with lights on top&#10;&#10;Description automatically generated">
            <a:extLst>
              <a:ext uri="{FF2B5EF4-FFF2-40B4-BE49-F238E27FC236}">
                <a16:creationId xmlns:a16="http://schemas.microsoft.com/office/drawing/2014/main" id="{638633B2-4675-5B29-25AC-C73D0DD07ADA}"/>
              </a:ext>
            </a:extLst>
          </p:cNvPr>
          <p:cNvPicPr>
            <a:picLocks noChangeAspect="1"/>
          </p:cNvPicPr>
          <p:nvPr/>
        </p:nvPicPr>
        <p:blipFill>
          <a:blip r:embed="rId2"/>
          <a:stretch>
            <a:fillRect/>
          </a:stretch>
        </p:blipFill>
        <p:spPr>
          <a:xfrm>
            <a:off x="180814" y="-6178"/>
            <a:ext cx="11804541" cy="6237510"/>
          </a:xfrm>
          <a:prstGeom prst="rect">
            <a:avLst/>
          </a:prstGeom>
        </p:spPr>
      </p:pic>
      <p:pic>
        <p:nvPicPr>
          <p:cNvPr id="5" name="Picture 4" descr="A close up of a sign&#10;&#10;Description automatically generated">
            <a:extLst>
              <a:ext uri="{FF2B5EF4-FFF2-40B4-BE49-F238E27FC236}">
                <a16:creationId xmlns:a16="http://schemas.microsoft.com/office/drawing/2014/main" id="{8E9C149B-2DEF-4FDD-B85A-930DD77B887A}"/>
              </a:ext>
            </a:extLst>
          </p:cNvPr>
          <p:cNvPicPr>
            <a:picLocks noChangeAspect="1"/>
          </p:cNvPicPr>
          <p:nvPr/>
        </p:nvPicPr>
        <p:blipFill>
          <a:blip r:embed="rId3"/>
          <a:stretch>
            <a:fillRect/>
          </a:stretch>
        </p:blipFill>
        <p:spPr>
          <a:xfrm>
            <a:off x="5694405" y="277681"/>
            <a:ext cx="6096000" cy="2338351"/>
          </a:xfrm>
          <a:prstGeom prst="rect">
            <a:avLst/>
          </a:prstGeom>
        </p:spPr>
      </p:pic>
      <p:pic>
        <p:nvPicPr>
          <p:cNvPr id="6" name="Picture 5" descr="A close up of words&#10;&#10;Description automatically generated">
            <a:extLst>
              <a:ext uri="{FF2B5EF4-FFF2-40B4-BE49-F238E27FC236}">
                <a16:creationId xmlns:a16="http://schemas.microsoft.com/office/drawing/2014/main" id="{A17971DA-81DC-5847-7781-7A67C78E1ECA}"/>
              </a:ext>
            </a:extLst>
          </p:cNvPr>
          <p:cNvPicPr>
            <a:picLocks noChangeAspect="1"/>
          </p:cNvPicPr>
          <p:nvPr/>
        </p:nvPicPr>
        <p:blipFill>
          <a:blip r:embed="rId4"/>
          <a:stretch>
            <a:fillRect/>
          </a:stretch>
        </p:blipFill>
        <p:spPr>
          <a:xfrm>
            <a:off x="348712" y="3102208"/>
            <a:ext cx="11481661" cy="1441414"/>
          </a:xfrm>
          <a:prstGeom prst="rect">
            <a:avLst/>
          </a:prstGeom>
        </p:spPr>
      </p:pic>
      <p:pic>
        <p:nvPicPr>
          <p:cNvPr id="8" name="Picture 7" descr="A close up of words&#10;&#10;Description automatically generated">
            <a:extLst>
              <a:ext uri="{FF2B5EF4-FFF2-40B4-BE49-F238E27FC236}">
                <a16:creationId xmlns:a16="http://schemas.microsoft.com/office/drawing/2014/main" id="{9F56A503-B5C7-A43E-12FE-23602773062B}"/>
              </a:ext>
            </a:extLst>
          </p:cNvPr>
          <p:cNvPicPr>
            <a:picLocks noChangeAspect="1"/>
          </p:cNvPicPr>
          <p:nvPr/>
        </p:nvPicPr>
        <p:blipFill>
          <a:blip r:embed="rId5"/>
          <a:stretch>
            <a:fillRect/>
          </a:stretch>
        </p:blipFill>
        <p:spPr>
          <a:xfrm>
            <a:off x="348712" y="4931135"/>
            <a:ext cx="11442914" cy="1038203"/>
          </a:xfrm>
          <a:prstGeom prst="rect">
            <a:avLst/>
          </a:prstGeom>
        </p:spPr>
      </p:pic>
    </p:spTree>
    <p:extLst>
      <p:ext uri="{BB962C8B-B14F-4D97-AF65-F5344CB8AC3E}">
        <p14:creationId xmlns:p14="http://schemas.microsoft.com/office/powerpoint/2010/main" val="1692691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ECD2A-160E-C118-E3E1-C9C60375A1DA}"/>
              </a:ext>
            </a:extLst>
          </p:cNvPr>
          <p:cNvSpPr>
            <a:spLocks noGrp="1"/>
          </p:cNvSpPr>
          <p:nvPr>
            <p:ph type="title"/>
          </p:nvPr>
        </p:nvSpPr>
        <p:spPr/>
        <p:txBody>
          <a:bodyPr lIns="91440" tIns="45720" rIns="91440" bIns="45720" anchor="t"/>
          <a:lstStyle/>
          <a:p>
            <a:r>
              <a:rPr lang="en-US" dirty="0">
                <a:ea typeface="Calibri Light"/>
                <a:cs typeface="Calibri Light"/>
              </a:rPr>
              <a:t>Targeting of New Zealand Academic</a:t>
            </a:r>
            <a:endParaRPr lang="en-US" dirty="0"/>
          </a:p>
        </p:txBody>
      </p:sp>
      <p:sp>
        <p:nvSpPr>
          <p:cNvPr id="3" name="Content Placeholder 2">
            <a:extLst>
              <a:ext uri="{FF2B5EF4-FFF2-40B4-BE49-F238E27FC236}">
                <a16:creationId xmlns:a16="http://schemas.microsoft.com/office/drawing/2014/main" id="{F813588A-5B7D-D116-6B40-B658252508A8}"/>
              </a:ext>
            </a:extLst>
          </p:cNvPr>
          <p:cNvSpPr>
            <a:spLocks noGrp="1"/>
          </p:cNvSpPr>
          <p:nvPr>
            <p:ph sz="half" idx="1"/>
          </p:nvPr>
        </p:nvSpPr>
        <p:spPr>
          <a:xfrm>
            <a:off x="1232971" y="1715456"/>
            <a:ext cx="5264226" cy="4351338"/>
          </a:xfrm>
        </p:spPr>
        <p:txBody>
          <a:bodyPr lIns="91440" tIns="45720" rIns="91440" bIns="45720" anchor="t"/>
          <a:lstStyle/>
          <a:p>
            <a:r>
              <a:rPr lang="en-US" sz="1400" b="1" dirty="0">
                <a:solidFill>
                  <a:srgbClr val="424242"/>
                </a:solidFill>
                <a:ea typeface="+mn-lt"/>
                <a:cs typeface="+mn-lt"/>
              </a:rPr>
              <a:t>Break-ins:</a:t>
            </a:r>
            <a:endParaRPr lang="en-US" sz="1400" b="1">
              <a:ea typeface="Calibri" panose="020F0502020204030204"/>
              <a:cs typeface="Calibri" panose="020F0502020204030204"/>
            </a:endParaRPr>
          </a:p>
          <a:p>
            <a:pPr lvl="1"/>
            <a:r>
              <a:rPr lang="en-US" sz="1400" dirty="0">
                <a:solidFill>
                  <a:srgbClr val="424242"/>
                </a:solidFill>
                <a:ea typeface="+mn-lt"/>
                <a:cs typeface="+mn-lt"/>
              </a:rPr>
              <a:t>February 2018: Academic's home and office were broken into. Important documents and electronic devices were targeted </a:t>
            </a:r>
            <a:endParaRPr lang="en-US" sz="1400">
              <a:ea typeface="Calibri"/>
              <a:cs typeface="Calibri"/>
            </a:endParaRPr>
          </a:p>
          <a:p>
            <a:pPr lvl="1"/>
            <a:r>
              <a:rPr lang="en-US" sz="1400" dirty="0">
                <a:solidFill>
                  <a:srgbClr val="424242"/>
                </a:solidFill>
                <a:ea typeface="+mn-lt"/>
                <a:cs typeface="+mn-lt"/>
              </a:rPr>
              <a:t>Repeated Incidents: Multiple break-ins occurred over a short period, suggesting a coordinated effort </a:t>
            </a:r>
            <a:endParaRPr lang="en-US" sz="1400" dirty="0">
              <a:ea typeface="Calibri"/>
              <a:cs typeface="Calibri"/>
            </a:endParaRPr>
          </a:p>
          <a:p>
            <a:r>
              <a:rPr lang="en-US" sz="1400" b="1" dirty="0">
                <a:solidFill>
                  <a:srgbClr val="424242"/>
                </a:solidFill>
                <a:ea typeface="+mn-lt"/>
                <a:cs typeface="+mn-lt"/>
              </a:rPr>
              <a:t>Tampering:</a:t>
            </a:r>
            <a:endParaRPr lang="en-US" sz="1400" b="1" dirty="0">
              <a:ea typeface="Calibri"/>
              <a:cs typeface="Calibri"/>
            </a:endParaRPr>
          </a:p>
          <a:p>
            <a:pPr lvl="1"/>
            <a:r>
              <a:rPr lang="en-US" sz="1400" dirty="0">
                <a:solidFill>
                  <a:srgbClr val="424242"/>
                </a:solidFill>
                <a:ea typeface="+mn-lt"/>
                <a:cs typeface="+mn-lt"/>
              </a:rPr>
              <a:t>Car Sabotage: Academic's  car was tampered with, including the discovery of cut brake lines and loosened wheel nuts </a:t>
            </a:r>
            <a:endParaRPr lang="en-US" sz="1400">
              <a:ea typeface="Calibri"/>
              <a:cs typeface="Calibri"/>
            </a:endParaRPr>
          </a:p>
          <a:p>
            <a:pPr lvl="1"/>
            <a:r>
              <a:rPr lang="en-US" sz="1400" dirty="0">
                <a:solidFill>
                  <a:srgbClr val="424242"/>
                </a:solidFill>
                <a:ea typeface="+mn-lt"/>
                <a:cs typeface="+mn-lt"/>
              </a:rPr>
              <a:t>Safety Concerns: These actions posed significant risks to her personal safety and highlighted the severity of the intimidation campaign </a:t>
            </a:r>
            <a:endParaRPr lang="en-US" sz="1400">
              <a:ea typeface="Calibri"/>
              <a:cs typeface="Calibri"/>
            </a:endParaRPr>
          </a:p>
          <a:p>
            <a:r>
              <a:rPr lang="en-US" sz="1400" b="1" dirty="0">
                <a:solidFill>
                  <a:srgbClr val="424242"/>
                </a:solidFill>
                <a:ea typeface="+mn-lt"/>
                <a:cs typeface="+mn-lt"/>
              </a:rPr>
              <a:t>Cyber Attacks:</a:t>
            </a:r>
            <a:endParaRPr lang="en-US" sz="1400" b="1" dirty="0">
              <a:ea typeface="Calibri"/>
              <a:cs typeface="Calibri"/>
            </a:endParaRPr>
          </a:p>
          <a:p>
            <a:pPr lvl="1"/>
            <a:r>
              <a:rPr lang="en-US" sz="1400" dirty="0">
                <a:solidFill>
                  <a:srgbClr val="424242"/>
                </a:solidFill>
                <a:ea typeface="+mn-lt"/>
                <a:cs typeface="+mn-lt"/>
              </a:rPr>
              <a:t>Hacking Attempts: Academic experienced numerous hacking attempts on her email and electronic devices </a:t>
            </a:r>
            <a:endParaRPr lang="en-US" sz="1400">
              <a:ea typeface="Calibri"/>
              <a:cs typeface="Calibri"/>
            </a:endParaRPr>
          </a:p>
          <a:p>
            <a:pPr lvl="1"/>
            <a:r>
              <a:rPr lang="en-US" sz="1400" dirty="0">
                <a:solidFill>
                  <a:srgbClr val="424242"/>
                </a:solidFill>
                <a:ea typeface="+mn-lt"/>
                <a:cs typeface="+mn-lt"/>
              </a:rPr>
              <a:t>Data Breaches: Sensitive research data was targeted, indicating an effort to disrupt her work and access confidential information </a:t>
            </a:r>
            <a:endParaRPr lang="en-US" sz="1400" dirty="0"/>
          </a:p>
          <a:p>
            <a:endParaRPr lang="en-US" dirty="0">
              <a:solidFill>
                <a:srgbClr val="000000"/>
              </a:solidFill>
              <a:latin typeface="Calibri" panose="020F0502020204030204"/>
              <a:ea typeface="Calibri"/>
              <a:cs typeface="Calibri"/>
            </a:endParaRPr>
          </a:p>
        </p:txBody>
      </p:sp>
      <p:pic>
        <p:nvPicPr>
          <p:cNvPr id="5" name="Picture 4" descr="A silhouette of a person in front of a window&#10;&#10;AI-generated content may be incorrect.">
            <a:extLst>
              <a:ext uri="{FF2B5EF4-FFF2-40B4-BE49-F238E27FC236}">
                <a16:creationId xmlns:a16="http://schemas.microsoft.com/office/drawing/2014/main" id="{AB636EF4-9A86-57F9-54D9-AEB9D03964FB}"/>
              </a:ext>
            </a:extLst>
          </p:cNvPr>
          <p:cNvPicPr>
            <a:picLocks noChangeAspect="1"/>
          </p:cNvPicPr>
          <p:nvPr/>
        </p:nvPicPr>
        <p:blipFill>
          <a:blip r:embed="rId2"/>
          <a:stretch>
            <a:fillRect/>
          </a:stretch>
        </p:blipFill>
        <p:spPr>
          <a:xfrm>
            <a:off x="6589294" y="2053390"/>
            <a:ext cx="5259806" cy="3473116"/>
          </a:xfrm>
          <a:prstGeom prst="rect">
            <a:avLst/>
          </a:prstGeom>
        </p:spPr>
      </p:pic>
    </p:spTree>
    <p:extLst>
      <p:ext uri="{BB962C8B-B14F-4D97-AF65-F5344CB8AC3E}">
        <p14:creationId xmlns:p14="http://schemas.microsoft.com/office/powerpoint/2010/main" val="3279371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3C578-FD42-2159-CB18-AE638A049480}"/>
              </a:ext>
            </a:extLst>
          </p:cNvPr>
          <p:cNvSpPr>
            <a:spLocks noGrp="1"/>
          </p:cNvSpPr>
          <p:nvPr>
            <p:ph sz="half" idx="1"/>
          </p:nvPr>
        </p:nvSpPr>
        <p:spPr>
          <a:xfrm>
            <a:off x="912283" y="1021292"/>
            <a:ext cx="5181600" cy="4139671"/>
          </a:xfrm>
        </p:spPr>
        <p:txBody>
          <a:bodyPr lIns="91440" tIns="45720" rIns="91440" bIns="45720" anchor="t"/>
          <a:lstStyle/>
          <a:p>
            <a:endParaRPr lang="en-US" sz="2400" dirty="0">
              <a:ea typeface="Calibri"/>
              <a:cs typeface="Calibri"/>
            </a:endParaRPr>
          </a:p>
          <a:p>
            <a:r>
              <a:rPr lang="en-US" sz="2400" dirty="0">
                <a:ea typeface="Calibri"/>
                <a:cs typeface="Calibri"/>
              </a:rPr>
              <a:t>Birmingham University Student charged with counter-terrorism offences after creating a weaponized drone in Support of Islamic State.</a:t>
            </a:r>
          </a:p>
          <a:p>
            <a:pPr marL="0" indent="0">
              <a:buNone/>
            </a:pPr>
            <a:endParaRPr lang="en-US" sz="2400" dirty="0">
              <a:ea typeface="Calibri"/>
              <a:cs typeface="Calibri"/>
            </a:endParaRPr>
          </a:p>
          <a:p>
            <a:r>
              <a:rPr lang="en-US" sz="2400" dirty="0">
                <a:ea typeface="Calibri"/>
                <a:cs typeface="Calibri"/>
              </a:rPr>
              <a:t>11 British Universities unwittingly contributed to  Iranian military drone development.</a:t>
            </a:r>
          </a:p>
        </p:txBody>
      </p:sp>
      <p:pic>
        <p:nvPicPr>
          <p:cNvPr id="5" name="Content Placeholder 4" descr="A model of a plane&#10;&#10;AI-generated content may be incorrect.">
            <a:extLst>
              <a:ext uri="{FF2B5EF4-FFF2-40B4-BE49-F238E27FC236}">
                <a16:creationId xmlns:a16="http://schemas.microsoft.com/office/drawing/2014/main" id="{C5A11E13-4D92-A1E8-C658-E75375E878B0}"/>
              </a:ext>
            </a:extLst>
          </p:cNvPr>
          <p:cNvPicPr>
            <a:picLocks noGrp="1" noChangeAspect="1"/>
          </p:cNvPicPr>
          <p:nvPr>
            <p:ph sz="half" idx="2"/>
          </p:nvPr>
        </p:nvPicPr>
        <p:blipFill>
          <a:blip r:embed="rId2"/>
          <a:stretch>
            <a:fillRect/>
          </a:stretch>
        </p:blipFill>
        <p:spPr>
          <a:xfrm>
            <a:off x="7825581" y="164042"/>
            <a:ext cx="3091922" cy="3102505"/>
          </a:xfrm>
        </p:spPr>
      </p:pic>
      <p:pic>
        <p:nvPicPr>
          <p:cNvPr id="6" name="Picture 5" descr="A white airplane in the sky&#10;&#10;AI-generated content may be incorrect.">
            <a:extLst>
              <a:ext uri="{FF2B5EF4-FFF2-40B4-BE49-F238E27FC236}">
                <a16:creationId xmlns:a16="http://schemas.microsoft.com/office/drawing/2014/main" id="{D20CAC50-5223-D3ED-2870-B36A5C0A6945}"/>
              </a:ext>
            </a:extLst>
          </p:cNvPr>
          <p:cNvPicPr>
            <a:picLocks noChangeAspect="1"/>
          </p:cNvPicPr>
          <p:nvPr/>
        </p:nvPicPr>
        <p:blipFill>
          <a:blip r:embed="rId3"/>
          <a:stretch>
            <a:fillRect/>
          </a:stretch>
        </p:blipFill>
        <p:spPr>
          <a:xfrm>
            <a:off x="7046281" y="3429000"/>
            <a:ext cx="4322436" cy="2836333"/>
          </a:xfrm>
          <a:prstGeom prst="rect">
            <a:avLst/>
          </a:prstGeom>
        </p:spPr>
      </p:pic>
      <p:sp>
        <p:nvSpPr>
          <p:cNvPr id="4" name="Title 1">
            <a:extLst>
              <a:ext uri="{FF2B5EF4-FFF2-40B4-BE49-F238E27FC236}">
                <a16:creationId xmlns:a16="http://schemas.microsoft.com/office/drawing/2014/main" id="{0F8AA5D5-581B-8B86-BAF2-666E038F60D8}"/>
              </a:ext>
            </a:extLst>
          </p:cNvPr>
          <p:cNvSpPr>
            <a:spLocks noGrp="1"/>
          </p:cNvSpPr>
          <p:nvPr>
            <p:ph type="title"/>
          </p:nvPr>
        </p:nvSpPr>
        <p:spPr>
          <a:xfrm>
            <a:off x="436605" y="159179"/>
            <a:ext cx="6118655" cy="1335860"/>
          </a:xfrm>
        </p:spPr>
        <p:txBody>
          <a:bodyPr lIns="91440" tIns="45720" rIns="91440" bIns="45720" anchor="t"/>
          <a:lstStyle/>
          <a:p>
            <a:r>
              <a:rPr lang="en-US" dirty="0">
                <a:ea typeface="Calibri Light"/>
                <a:cs typeface="Calibri Light"/>
              </a:rPr>
              <a:t>Dual Use Tech</a:t>
            </a:r>
          </a:p>
        </p:txBody>
      </p:sp>
    </p:spTree>
    <p:extLst>
      <p:ext uri="{BB962C8B-B14F-4D97-AF65-F5344CB8AC3E}">
        <p14:creationId xmlns:p14="http://schemas.microsoft.com/office/powerpoint/2010/main" val="3095679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E7C26-E4A9-0B73-D9C8-9991F5D22672}"/>
              </a:ext>
            </a:extLst>
          </p:cNvPr>
          <p:cNvSpPr>
            <a:spLocks noGrp="1"/>
          </p:cNvSpPr>
          <p:nvPr>
            <p:ph type="title"/>
          </p:nvPr>
        </p:nvSpPr>
        <p:spPr/>
        <p:txBody>
          <a:bodyPr lIns="91440" tIns="45720" rIns="91440" bIns="45720" anchor="t"/>
          <a:lstStyle/>
          <a:p>
            <a:r>
              <a:rPr lang="en-US" dirty="0">
                <a:ea typeface="Calibri Light"/>
                <a:cs typeface="Calibri Light"/>
              </a:rPr>
              <a:t>Cyber Threats</a:t>
            </a:r>
            <a:endParaRPr lang="en-US" dirty="0"/>
          </a:p>
        </p:txBody>
      </p:sp>
      <p:sp>
        <p:nvSpPr>
          <p:cNvPr id="3" name="Content Placeholder 2">
            <a:extLst>
              <a:ext uri="{FF2B5EF4-FFF2-40B4-BE49-F238E27FC236}">
                <a16:creationId xmlns:a16="http://schemas.microsoft.com/office/drawing/2014/main" id="{587956AB-F21C-BF17-A517-56AC9C792D7F}"/>
              </a:ext>
            </a:extLst>
          </p:cNvPr>
          <p:cNvSpPr>
            <a:spLocks noGrp="1"/>
          </p:cNvSpPr>
          <p:nvPr>
            <p:ph sz="half" idx="1"/>
          </p:nvPr>
        </p:nvSpPr>
        <p:spPr/>
        <p:txBody>
          <a:bodyPr lIns="91440" tIns="45720" rIns="91440" bIns="45720" anchor="t"/>
          <a:lstStyle/>
          <a:p>
            <a:r>
              <a:rPr lang="en-US" sz="2400" b="1" dirty="0">
                <a:ea typeface="+mn-lt"/>
                <a:cs typeface="+mn-lt"/>
              </a:rPr>
              <a:t>University of Michigan</a:t>
            </a:r>
            <a:r>
              <a:rPr lang="en-US" sz="2400" dirty="0">
                <a:ea typeface="+mn-lt"/>
                <a:cs typeface="+mn-lt"/>
              </a:rPr>
              <a:t>: 230,000 Personal Records Stolen.</a:t>
            </a:r>
          </a:p>
          <a:p>
            <a:r>
              <a:rPr lang="en-US" sz="2400" b="1" dirty="0">
                <a:latin typeface="Calibri"/>
                <a:ea typeface="Calibri"/>
                <a:cs typeface="Segoe UI"/>
              </a:rPr>
              <a:t>Eindhoven University of Technology: </a:t>
            </a:r>
            <a:r>
              <a:rPr lang="en-US" sz="2400" dirty="0">
                <a:latin typeface="Calibri"/>
                <a:ea typeface="Calibri"/>
                <a:cs typeface="Segoe UI"/>
              </a:rPr>
              <a:t>suffered major ransomware attack that disrupted critical campus services including email and Wi-Fi</a:t>
            </a:r>
            <a:endParaRPr lang="en-US" sz="2400">
              <a:latin typeface="Calibri"/>
              <a:ea typeface="Calibri"/>
              <a:cs typeface="Calibri"/>
            </a:endParaRPr>
          </a:p>
          <a:p>
            <a:r>
              <a:rPr lang="en-US" sz="2400" b="1" dirty="0">
                <a:ea typeface="Calibri"/>
                <a:cs typeface="Calibri"/>
              </a:rPr>
              <a:t>University of Auckland and University of Otago:</a:t>
            </a:r>
            <a:r>
              <a:rPr lang="en-US" sz="2400" dirty="0">
                <a:ea typeface="Calibri"/>
                <a:cs typeface="Calibri"/>
              </a:rPr>
              <a:t> data compromised when third party software supplier was hacked</a:t>
            </a:r>
            <a:endParaRPr lang="en-US" sz="2400">
              <a:ea typeface="Calibri"/>
              <a:cs typeface="Calibri"/>
            </a:endParaRPr>
          </a:p>
          <a:p>
            <a:endParaRPr lang="en-US" sz="1100" b="1" dirty="0">
              <a:solidFill>
                <a:srgbClr val="242424"/>
              </a:solidFill>
              <a:latin typeface="Segoe UI"/>
              <a:ea typeface="Calibri"/>
              <a:cs typeface="Segoe UI"/>
            </a:endParaRPr>
          </a:p>
        </p:txBody>
      </p:sp>
      <p:pic>
        <p:nvPicPr>
          <p:cNvPr id="5" name="Picture 4" descr="A group of people sitting in computers&#10;&#10;AI-generated content may be incorrect.">
            <a:extLst>
              <a:ext uri="{FF2B5EF4-FFF2-40B4-BE49-F238E27FC236}">
                <a16:creationId xmlns:a16="http://schemas.microsoft.com/office/drawing/2014/main" id="{FBE98DDD-74AC-670E-0F13-CAA7113C72EA}"/>
              </a:ext>
            </a:extLst>
          </p:cNvPr>
          <p:cNvPicPr>
            <a:picLocks noChangeAspect="1"/>
          </p:cNvPicPr>
          <p:nvPr/>
        </p:nvPicPr>
        <p:blipFill>
          <a:blip r:embed="rId2"/>
          <a:stretch>
            <a:fillRect/>
          </a:stretch>
        </p:blipFill>
        <p:spPr>
          <a:xfrm>
            <a:off x="6908320" y="977661"/>
            <a:ext cx="4888302" cy="4888302"/>
          </a:xfrm>
          <a:prstGeom prst="rect">
            <a:avLst/>
          </a:prstGeom>
        </p:spPr>
      </p:pic>
    </p:spTree>
    <p:extLst>
      <p:ext uri="{BB962C8B-B14F-4D97-AF65-F5344CB8AC3E}">
        <p14:creationId xmlns:p14="http://schemas.microsoft.com/office/powerpoint/2010/main" val="2395292872"/>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5B3AC3CF64161429D7E4638AB47060D" ma:contentTypeVersion="19" ma:contentTypeDescription="Create a new document." ma:contentTypeScope="" ma:versionID="1efcb0d99ee7dadd14a4f501f4b0118c">
  <xsd:schema xmlns:xsd="http://www.w3.org/2001/XMLSchema" xmlns:xs="http://www.w3.org/2001/XMLSchema" xmlns:p="http://schemas.microsoft.com/office/2006/metadata/properties" xmlns:ns2="9ae8d21e-9f0b-4f8c-af18-737431b916ac" xmlns:ns3="2b020a29-aecd-476b-8002-043cdcfcec60" xmlns:ns4="d800a5cf-5799-495b-9b49-f15f7ad25ed9" targetNamespace="http://schemas.microsoft.com/office/2006/metadata/properties" ma:root="true" ma:fieldsID="a9d78becb9f2a6893a2480d608400f55" ns2:_="" ns3:_="" ns4:_="">
    <xsd:import namespace="9ae8d21e-9f0b-4f8c-af18-737431b916ac"/>
    <xsd:import namespace="2b020a29-aecd-476b-8002-043cdcfcec60"/>
    <xsd:import namespace="d800a5cf-5799-495b-9b49-f15f7ad25ed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OCR" minOccurs="0"/>
                <xsd:element ref="ns2:MediaServiceDateTaken"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e8d21e-9f0b-4f8c-af18-737431b916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5e9cd7a-283a-407b-9b45-84d2c2056e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020a29-aecd-476b-8002-043cdcfcec6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00a5cf-5799-495b-9b49-f15f7ad25ed9"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4ff0129-bcfc-4403-aedf-b1a835cee450}" ma:internalName="TaxCatchAll" ma:showField="CatchAllData" ma:web="2b020a29-aecd-476b-8002-043cdcfcec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ae8d21e-9f0b-4f8c-af18-737431b916ac">
      <Terms xmlns="http://schemas.microsoft.com/office/infopath/2007/PartnerControls"/>
    </lcf76f155ced4ddcb4097134ff3c332f>
    <TaxCatchAll xmlns="d800a5cf-5799-495b-9b49-f15f7ad25ed9" xsi:nil="true"/>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7F7F71D8A11F504FADAA3350CFA7A036" ma:contentTypeVersion="15" ma:contentTypeDescription="Create a new document." ma:contentTypeScope="" ma:versionID="0c7bc4a2d9015e5470c98706eedc6c01">
  <xsd:schema xmlns:xsd="http://www.w3.org/2001/XMLSchema" xmlns:xs="http://www.w3.org/2001/XMLSchema" xmlns:p="http://schemas.microsoft.com/office/2006/metadata/properties" xmlns:ns2="88b6799a-7b56-4650-a3fc-dcb4a35d0b76" xmlns:ns3="bb03c0d9-0c81-456a-adba-cee6e0528cf4" targetNamespace="http://schemas.microsoft.com/office/2006/metadata/properties" ma:root="true" ma:fieldsID="2846abeb42183649b606909ab930f3a2" ns2:_="" ns3:_="">
    <xsd:import namespace="88b6799a-7b56-4650-a3fc-dcb4a35d0b76"/>
    <xsd:import namespace="bb03c0d9-0c81-456a-adba-cee6e0528cf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8b6799a-7b56-4650-a3fc-dcb4a35d0b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c5e9cd7a-283a-407b-9b45-84d2c2056e0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03c0d9-0c81-456a-adba-cee6e0528cf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906bb06e-371c-4b1f-9800-b499b95c2310}" ma:internalName="TaxCatchAll" ma:showField="CatchAllData" ma:web="bb03c0d9-0c81-456a-adba-cee6e0528cf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551CCC-55A0-47D3-A9CE-EF79897ECB47}"/>
</file>

<file path=customXml/itemProps2.xml><?xml version="1.0" encoding="utf-8"?>
<ds:datastoreItem xmlns:ds="http://schemas.openxmlformats.org/officeDocument/2006/customXml" ds:itemID="{E7A5CA28-FF06-42D3-B091-F1CC2B40CF48}">
  <ds:schemaRefs>
    <ds:schemaRef ds:uri="http://schemas.microsoft.com/sharepoint/v3/contenttype/forms"/>
  </ds:schemaRefs>
</ds:datastoreItem>
</file>

<file path=customXml/itemProps3.xml><?xml version="1.0" encoding="utf-8"?>
<ds:datastoreItem xmlns:ds="http://schemas.openxmlformats.org/officeDocument/2006/customXml" ds:itemID="{8E25396A-2948-4962-947C-E671AFE15DBF}">
  <ds:schemaRefs>
    <ds:schemaRef ds:uri="88b6799a-7b56-4650-a3fc-dcb4a35d0b76"/>
    <ds:schemaRef ds:uri="bb03c0d9-0c81-456a-adba-cee6e0528cf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79E98237-14D1-459D-A150-3CAB26C96405}">
  <ds:schemaRefs>
    <ds:schemaRef ds:uri="88b6799a-7b56-4650-a3fc-dcb4a35d0b76"/>
    <ds:schemaRef ds:uri="bb03c0d9-0c81-456a-adba-cee6e0528cf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d1b36e95-0d50-42e9-958f-b63fa906beaa}" enabled="0" method="" siteId="{d1b36e95-0d50-42e9-958f-b63fa906beaa}" removed="1"/>
</clbl:labelList>
</file>

<file path=docProps/app.xml><?xml version="1.0" encoding="utf-8"?>
<Properties xmlns="http://schemas.openxmlformats.org/officeDocument/2006/extended-properties" xmlns:vt="http://schemas.openxmlformats.org/officeDocument/2006/docPropsVTypes">
  <Template/>
  <TotalTime>2</TotalTime>
  <Words>1316</Words>
  <Application>Microsoft Office PowerPoint</Application>
  <PresentationFormat>Widescreen</PresentationFormat>
  <Paragraphs>129</Paragraphs>
  <Slides>25</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Calibri Light</vt:lpstr>
      <vt:lpstr>Segoe UI</vt:lpstr>
      <vt:lpstr>Verdana</vt:lpstr>
      <vt:lpstr>Wingdings</vt:lpstr>
      <vt:lpstr>1_Office Theme</vt:lpstr>
      <vt:lpstr>Navigating New Zealand’s Trusted-Research Protective Security Requirements Benjamin Turley – University of Auckland</vt:lpstr>
      <vt:lpstr>Introduction</vt:lpstr>
      <vt:lpstr>New Zealand Threat Environment</vt:lpstr>
      <vt:lpstr>PowerPoint Presentation</vt:lpstr>
      <vt:lpstr>Identified Risks</vt:lpstr>
      <vt:lpstr>PowerPoint Presentation</vt:lpstr>
      <vt:lpstr>Targeting of New Zealand Academic</vt:lpstr>
      <vt:lpstr>Dual Use Tech</vt:lpstr>
      <vt:lpstr>Cyber Threats</vt:lpstr>
      <vt:lpstr>PowerPoint Presentation</vt:lpstr>
      <vt:lpstr>New Zealand Response</vt:lpstr>
      <vt:lpstr>What does it involve?</vt:lpstr>
      <vt:lpstr>Focus to date</vt:lpstr>
      <vt:lpstr>PowerPoint Presentation</vt:lpstr>
      <vt:lpstr>About the questionnaire</vt:lpstr>
      <vt:lpstr>First question</vt:lpstr>
      <vt:lpstr>Second question</vt:lpstr>
      <vt:lpstr>Third question</vt:lpstr>
      <vt:lpstr>Fourth question</vt:lpstr>
      <vt:lpstr>Fifth question</vt:lpstr>
      <vt:lpstr>PowerPoint Presentation</vt:lpstr>
      <vt:lpstr>Post-Award Risk Management</vt:lpstr>
      <vt:lpstr>What is a DMP?</vt:lpstr>
      <vt:lpstr>Benefits of a DMP</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Mariyam Poonawala</dc:creator>
  <cp:lastModifiedBy>Ben Turley</cp:lastModifiedBy>
  <cp:revision>225</cp:revision>
  <cp:lastPrinted>2024-09-01T21:11:28Z</cp:lastPrinted>
  <dcterms:created xsi:type="dcterms:W3CDTF">2022-02-14T00:07:45Z</dcterms:created>
  <dcterms:modified xsi:type="dcterms:W3CDTF">2025-06-22T22:35:26Z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0x01010045B3AC3CF64161429D7E4638AB47060D</vt:lpwstr>
  </property>
  <property fmtid="{D5CDD505-2E9C-101B-9397-08002B2CF9AE}" pid="3" name="MediaServiceImageTags">
    <vt:lpwstr/>
  </property>
</Properties>
</file>