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0" r:id="rId4"/>
    <p:sldMasterId id="2147483751" r:id="rId5"/>
    <p:sldMasterId id="2147483731" r:id="rId6"/>
  </p:sldMasterIdLst>
  <p:notesMasterIdLst>
    <p:notesMasterId r:id="rId44"/>
  </p:notesMasterIdLst>
  <p:sldIdLst>
    <p:sldId id="1276" r:id="rId7"/>
    <p:sldId id="1247" r:id="rId8"/>
    <p:sldId id="1217" r:id="rId9"/>
    <p:sldId id="304" r:id="rId10"/>
    <p:sldId id="1219" r:id="rId11"/>
    <p:sldId id="1248" r:id="rId12"/>
    <p:sldId id="305" r:id="rId13"/>
    <p:sldId id="1264" r:id="rId14"/>
    <p:sldId id="1220" r:id="rId15"/>
    <p:sldId id="1221" r:id="rId16"/>
    <p:sldId id="1223" r:id="rId17"/>
    <p:sldId id="1149" r:id="rId18"/>
    <p:sldId id="1265" r:id="rId19"/>
    <p:sldId id="1269" r:id="rId20"/>
    <p:sldId id="1222" r:id="rId21"/>
    <p:sldId id="1292" r:id="rId22"/>
    <p:sldId id="1224" r:id="rId23"/>
    <p:sldId id="1198" r:id="rId24"/>
    <p:sldId id="1225" r:id="rId25"/>
    <p:sldId id="1270" r:id="rId26"/>
    <p:sldId id="1271" r:id="rId27"/>
    <p:sldId id="1272" r:id="rId28"/>
    <p:sldId id="1273" r:id="rId29"/>
    <p:sldId id="1274" r:id="rId30"/>
    <p:sldId id="1249" r:id="rId31"/>
    <p:sldId id="432" r:id="rId32"/>
    <p:sldId id="1310" r:id="rId33"/>
    <p:sldId id="1250" r:id="rId34"/>
    <p:sldId id="1251" r:id="rId35"/>
    <p:sldId id="1275" r:id="rId36"/>
    <p:sldId id="1253" r:id="rId37"/>
    <p:sldId id="1169" r:id="rId38"/>
    <p:sldId id="1254" r:id="rId39"/>
    <p:sldId id="1260" r:id="rId40"/>
    <p:sldId id="1263" r:id="rId41"/>
    <p:sldId id="1258" r:id="rId42"/>
    <p:sldId id="1277" r:id="rId43"/>
  </p:sldIdLst>
  <p:sldSz cx="12192000" cy="6858000"/>
  <p:notesSz cx="6797675" cy="9926638"/>
  <p:embeddedFontLst>
    <p:embeddedFont>
      <p:font typeface="Inter" panose="020B0604020202020204" charset="0"/>
      <p:regular r:id="rId45"/>
      <p:bold r:id="rId46"/>
      <p:italic r:id="rId47"/>
    </p:embeddedFont>
    <p:embeddedFont>
      <p:font typeface="Inter Bold" panose="020B0604020202020204" charset="0"/>
      <p:bold r:id="rId48"/>
    </p:embeddedFont>
    <p:embeddedFont>
      <p:font typeface="Inter Medium" panose="020B0604020202020204" charset="0"/>
      <p:regular r:id="rId49"/>
    </p:embeddedFont>
    <p:embeddedFont>
      <p:font typeface="Roboto Light" panose="02000000000000000000" pitchFamily="2" charset="0"/>
      <p:regular r:id="rId50"/>
      <p:italic r:id="rId51"/>
    </p:embeddedFont>
    <p:embeddedFont>
      <p:font typeface="Roboto Medium" panose="02000000000000000000" pitchFamily="2" charset="0"/>
      <p:regular r:id="rId52"/>
      <p:italic r:id="rId53"/>
    </p:embeddedFont>
    <p:embeddedFont>
      <p:font typeface="Verdana" panose="020B0604030504040204" pitchFamily="34" charset="0"/>
      <p:regular r:id="rId54"/>
      <p:bold r:id="rId55"/>
      <p:italic r:id="rId56"/>
      <p:boldItalic r:id="rId57"/>
    </p:embeddedFont>
    <p:embeddedFont>
      <p:font typeface="Verdana Pro Bold" panose="020B0804030504040204" pitchFamily="34" charset="0"/>
      <p:regular r:id="rId58"/>
      <p:bold r:id="rId59"/>
    </p:embeddedFont>
    <p:embeddedFont>
      <p:font typeface="Wingdings 2" panose="05020102010507070707" pitchFamily="18" charset="2"/>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379DCB4-B273-488A-A4E8-EA73EE4F662C}">
          <p14:sldIdLst>
            <p14:sldId id="1276"/>
            <p14:sldId id="1247"/>
            <p14:sldId id="1217"/>
            <p14:sldId id="304"/>
            <p14:sldId id="1219"/>
          </p14:sldIdLst>
        </p14:section>
        <p14:section name="Common structure and best practices" id="{CC5C6EAC-5B95-402E-8146-A19CE7E06278}">
          <p14:sldIdLst>
            <p14:sldId id="1248"/>
            <p14:sldId id="305"/>
            <p14:sldId id="1264"/>
            <p14:sldId id="1220"/>
            <p14:sldId id="1221"/>
            <p14:sldId id="1223"/>
            <p14:sldId id="1149"/>
            <p14:sldId id="1265"/>
            <p14:sldId id="1269"/>
            <p14:sldId id="1222"/>
            <p14:sldId id="1292"/>
            <p14:sldId id="1224"/>
            <p14:sldId id="1198"/>
            <p14:sldId id="1225"/>
            <p14:sldId id="1270"/>
            <p14:sldId id="1271"/>
            <p14:sldId id="1272"/>
            <p14:sldId id="1273"/>
            <p14:sldId id="1274"/>
          </p14:sldIdLst>
        </p14:section>
        <p14:section name="DMPing over the project lifecycle" id="{8173C901-0117-47BE-A22A-FA49773714D7}">
          <p14:sldIdLst>
            <p14:sldId id="1249"/>
            <p14:sldId id="432"/>
            <p14:sldId id="1310"/>
            <p14:sldId id="1250"/>
            <p14:sldId id="1251"/>
            <p14:sldId id="1275"/>
            <p14:sldId id="1253"/>
          </p14:sldIdLst>
        </p14:section>
        <p14:section name="Discussions" id="{BF80AE93-BCC6-43E7-848C-2D71990E3421}">
          <p14:sldIdLst>
            <p14:sldId id="1169"/>
            <p14:sldId id="1254"/>
            <p14:sldId id="1260"/>
            <p14:sldId id="1263"/>
            <p14:sldId id="1258"/>
          </p14:sldIdLst>
        </p14:section>
        <p14:section name="Outro" id="{14D9812C-E15B-4CB2-9D25-407A6E74BA0D}">
          <p14:sldIdLst>
            <p14:sldId id="1277"/>
          </p14:sldIdLst>
        </p14:section>
      </p14:sectionLst>
    </p:ext>
    <p:ext uri="{EFAFB233-063F-42B5-8137-9DF3F51BA10A}">
      <p15:sldGuideLst xmlns:p15="http://schemas.microsoft.com/office/powerpoint/2012/main">
        <p15:guide id="1" orient="horz" pos="960" userDrawn="1">
          <p15:clr>
            <a:srgbClr val="A4A3A4"/>
          </p15:clr>
        </p15:guide>
        <p15:guide id="2" pos="12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9ABF27-CBE5-5FDB-FFA5-5FCDDD94F0D8}" name="Sarah Hopkins" initials="SH" userId="S::shop013@UoA.auckland.ac.nz::20769d50-1fd7-43b8-9519-dac11ffb2937" providerId="AD"/>
  <p188:author id="{EB519149-4178-CF6F-0981-2C748AD7F441}" name="Laura Armstrong" initials="LA" userId="S::ltuc007@uoa.auckland.ac.nz::0571ad82-98ab-4e3a-8d7f-7d5e410bddc2" providerId="AD"/>
  <p188:author id="{DB09F3B5-2417-3DB8-39C2-2889DAF7FDB4}" name="Jens Brinkmann" initials="JB" userId="S::jbri364@uoa.auckland.ac.nz::cb3db833-eb1f-40f8-b076-66b40f9e8ef3" providerId="AD"/>
  <p188:author id="{1F0480D8-B2D5-9AA0-04A0-35D26B8CD46F}" name="Tom Saunders" initials="TS" userId="S::tsau017@uoa.auckland.ac.nz::46330dfc-5598-4ed0-a335-176683ba86a1" providerId="AD"/>
  <p188:author id="{0FD14AE3-9B39-A9D4-5040-F7252ED42CD9}" name="Ben Collings" initials="BC" userId="S::bcol845@uoa.auckland.ac.nz::0bdfec53-bd97-4166-9ebe-adbfbd574b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D803"/>
    <a:srgbClr val="00CAEF"/>
    <a:srgbClr val="1B75BB"/>
    <a:srgbClr val="93BDE4"/>
    <a:srgbClr val="1391BF"/>
    <a:srgbClr val="494949"/>
    <a:srgbClr val="9C9C9C"/>
    <a:srgbClr val="A71930"/>
    <a:srgbClr val="D2492A"/>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15ADE-C640-DDF7-DB06-05EA02794C65}" v="5" dt="2026-07-05T23:27:15.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60"/>
        <p:guide pos="12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Saunders" userId="S::tsau017@uoa.auckland.ac.nz::46330dfc-5598-4ed0-a335-176683ba86a1" providerId="AD" clId="Web-{67615ADE-C640-DDF7-DB06-05EA02794C65}"/>
    <pc:docChg chg="modSld">
      <pc:chgData name="Tom Saunders" userId="S::tsau017@uoa.auckland.ac.nz::46330dfc-5598-4ed0-a335-176683ba86a1" providerId="AD" clId="Web-{67615ADE-C640-DDF7-DB06-05EA02794C65}" dt="2026-07-05T23:27:15.587" v="4"/>
      <pc:docMkLst>
        <pc:docMk/>
      </pc:docMkLst>
      <pc:sldChg chg="delSp delAnim">
        <pc:chgData name="Tom Saunders" userId="S::tsau017@uoa.auckland.ac.nz::46330dfc-5598-4ed0-a335-176683ba86a1" providerId="AD" clId="Web-{67615ADE-C640-DDF7-DB06-05EA02794C65}" dt="2026-07-05T23:27:01.352" v="0"/>
        <pc:sldMkLst>
          <pc:docMk/>
          <pc:sldMk cId="1001345563" sldId="1220"/>
        </pc:sldMkLst>
        <pc:picChg chg="del">
          <ac:chgData name="Tom Saunders" userId="S::tsau017@uoa.auckland.ac.nz::46330dfc-5598-4ed0-a335-176683ba86a1" providerId="AD" clId="Web-{67615ADE-C640-DDF7-DB06-05EA02794C65}" dt="2026-07-05T23:27:01.352" v="0"/>
          <ac:picMkLst>
            <pc:docMk/>
            <pc:sldMk cId="1001345563" sldId="1220"/>
            <ac:picMk id="7" creationId="{DD753B20-1645-09D9-EEF2-DB9183424590}"/>
          </ac:picMkLst>
        </pc:picChg>
      </pc:sldChg>
      <pc:sldChg chg="delSp delAnim">
        <pc:chgData name="Tom Saunders" userId="S::tsau017@uoa.auckland.ac.nz::46330dfc-5598-4ed0-a335-176683ba86a1" providerId="AD" clId="Web-{67615ADE-C640-DDF7-DB06-05EA02794C65}" dt="2026-07-05T23:27:08.712" v="2"/>
        <pc:sldMkLst>
          <pc:docMk/>
          <pc:sldMk cId="1639195002" sldId="1222"/>
        </pc:sldMkLst>
        <pc:picChg chg="del">
          <ac:chgData name="Tom Saunders" userId="S::tsau017@uoa.auckland.ac.nz::46330dfc-5598-4ed0-a335-176683ba86a1" providerId="AD" clId="Web-{67615ADE-C640-DDF7-DB06-05EA02794C65}" dt="2026-07-05T23:27:08.712" v="2"/>
          <ac:picMkLst>
            <pc:docMk/>
            <pc:sldMk cId="1639195002" sldId="1222"/>
            <ac:picMk id="5" creationId="{9E25DA66-6CCB-3FAD-51AE-B66EC2A11821}"/>
          </ac:picMkLst>
        </pc:picChg>
      </pc:sldChg>
      <pc:sldChg chg="delSp delAnim">
        <pc:chgData name="Tom Saunders" userId="S::tsau017@uoa.auckland.ac.nz::46330dfc-5598-4ed0-a335-176683ba86a1" providerId="AD" clId="Web-{67615ADE-C640-DDF7-DB06-05EA02794C65}" dt="2026-07-05T23:27:07.745" v="1"/>
        <pc:sldMkLst>
          <pc:docMk/>
          <pc:sldMk cId="266505999" sldId="1223"/>
        </pc:sldMkLst>
        <pc:picChg chg="del">
          <ac:chgData name="Tom Saunders" userId="S::tsau017@uoa.auckland.ac.nz::46330dfc-5598-4ed0-a335-176683ba86a1" providerId="AD" clId="Web-{67615ADE-C640-DDF7-DB06-05EA02794C65}" dt="2026-07-05T23:27:07.745" v="1"/>
          <ac:picMkLst>
            <pc:docMk/>
            <pc:sldMk cId="266505999" sldId="1223"/>
            <ac:picMk id="7" creationId="{E6A02089-8FDA-397F-B00C-E275860EC254}"/>
          </ac:picMkLst>
        </pc:picChg>
      </pc:sldChg>
      <pc:sldChg chg="delSp delAnim">
        <pc:chgData name="Tom Saunders" userId="S::tsau017@uoa.auckland.ac.nz::46330dfc-5598-4ed0-a335-176683ba86a1" providerId="AD" clId="Web-{67615ADE-C640-DDF7-DB06-05EA02794C65}" dt="2026-07-05T23:27:12.899" v="3"/>
        <pc:sldMkLst>
          <pc:docMk/>
          <pc:sldMk cId="3966668431" sldId="1224"/>
        </pc:sldMkLst>
        <pc:picChg chg="del">
          <ac:chgData name="Tom Saunders" userId="S::tsau017@uoa.auckland.ac.nz::46330dfc-5598-4ed0-a335-176683ba86a1" providerId="AD" clId="Web-{67615ADE-C640-DDF7-DB06-05EA02794C65}" dt="2026-07-05T23:27:12.899" v="3"/>
          <ac:picMkLst>
            <pc:docMk/>
            <pc:sldMk cId="3966668431" sldId="1224"/>
            <ac:picMk id="6" creationId="{6FC1A627-B09C-97A1-219A-B714CB29FE35}"/>
          </ac:picMkLst>
        </pc:picChg>
      </pc:sldChg>
      <pc:sldChg chg="delSp delAnim">
        <pc:chgData name="Tom Saunders" userId="S::tsau017@uoa.auckland.ac.nz::46330dfc-5598-4ed0-a335-176683ba86a1" providerId="AD" clId="Web-{67615ADE-C640-DDF7-DB06-05EA02794C65}" dt="2026-07-05T23:27:15.587" v="4"/>
        <pc:sldMkLst>
          <pc:docMk/>
          <pc:sldMk cId="1414277476" sldId="1225"/>
        </pc:sldMkLst>
        <pc:picChg chg="del">
          <ac:chgData name="Tom Saunders" userId="S::tsau017@uoa.auckland.ac.nz::46330dfc-5598-4ed0-a335-176683ba86a1" providerId="AD" clId="Web-{67615ADE-C640-DDF7-DB06-05EA02794C65}" dt="2026-07-05T23:27:15.587" v="4"/>
          <ac:picMkLst>
            <pc:docMk/>
            <pc:sldMk cId="1414277476" sldId="1225"/>
            <ac:picMk id="4" creationId="{396A22B3-5D72-6AF3-09F4-5214CAF0FC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34449" y="0"/>
            <a:ext cx="1663227" cy="372249"/>
          </a:xfrm>
          <a:prstGeom prst="rect">
            <a:avLst/>
          </a:prstGeom>
        </p:spPr>
        <p:txBody>
          <a:bodyPr vert="horz" lIns="91440" tIns="45720" rIns="91440" bIns="45720" rtlCol="0"/>
          <a:lstStyle>
            <a:lvl1pPr algn="r">
              <a:defRPr sz="1200"/>
            </a:lvl1pPr>
          </a:lstStyle>
          <a:p>
            <a:fld id="{B7268E1E-0E44-426D-905E-8AD9B19D2182}" type="datetimeFigureOut">
              <a:rPr lang="cs-CZ" smtClean="0"/>
              <a:t>05.07.2026</a:t>
            </a:fld>
            <a:endParaRPr lang="cs-CZ"/>
          </a:p>
        </p:txBody>
      </p:sp>
      <p:sp>
        <p:nvSpPr>
          <p:cNvPr id="4" name="Slide Image Placeholder 3"/>
          <p:cNvSpPr>
            <a:spLocks noGrp="1" noRot="1" noChangeAspect="1"/>
          </p:cNvSpPr>
          <p:nvPr>
            <p:ph type="sldImg" idx="2"/>
          </p:nvPr>
        </p:nvSpPr>
        <p:spPr>
          <a:xfrm>
            <a:off x="922338" y="557213"/>
            <a:ext cx="4953000" cy="2786062"/>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367231" y="3529471"/>
            <a:ext cx="6063213" cy="334507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09388" y="7058943"/>
            <a:ext cx="3927546" cy="370526"/>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34448" y="7058943"/>
            <a:ext cx="1553839" cy="370526"/>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609585" rtl="0" eaLnBrk="1" latinLnBrk="0" hangingPunct="1">
      <a:defRPr sz="800" kern="1200">
        <a:solidFill>
          <a:schemeClr val="tx1"/>
        </a:solidFill>
        <a:latin typeface="+mn-lt"/>
        <a:ea typeface="+mn-ea"/>
        <a:cs typeface="+mn-cs"/>
      </a:defRPr>
    </a:lvl1pPr>
    <a:lvl2pPr marL="304792" algn="l" defTabSz="609585" rtl="0" eaLnBrk="1" latinLnBrk="0" hangingPunct="1">
      <a:defRPr sz="800" kern="1200">
        <a:solidFill>
          <a:schemeClr val="tx1"/>
        </a:solidFill>
        <a:latin typeface="+mn-lt"/>
        <a:ea typeface="+mn-ea"/>
        <a:cs typeface="+mn-cs"/>
      </a:defRPr>
    </a:lvl2pPr>
    <a:lvl3pPr marL="609585" algn="l" defTabSz="609585" rtl="0" eaLnBrk="1" latinLnBrk="0" hangingPunct="1">
      <a:defRPr sz="800" kern="1200">
        <a:solidFill>
          <a:schemeClr val="tx1"/>
        </a:solidFill>
        <a:latin typeface="+mn-lt"/>
        <a:ea typeface="+mn-ea"/>
        <a:cs typeface="+mn-cs"/>
      </a:defRPr>
    </a:lvl3pPr>
    <a:lvl4pPr marL="914377" algn="l" defTabSz="609585" rtl="0" eaLnBrk="1" latinLnBrk="0" hangingPunct="1">
      <a:defRPr sz="800" kern="1200">
        <a:solidFill>
          <a:schemeClr val="tx1"/>
        </a:solidFill>
        <a:latin typeface="+mn-lt"/>
        <a:ea typeface="+mn-ea"/>
        <a:cs typeface="+mn-cs"/>
      </a:defRPr>
    </a:lvl4pPr>
    <a:lvl5pPr marL="1219170" algn="l" defTabSz="609585" rtl="0" eaLnBrk="1" latinLnBrk="0" hangingPunct="1">
      <a:defRPr sz="800" kern="1200">
        <a:solidFill>
          <a:schemeClr val="tx1"/>
        </a:solidFill>
        <a:latin typeface="+mn-lt"/>
        <a:ea typeface="+mn-ea"/>
        <a:cs typeface="+mn-cs"/>
      </a:defRPr>
    </a:lvl5pPr>
    <a:lvl6pPr marL="1523962" algn="l" defTabSz="609585" rtl="0" eaLnBrk="1" latinLnBrk="0" hangingPunct="1">
      <a:defRPr sz="800" kern="1200">
        <a:solidFill>
          <a:schemeClr val="tx1"/>
        </a:solidFill>
        <a:latin typeface="+mn-lt"/>
        <a:ea typeface="+mn-ea"/>
        <a:cs typeface="+mn-cs"/>
      </a:defRPr>
    </a:lvl6pPr>
    <a:lvl7pPr marL="1828754" algn="l" defTabSz="609585" rtl="0" eaLnBrk="1" latinLnBrk="0" hangingPunct="1">
      <a:defRPr sz="800" kern="1200">
        <a:solidFill>
          <a:schemeClr val="tx1"/>
        </a:solidFill>
        <a:latin typeface="+mn-lt"/>
        <a:ea typeface="+mn-ea"/>
        <a:cs typeface="+mn-cs"/>
      </a:defRPr>
    </a:lvl7pPr>
    <a:lvl8pPr marL="2133547" algn="l" defTabSz="609585" rtl="0" eaLnBrk="1" latinLnBrk="0" hangingPunct="1">
      <a:defRPr sz="800" kern="1200">
        <a:solidFill>
          <a:schemeClr val="tx1"/>
        </a:solidFill>
        <a:latin typeface="+mn-lt"/>
        <a:ea typeface="+mn-ea"/>
        <a:cs typeface="+mn-cs"/>
      </a:defRPr>
    </a:lvl8pPr>
    <a:lvl9pPr marL="2438339" algn="l" defTabSz="609585"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ata.aad.gov.au/metadata/records/chlorophyll_65-0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758799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13E81-CAAE-170E-C960-60FB35280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E9C94-EC92-B1AB-9D64-51B1B0A9DC63}"/>
              </a:ext>
            </a:extLst>
          </p:cNvPr>
          <p:cNvSpPr>
            <a:spLocks noGrp="1" noRot="1" noChangeAspect="1"/>
          </p:cNvSpPr>
          <p:nvPr>
            <p:ph type="sldImg"/>
          </p:nvPr>
        </p:nvSpPr>
        <p:spPr>
          <a:xfrm>
            <a:off x="922338" y="557213"/>
            <a:ext cx="4953000" cy="2786062"/>
          </a:xfrm>
        </p:spPr>
      </p:sp>
      <p:sp>
        <p:nvSpPr>
          <p:cNvPr id="3" name="Notes Placeholder 2">
            <a:extLst>
              <a:ext uri="{FF2B5EF4-FFF2-40B4-BE49-F238E27FC236}">
                <a16:creationId xmlns:a16="http://schemas.microsoft.com/office/drawing/2014/main" id="{C08556D5-77DA-BAC6-8E03-4A4BAC068CEA}"/>
              </a:ext>
            </a:extLst>
          </p:cNvPr>
          <p:cNvSpPr>
            <a:spLocks noGrp="1"/>
          </p:cNvSpPr>
          <p:nvPr>
            <p:ph type="body" idx="1"/>
          </p:nvPr>
        </p:nvSpPr>
        <p:spPr/>
        <p:txBody>
          <a:bodyPr/>
          <a:lstStyle/>
          <a:p>
            <a:pPr marL="0" lvl="0" indent="0">
              <a:buFont typeface="Symbol" panose="05050102010706020507" pitchFamily="18" charset="2"/>
              <a:buNone/>
              <a:tabLst>
                <a:tab pos="228600" algn="l"/>
                <a:tab pos="457200" algn="l"/>
              </a:tabLst>
            </a:pPr>
            <a:r>
              <a:rPr lang="en-NZ" sz="1200" b="1">
                <a:effectLst/>
                <a:latin typeface="Verdana" panose="020B0604030504040204" pitchFamily="34" charset="0"/>
                <a:ea typeface="Calibri" panose="020F0502020204030204" pitchFamily="34" charset="0"/>
                <a:cs typeface="Times New Roman" panose="02020603050405020304" pitchFamily="18" charset="0"/>
              </a:rPr>
              <a:t>The Data section describes the data to be created/collected, consideration of the data source, metadata and documentation, data storage, and software and equipment required for the project.</a:t>
            </a:r>
          </a:p>
          <a:p>
            <a:pPr marL="0" lvl="0" indent="0">
              <a:buFont typeface="Symbol" panose="05050102010706020507" pitchFamily="18" charset="2"/>
              <a:buNone/>
              <a:tabLst>
                <a:tab pos="228600" algn="l"/>
                <a:tab pos="457200" algn="l"/>
              </a:tabLst>
            </a:pPr>
            <a:endParaRPr lang="en-NZ" sz="1200">
              <a:effectLst/>
              <a:latin typeface="Verdana" panose="020B0604030504040204" pitchFamily="34"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tabLst>
                <a:tab pos="228600" algn="l"/>
                <a:tab pos="457200" algn="l"/>
              </a:tabLst>
            </a:pPr>
            <a:r>
              <a:rPr lang="en-NZ" sz="1200" b="1">
                <a:effectLst/>
                <a:latin typeface="Verdana" panose="020B0604030504040204" pitchFamily="34" charset="0"/>
                <a:ea typeface="Calibri" panose="020F0502020204030204" pitchFamily="34" charset="0"/>
                <a:cs typeface="Times New Roman" panose="02020603050405020304" pitchFamily="18" charset="0"/>
              </a:rPr>
              <a:t>Data includes</a:t>
            </a:r>
          </a:p>
          <a:p>
            <a:pPr marL="180000" lvl="0" indent="-180000">
              <a:buFont typeface="Symbol" panose="05050102010706020507" pitchFamily="18" charset="2"/>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What data is being collected?</a:t>
            </a:r>
          </a:p>
          <a:p>
            <a:pPr marL="180000" lvl="0" indent="-180000">
              <a:buFont typeface="Symbol" panose="05050102010706020507" pitchFamily="18" charset="2"/>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How will it be organised?</a:t>
            </a:r>
          </a:p>
          <a:p>
            <a:pPr marL="180000" lvl="0" indent="-180000">
              <a:buFont typeface="Symbol" panose="05050102010706020507" pitchFamily="18" charset="2"/>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Where will it be stored?</a:t>
            </a:r>
          </a:p>
          <a:p>
            <a:pPr marL="180000" lvl="0" indent="-180000">
              <a:buFont typeface="Symbol" panose="05050102010706020507" pitchFamily="18" charset="2"/>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What equipment and software are required?</a:t>
            </a:r>
          </a:p>
          <a:p>
            <a:pPr marL="0" lvl="0" indent="0">
              <a:buFont typeface="Symbol" panose="05050102010706020507" pitchFamily="18" charset="2"/>
              <a:buNone/>
              <a:tabLst>
                <a:tab pos="228600" algn="l"/>
                <a:tab pos="457200" algn="l"/>
              </a:tabLst>
            </a:pPr>
            <a:endParaRPr lang="en-NZ" sz="1200" b="1">
              <a:effectLst/>
              <a:latin typeface="Verdana" panose="020B0604030504040204" pitchFamily="34"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tabLst>
                <a:tab pos="228600" algn="l"/>
                <a:tab pos="457200" algn="l"/>
              </a:tabLst>
            </a:pPr>
            <a:r>
              <a:rPr lang="en-NZ" sz="1200" b="1">
                <a:effectLst/>
                <a:latin typeface="Verdana" panose="020B0604030504040204" pitchFamily="34" charset="0"/>
                <a:ea typeface="Calibri" panose="020F0502020204030204" pitchFamily="34" charset="0"/>
                <a:cs typeface="Times New Roman" panose="02020603050405020304" pitchFamily="18" charset="0"/>
              </a:rPr>
              <a:t>A good DMP…</a:t>
            </a:r>
          </a:p>
          <a:p>
            <a:pPr marL="0" lvl="0" indent="0">
              <a:buFont typeface="Arial" panose="020B0604020202020204" pitchFamily="34" charset="0"/>
              <a:buNone/>
            </a:pPr>
            <a:r>
              <a:rPr lang="en-NZ" sz="800" b="0" i="1" kern="1200">
                <a:solidFill>
                  <a:schemeClr val="tx1"/>
                </a:solidFill>
                <a:effectLst/>
                <a:latin typeface="+mn-lt"/>
                <a:ea typeface="+mn-ea"/>
                <a:cs typeface="+mn-cs"/>
              </a:rPr>
              <a:t>Description of data </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describes or lists what data types will be generated (for example, numeric, text, audio, or video) and their associated data formats, including, if needed, data conversion strategies.</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Gives clear details of where the existing data come from and how new data will be collected or produced. Clearly explains methods used.</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Explains clearly, if applicable, why new data must be collected, instead of re-using existing data.</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describes the approach taken to ensure and document quality control in the collection of data during the project.</a:t>
            </a:r>
          </a:p>
          <a:p>
            <a:pPr marL="171450" indent="-171450">
              <a:buFont typeface="Arial" panose="020B0604020202020204" pitchFamily="34" charset="0"/>
              <a:buChar char="•"/>
            </a:pPr>
            <a:r>
              <a:rPr lang="en-NZ" sz="800" kern="1200">
                <a:solidFill>
                  <a:schemeClr val="tx1"/>
                </a:solidFill>
                <a:effectLst/>
                <a:latin typeface="+mn-lt"/>
                <a:ea typeface="+mn-ea"/>
                <a:cs typeface="+mn-cs"/>
              </a:rPr>
              <a:t>Explains why certain formats have been chosen and indicates if they are in open and standard format. If a proprietary format is used, it explains why.</a:t>
            </a:r>
          </a:p>
          <a:p>
            <a:pPr marL="171450" indent="-171450">
              <a:buFont typeface="Arial" panose="020B0604020202020204" pitchFamily="34" charset="0"/>
              <a:buChar char="•"/>
            </a:pPr>
            <a:r>
              <a:rPr lang="en-NZ" sz="800" kern="1200">
                <a:solidFill>
                  <a:schemeClr val="tx1"/>
                </a:solidFill>
                <a:effectLst/>
                <a:latin typeface="+mn-lt"/>
                <a:ea typeface="+mn-ea"/>
                <a:cs typeface="+mn-cs"/>
              </a:rPr>
              <a:t>Clearly describes or lists what non-digital data types will be generated (including tissue samples, if appropriate).</a:t>
            </a:r>
          </a:p>
          <a:p>
            <a:pPr marL="171450" lvl="0" indent="-171450">
              <a:buFont typeface="Arial" panose="020B0604020202020204" pitchFamily="34" charset="0"/>
              <a:buChar char="•"/>
            </a:pPr>
            <a:r>
              <a:rPr lang="en-NZ" sz="800" i="1" kern="1200">
                <a:solidFill>
                  <a:schemeClr val="tx1"/>
                </a:solidFill>
                <a:effectLst/>
                <a:latin typeface="+mn-lt"/>
                <a:ea typeface="+mn-ea"/>
                <a:cs typeface="+mn-cs"/>
              </a:rPr>
              <a:t>Reuse of existing data.</a:t>
            </a:r>
            <a:r>
              <a:rPr lang="en-NZ" sz="800" i="0" kern="1200">
                <a:solidFill>
                  <a:schemeClr val="tx1"/>
                </a:solidFill>
                <a:effectLst/>
                <a:latin typeface="+mn-lt"/>
                <a:ea typeface="+mn-ea"/>
                <a:cs typeface="+mn-cs"/>
              </a:rPr>
              <a:t> </a:t>
            </a:r>
            <a:r>
              <a:rPr lang="en-NZ" sz="800" kern="1200">
                <a:solidFill>
                  <a:schemeClr val="tx1"/>
                </a:solidFill>
                <a:effectLst/>
                <a:latin typeface="+mn-lt"/>
                <a:ea typeface="+mn-ea"/>
                <a:cs typeface="+mn-cs"/>
              </a:rPr>
              <a:t>Explains how existing data to be re-used will be accessed. Indicates, if applicable, whether there are any restrictions on the re-use of third-party data. Explains how data provenance will be documented.</a:t>
            </a:r>
          </a:p>
          <a:p>
            <a:pPr marL="0" lvl="0" indent="0">
              <a:buFont typeface="Arial" panose="020B0604020202020204" pitchFamily="34" charset="0"/>
              <a:buNone/>
            </a:pPr>
            <a:r>
              <a:rPr lang="en-NZ" sz="800" i="1" kern="1200">
                <a:solidFill>
                  <a:schemeClr val="tx1"/>
                </a:solidFill>
                <a:effectLst/>
                <a:latin typeface="+mn-lt"/>
                <a:ea typeface="+mn-ea"/>
                <a:cs typeface="+mn-cs"/>
              </a:rPr>
              <a:t>Metadata and documentation</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outlines the metadata that will accompany the data</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outlines the documentation needed to enable data re-use, stating where the information will be recorded (for example, a database with links to each item, a ‘readme’ text file, file headers, code books, or lab notebooks).</a:t>
            </a:r>
          </a:p>
          <a:p>
            <a:pPr marL="171450" indent="-171450">
              <a:buFont typeface="Arial" panose="020B0604020202020204" pitchFamily="34" charset="0"/>
              <a:buChar char="•"/>
            </a:pPr>
            <a:r>
              <a:rPr lang="en-NZ" sz="800" kern="1200">
                <a:solidFill>
                  <a:schemeClr val="tx1"/>
                </a:solidFill>
                <a:effectLst/>
                <a:latin typeface="+mn-lt"/>
                <a:ea typeface="+mn-ea"/>
                <a:cs typeface="+mn-cs"/>
              </a:rPr>
              <a:t>Indicates how the data will be organised during the project (for example, naming conventions, version control strategy and folder structures).</a:t>
            </a:r>
          </a:p>
          <a:p>
            <a:pPr marL="0" indent="0">
              <a:buFont typeface="Arial" panose="020B0604020202020204" pitchFamily="34" charset="0"/>
              <a:buNone/>
            </a:pPr>
            <a:r>
              <a:rPr lang="en-NZ" sz="800" b="0" i="1" kern="1200">
                <a:solidFill>
                  <a:schemeClr val="tx1"/>
                </a:solidFill>
                <a:effectLst/>
                <a:latin typeface="+mn-lt"/>
                <a:ea typeface="+mn-ea"/>
                <a:cs typeface="+mn-cs"/>
              </a:rPr>
              <a:t>Data storage</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kern="1200">
                <a:solidFill>
                  <a:schemeClr val="tx1"/>
                </a:solidFill>
                <a:effectLst/>
                <a:latin typeface="+mn-lt"/>
                <a:ea typeface="+mn-ea"/>
                <a:cs typeface="+mn-cs"/>
              </a:rPr>
              <a:t>States the location where the data and backups will be stored during the project.</a:t>
            </a:r>
          </a:p>
          <a:p>
            <a:pPr marL="0" indent="0">
              <a:buFont typeface="Arial" panose="020B0604020202020204" pitchFamily="34" charset="0"/>
              <a:buNone/>
            </a:pPr>
            <a:r>
              <a:rPr lang="en-NZ" sz="1200" b="0" i="1">
                <a:effectLst/>
                <a:latin typeface="Verdana" panose="020B0604030504040204" pitchFamily="34" charset="0"/>
                <a:ea typeface="Calibri" panose="020F0502020204030204" pitchFamily="34" charset="0"/>
                <a:cs typeface="Times New Roman" panose="02020603050405020304" pitchFamily="18" charset="0"/>
              </a:rPr>
              <a:t>Software and equipment required for collection and analyses</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kern="1200">
                <a:solidFill>
                  <a:schemeClr val="tx1"/>
                </a:solidFill>
                <a:effectLst/>
                <a:latin typeface="+mn-lt"/>
                <a:ea typeface="+mn-ea"/>
                <a:cs typeface="+mn-cs"/>
              </a:rPr>
              <a:t>Gives clear details of software or equipment used to create and/or collect new data, and to manipulate or analyse the data.</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kern="1200">
                <a:solidFill>
                  <a:schemeClr val="tx1"/>
                </a:solidFill>
                <a:effectLst/>
                <a:latin typeface="+mn-lt"/>
                <a:ea typeface="+mn-ea"/>
                <a:cs typeface="+mn-cs"/>
              </a:rPr>
              <a:t>Describes additional compute resources or high-performance computing resources required to analyse the data.</a:t>
            </a:r>
          </a:p>
          <a:p>
            <a:pPr marL="0" indent="0">
              <a:buFont typeface="Arial" panose="020B0604020202020204" pitchFamily="34" charset="0"/>
              <a:buNone/>
            </a:pPr>
            <a:endParaRPr lang="en-NZ" sz="1200" b="0" i="1">
              <a:effectLst/>
              <a:latin typeface="Verdana" panose="020B060403050404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sz="1200" b="0">
              <a:effectLst/>
              <a:latin typeface="Verdana" panose="020B0604030504040204" pitchFamily="34" charset="0"/>
              <a:ea typeface="Calibri" panose="020F0502020204030204" pitchFamily="34" charset="0"/>
              <a:cs typeface="Times New Roman" panose="02020603050405020304" pitchFamily="18" charset="0"/>
            </a:endParaRPr>
          </a:p>
          <a:p>
            <a:pPr marL="107950" indent="-107950">
              <a:tabLst>
                <a:tab pos="228600" algn="l"/>
                <a:tab pos="457200" algn="l"/>
              </a:tabLst>
            </a:pPr>
            <a:r>
              <a:rPr lang="en-NZ" sz="1200" b="1">
                <a:effectLst/>
                <a:latin typeface="Verdana" panose="020B0604030504040204" pitchFamily="34" charset="0"/>
                <a:ea typeface="Calibri" panose="020F0502020204030204" pitchFamily="34" charset="0"/>
                <a:cs typeface="Times New Roman" panose="02020603050405020304" pitchFamily="18" charset="0"/>
              </a:rPr>
              <a:t>Questions to consider:</a:t>
            </a:r>
          </a:p>
          <a:p>
            <a:pPr marL="285750" lvl="0" indent="-285750" algn="l">
              <a:buFont typeface="Arial" panose="020B0604020202020204" pitchFamily="34" charset="0"/>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How will the data be collected/created?</a:t>
            </a:r>
          </a:p>
          <a:p>
            <a:pPr marL="285750" lvl="0" indent="-285750" algn="l">
              <a:buFont typeface="Arial" panose="020B0604020202020204" pitchFamily="34" charset="0"/>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What standards or methodologies will you use for data collection?</a:t>
            </a:r>
          </a:p>
          <a:p>
            <a:pPr marL="285750" lvl="0" indent="-285750" algn="l">
              <a:buFont typeface="Arial" panose="020B0604020202020204" pitchFamily="34" charset="0"/>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What quality assurance processes will you adopt? </a:t>
            </a:r>
          </a:p>
          <a:p>
            <a:pPr marL="285750" indent="-285750" algn="l">
              <a:buFont typeface="Arial" panose="020B0604020202020204" pitchFamily="34" charset="0"/>
              <a:buChar char="•"/>
            </a:pPr>
            <a:r>
              <a:rPr lang="en-NZ" sz="1200">
                <a:effectLst/>
                <a:latin typeface="Inter" panose="02000503000000020004" pitchFamily="50" charset="0"/>
                <a:ea typeface="Times New Roman" panose="02020603050405020304" pitchFamily="18" charset="0"/>
                <a:cs typeface="Times New Roman" panose="02020603050405020304" pitchFamily="18" charset="0"/>
              </a:rPr>
              <a:t>Do your chosen formats and software enable sharing and long-term access to the data?</a:t>
            </a:r>
          </a:p>
          <a:p>
            <a:pPr marL="647692" lvl="1" indent="-342900">
              <a:buFont typeface="Courier New" panose="02070309020205020404" pitchFamily="49" charset="0"/>
              <a:buChar char="o"/>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Clearly describes the approach taken to ensure and document quality control in the collection of data during the project.</a:t>
            </a:r>
          </a:p>
          <a:p>
            <a:pPr marL="647692" lvl="1" indent="-342900">
              <a:buFont typeface="Courier New" panose="02070309020205020404" pitchFamily="49" charset="0"/>
              <a:buChar char="o"/>
              <a:tabLst>
                <a:tab pos="228600" algn="l"/>
                <a:tab pos="457200" algn="l"/>
              </a:tabLst>
            </a:pPr>
            <a:r>
              <a:rPr lang="en-NZ" sz="1200">
                <a:effectLst/>
                <a:latin typeface="Inter" panose="02000503000000020004" pitchFamily="50" charset="0"/>
                <a:ea typeface="Times New Roman" panose="02020603050405020304" pitchFamily="18" charset="0"/>
                <a:cs typeface="Times New Roman" panose="02020603050405020304" pitchFamily="18" charset="0"/>
              </a:rPr>
              <a:t>Explains why certain formats have been chosen and indicates if they are in open and standard format. If a proprietary format is used, it explains why.</a:t>
            </a:r>
          </a:p>
          <a:p>
            <a:pPr marL="647692" lvl="1" indent="-342900">
              <a:buFont typeface="Courier New" panose="02070309020205020404" pitchFamily="49" charset="0"/>
              <a:buChar char="o"/>
              <a:tabLst>
                <a:tab pos="228600" algn="l"/>
                <a:tab pos="457200" algn="l"/>
              </a:tabLst>
            </a:pPr>
            <a:endParaRPr lang="en-NZ" sz="1200">
              <a:effectLst/>
              <a:latin typeface="Inter" panose="02000503000000020004" pitchFamily="50" charset="0"/>
              <a:cs typeface="Times New Roman" panose="02020603050405020304" pitchFamily="18" charset="0"/>
            </a:endParaRPr>
          </a:p>
          <a:p>
            <a:pPr marL="0" lvl="1" indent="0" algn="l">
              <a:buFont typeface="Courier New" panose="02070309020205020404" pitchFamily="49" charset="0"/>
              <a:buNone/>
              <a:tabLst>
                <a:tab pos="228600" algn="l"/>
                <a:tab pos="457200" algn="l"/>
              </a:tabLst>
            </a:pPr>
            <a:r>
              <a:rPr lang="en-NZ" sz="1200">
                <a:effectLst/>
                <a:latin typeface="Inter" panose="02000503000000020004" pitchFamily="50" charset="0"/>
                <a:cs typeface="Times New Roman" panose="02020603050405020304" pitchFamily="18" charset="0"/>
              </a:rPr>
              <a:t>Non-digital data</a:t>
            </a:r>
          </a:p>
          <a:p>
            <a:pPr marL="342900" lvl="0" indent="-342900">
              <a:buFont typeface="Symbol" panose="05050102010706020507" pitchFamily="18" charset="2"/>
              <a:buChar char=""/>
              <a:tabLst>
                <a:tab pos="228600" algn="l"/>
                <a:tab pos="457200" algn="l"/>
              </a:tabLst>
            </a:pPr>
            <a:r>
              <a:rPr lang="en-NZ" sz="1200">
                <a:effectLst/>
                <a:latin typeface="Verdana" panose="020B0604030504040204" pitchFamily="34" charset="0"/>
                <a:ea typeface="Calibri" panose="020F0502020204030204" pitchFamily="34" charset="0"/>
                <a:cs typeface="Times New Roman" panose="02020603050405020304" pitchFamily="18" charset="0"/>
              </a:rPr>
              <a:t>What non-digital data or physical artefacts will be created or collected during your research (e.g., tissue samples in clinical trials)</a:t>
            </a:r>
          </a:p>
          <a:p>
            <a:pPr marL="342900" lvl="0" indent="-342900">
              <a:buFont typeface="Symbol" panose="05050102010706020507" pitchFamily="18" charset="2"/>
              <a:buChar char=""/>
              <a:tabLst>
                <a:tab pos="228600" algn="l"/>
                <a:tab pos="457200" algn="l"/>
              </a:tabLst>
            </a:pPr>
            <a:endParaRPr lang="en-NZ" sz="120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F4CC9A-C3FA-362D-AA8B-851C23B840E3}"/>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00385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8F92-05E6-99EB-87D2-0782B71D9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3C11C-79EE-F01F-4AD9-FA69F09F1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5703E-7447-CD4E-4647-6D223A3500B1}"/>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b="1" u="sng">
                <a:latin typeface="Verdana" panose="020B0604030504040204" pitchFamily="34" charset="0"/>
                <a:ea typeface="Verdana" panose="020B0604030504040204" pitchFamily="34" charset="0"/>
                <a:cs typeface="Roboto"/>
                <a:sym typeface="Roboto"/>
              </a:rPr>
              <a:t>Data creation/collection</a:t>
            </a:r>
          </a:p>
          <a:p>
            <a:pPr marL="342900" lvl="0" indent="-342900">
              <a:buFont typeface="Symbol" panose="05050102010706020507" pitchFamily="18" charset="2"/>
              <a:buChar char=""/>
              <a:tabLst>
                <a:tab pos="228600" algn="l"/>
                <a:tab pos="457200" algn="l"/>
              </a:tabLst>
            </a:pPr>
            <a:r>
              <a:rPr lang="en-NZ" sz="800">
                <a:effectLst/>
                <a:latin typeface="Inter" panose="02000503000000020004" pitchFamily="50" charset="0"/>
                <a:ea typeface="Inter" panose="02000503000000020004" pitchFamily="50" charset="0"/>
                <a:cs typeface="Inter" panose="02000503000000020004" pitchFamily="50" charset="0"/>
              </a:rPr>
              <a:t>Clearly describes or lists what data types will be generated (for example, numeric, text, audio, or video) and their associated data formats, including, if needed, data conversion strategies.</a:t>
            </a:r>
          </a:p>
          <a:p>
            <a:pPr marL="342900" lvl="0" indent="-342900">
              <a:buFont typeface="Symbol" panose="05050102010706020507" pitchFamily="18" charset="2"/>
              <a:buChar char=""/>
              <a:tabLst>
                <a:tab pos="228600" algn="l"/>
                <a:tab pos="457200" algn="l"/>
              </a:tabLst>
            </a:pPr>
            <a:r>
              <a:rPr lang="en-NZ" sz="800">
                <a:effectLst/>
                <a:latin typeface="Inter" panose="02000503000000020004" pitchFamily="50" charset="0"/>
                <a:ea typeface="Inter" panose="02000503000000020004" pitchFamily="50" charset="0"/>
                <a:cs typeface="Inter" panose="02000503000000020004" pitchFamily="50" charset="0"/>
              </a:rPr>
              <a:t>Gives clear details of where the existing data come from and how new data will be collected or produced. It clearly explains the methods used.</a:t>
            </a:r>
          </a:p>
          <a:p>
            <a:pPr marL="342900" lvl="0" indent="-342900">
              <a:buFont typeface="Symbol" panose="05050102010706020507" pitchFamily="18" charset="2"/>
              <a:buChar char=""/>
              <a:tabLst>
                <a:tab pos="228600" algn="l"/>
                <a:tab pos="457200" algn="l"/>
              </a:tabLst>
            </a:pPr>
            <a:r>
              <a:rPr lang="en-NZ" sz="800">
                <a:effectLst/>
                <a:latin typeface="Inter" panose="02000503000000020004" pitchFamily="50" charset="0"/>
                <a:ea typeface="Inter" panose="02000503000000020004" pitchFamily="50" charset="0"/>
                <a:cs typeface="Inter" panose="02000503000000020004" pitchFamily="50" charset="0"/>
              </a:rPr>
              <a:t>Explains clearly, if applicable, why new data must be collected instead of re-using existing data.</a:t>
            </a:r>
          </a:p>
          <a:p>
            <a:pPr marL="342900" lvl="0" indent="-342900">
              <a:buFont typeface="Symbol" panose="05050102010706020507" pitchFamily="18" charset="2"/>
              <a:buChar char=""/>
              <a:tabLst>
                <a:tab pos="228600" algn="l"/>
                <a:tab pos="457200" algn="l"/>
              </a:tabLst>
            </a:pPr>
            <a:r>
              <a:rPr lang="en-NZ" sz="800">
                <a:effectLst/>
                <a:latin typeface="Inter" panose="02000503000000020004" pitchFamily="50" charset="0"/>
                <a:ea typeface="Inter" panose="02000503000000020004" pitchFamily="50" charset="0"/>
                <a:cs typeface="Inter" panose="02000503000000020004" pitchFamily="50" charset="0"/>
              </a:rPr>
              <a:t>Clearly describes the approach taken to ensure and document quality control in the collection of data during the project.</a:t>
            </a:r>
          </a:p>
          <a:p>
            <a:pPr marL="342900" lvl="0" indent="-342900">
              <a:buFont typeface="Symbol" panose="05050102010706020507" pitchFamily="18" charset="2"/>
              <a:buChar char=""/>
              <a:tabLst>
                <a:tab pos="228600" algn="l"/>
                <a:tab pos="457200" algn="l"/>
              </a:tabLst>
            </a:pPr>
            <a:r>
              <a:rPr lang="en-NZ" sz="800">
                <a:effectLst/>
                <a:latin typeface="Inter" panose="02000503000000020004" pitchFamily="50" charset="0"/>
                <a:ea typeface="Inter" panose="02000503000000020004" pitchFamily="50" charset="0"/>
                <a:cs typeface="Inter" panose="02000503000000020004" pitchFamily="50" charset="0"/>
              </a:rPr>
              <a:t>Explains why certain formats have been chosen and indicates if they are in open and standard format. If a proprietary format is used, it explains why.</a:t>
            </a:r>
            <a:endParaRPr lang="en-NZ" sz="800">
              <a:latin typeface="Inter" panose="02000503000000020004" pitchFamily="50" charset="0"/>
              <a:ea typeface="Inter" panose="02000503000000020004" pitchFamily="50" charset="0"/>
              <a:cs typeface="Inter" panose="02000503000000020004" pitchFamily="50" charset="0"/>
            </a:endParaRPr>
          </a:p>
          <a:p>
            <a:endParaRPr lang="en-NZ"/>
          </a:p>
          <a:p>
            <a:r>
              <a:rPr lang="en-NZ" b="1" u="sng"/>
              <a:t>Non-digital data/physical artefacts</a:t>
            </a:r>
          </a:p>
          <a:p>
            <a:pPr marL="171450" indent="-171450">
              <a:buFont typeface="Arial" panose="020B0604020202020204" pitchFamily="34" charset="0"/>
              <a:buChar char="•"/>
            </a:pPr>
            <a:r>
              <a:rPr lang="en-NZ" b="0" u="none"/>
              <a:t>Clearly describes or lists what non-digital data types will be generated (including tissue samples, if appropriate).</a:t>
            </a:r>
          </a:p>
          <a:p>
            <a:pPr marL="0" indent="0">
              <a:buFont typeface="Arial" panose="020B0604020202020204" pitchFamily="34" charset="0"/>
              <a:buNone/>
            </a:pPr>
            <a:endParaRPr lang="en-NZ" b="0" u="none"/>
          </a:p>
          <a:p>
            <a:r>
              <a:rPr lang="en-NZ"/>
              <a:t>---</a:t>
            </a:r>
          </a:p>
          <a:p>
            <a:pPr marL="0" marR="0" lvl="0" indent="0" algn="l" defTabSz="609585" rtl="0" eaLnBrk="1" fontAlgn="auto" latinLnBrk="0" hangingPunct="1">
              <a:lnSpc>
                <a:spcPct val="100000"/>
              </a:lnSpc>
              <a:spcBef>
                <a:spcPts val="0"/>
              </a:spcBef>
              <a:spcAft>
                <a:spcPts val="0"/>
              </a:spcAft>
              <a:buClrTx/>
              <a:buSzTx/>
              <a:buFontTx/>
              <a:buNone/>
              <a:tabLst/>
              <a:defRPr/>
            </a:pPr>
            <a:r>
              <a:rPr lang="en-NZ" sz="800" b="1" kern="100">
                <a:effectLst/>
                <a:latin typeface="Inter" panose="02000503000000020004" pitchFamily="50" charset="0"/>
                <a:ea typeface="Inter" panose="02000503000000020004" pitchFamily="50" charset="0"/>
                <a:cs typeface="Times New Roman" panose="02020603050405020304" pitchFamily="18" charset="0"/>
              </a:rPr>
              <a:t>Examples are provided to indicate length and scope. They do not represent advice on approved methods for all research projects. </a:t>
            </a:r>
          </a:p>
          <a:p>
            <a:pPr marL="0" marR="0" lvl="0" indent="0" algn="l" defTabSz="609585" rtl="0" eaLnBrk="1" fontAlgn="auto" latinLnBrk="0" hangingPunct="1">
              <a:lnSpc>
                <a:spcPct val="100000"/>
              </a:lnSpc>
              <a:spcBef>
                <a:spcPts val="0"/>
              </a:spcBef>
              <a:spcAft>
                <a:spcPts val="0"/>
              </a:spcAft>
              <a:buClrTx/>
              <a:buSzTx/>
              <a:buFontTx/>
              <a:buNone/>
              <a:tabLst/>
              <a:defRPr/>
            </a:pPr>
            <a:r>
              <a:rPr lang="en-NZ" sz="800" b="1" kern="100">
                <a:effectLst/>
                <a:latin typeface="Inter" panose="02000503000000020004" pitchFamily="50" charset="0"/>
                <a:ea typeface="Inter" panose="02000503000000020004" pitchFamily="50" charset="0"/>
                <a:cs typeface="Times New Roman" panose="02020603050405020304" pitchFamily="18" charset="0"/>
              </a:rPr>
              <a:t>Please consider your own research when developing your research data management plan.</a:t>
            </a:r>
            <a:endParaRPr lang="en-NZ" sz="800" kern="100">
              <a:effectLst/>
              <a:latin typeface="Inter" panose="02000503000000020004" pitchFamily="50" charset="0"/>
              <a:ea typeface="Inter" panose="02000503000000020004" pitchFamily="50" charset="0"/>
              <a:cs typeface="Times New Roman" panose="02020603050405020304" pitchFamily="18" charset="0"/>
            </a:endParaRPr>
          </a:p>
          <a:p>
            <a:pPr marL="0" indent="0">
              <a:buFont typeface="Arial" panose="020B0604020202020204" pitchFamily="34" charset="0"/>
              <a:buNone/>
            </a:pPr>
            <a:endParaRPr lang="en-NZ" b="0" u="none"/>
          </a:p>
        </p:txBody>
      </p:sp>
      <p:sp>
        <p:nvSpPr>
          <p:cNvPr id="4" name="Slide Number Placeholder 3">
            <a:extLst>
              <a:ext uri="{FF2B5EF4-FFF2-40B4-BE49-F238E27FC236}">
                <a16:creationId xmlns:a16="http://schemas.microsoft.com/office/drawing/2014/main" id="{70957681-0153-7F73-73BA-7D39FF956A6E}"/>
              </a:ext>
            </a:extLst>
          </p:cNvPr>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871617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12EC5B16-8BDA-C9E4-4F7A-BBADB81BF81E}"/>
            </a:ext>
          </a:extLst>
        </p:cNvPr>
        <p:cNvGrpSpPr/>
        <p:nvPr/>
      </p:nvGrpSpPr>
      <p:grpSpPr>
        <a:xfrm>
          <a:off x="0" y="0"/>
          <a:ext cx="0" cy="0"/>
          <a:chOff x="0" y="0"/>
          <a:chExt cx="0" cy="0"/>
        </a:xfrm>
      </p:grpSpPr>
      <p:sp>
        <p:nvSpPr>
          <p:cNvPr id="379" name="Google Shape;379;g2492d36ec1a_0_77:notes">
            <a:extLst>
              <a:ext uri="{FF2B5EF4-FFF2-40B4-BE49-F238E27FC236}">
                <a16:creationId xmlns:a16="http://schemas.microsoft.com/office/drawing/2014/main" id="{67670409-6F63-AB85-ECDC-2EB8C62AFCEE}"/>
              </a:ext>
            </a:extLst>
          </p:cNvPr>
          <p:cNvSpPr>
            <a:spLocks noGrp="1" noRot="1" noChangeAspect="1"/>
          </p:cNvSpPr>
          <p:nvPr>
            <p:ph type="sldImg" idx="2"/>
          </p:nvPr>
        </p:nvSpPr>
        <p:spPr>
          <a:xfrm>
            <a:off x="330200" y="357188"/>
            <a:ext cx="6461125" cy="3635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92d36ec1a_0_77:notes">
            <a:extLst>
              <a:ext uri="{FF2B5EF4-FFF2-40B4-BE49-F238E27FC236}">
                <a16:creationId xmlns:a16="http://schemas.microsoft.com/office/drawing/2014/main" id="{07D1051E-B103-28DE-074E-B450BA902DC4}"/>
              </a:ext>
            </a:extLst>
          </p:cNvPr>
          <p:cNvSpPr txBox="1">
            <a:spLocks noGrp="1"/>
          </p:cNvSpPr>
          <p:nvPr>
            <p:ph type="body" idx="1"/>
          </p:nvPr>
        </p:nvSpPr>
        <p:spPr>
          <a:xfrm>
            <a:off x="447671" y="4282742"/>
            <a:ext cx="5902333" cy="5484028"/>
          </a:xfrm>
          <a:prstGeom prst="rect">
            <a:avLst/>
          </a:prstGeom>
        </p:spPr>
        <p:txBody>
          <a:bodyPr spcFirstLastPara="1" wrap="square" lIns="0" tIns="0" rIns="0" bIns="0" anchor="t" anchorCtr="0">
            <a:noAutofit/>
          </a:bodyPr>
          <a:lstStyle/>
          <a:p>
            <a:r>
              <a:rPr lang="en-US">
                <a:ea typeface="Calibri"/>
                <a:cs typeface="Calibri"/>
              </a:rPr>
              <a:t>Appropriate research data storage is essential to ensure that data remains secure and protected against loss and </a:t>
            </a:r>
            <a:r>
              <a:rPr lang="en-US" err="1">
                <a:ea typeface="Calibri"/>
                <a:cs typeface="Calibri"/>
              </a:rPr>
              <a:t>unauthorised</a:t>
            </a:r>
            <a:r>
              <a:rPr lang="en-US">
                <a:ea typeface="Calibri"/>
                <a:cs typeface="Calibri"/>
              </a:rPr>
              <a:t> use.</a:t>
            </a:r>
          </a:p>
          <a:p>
            <a:endParaRPr lang="en-US">
              <a:ea typeface="Calibri"/>
              <a:cs typeface="Calibri"/>
            </a:endParaRPr>
          </a:p>
          <a:p>
            <a:r>
              <a:rPr lang="en-US">
                <a:ea typeface="Calibri"/>
                <a:cs typeface="Calibri"/>
              </a:rPr>
              <a:t>Type of data</a:t>
            </a:r>
          </a:p>
          <a:p>
            <a:pPr marL="171450" indent="-171450">
              <a:buFont typeface="Arial" panose="020B0604020202020204" pitchFamily="34" charset="0"/>
              <a:buChar char="•"/>
            </a:pPr>
            <a:r>
              <a:rPr lang="en-US">
                <a:ea typeface="Calibri"/>
                <a:cs typeface="Calibri"/>
              </a:rPr>
              <a:t>Are you collecting personal data?</a:t>
            </a:r>
          </a:p>
          <a:p>
            <a:pPr marL="171450" indent="-171450">
              <a:buFont typeface="Arial" panose="020B0604020202020204" pitchFamily="34" charset="0"/>
              <a:buChar char="•"/>
            </a:pPr>
            <a:r>
              <a:rPr lang="en-US">
                <a:ea typeface="Calibri"/>
                <a:cs typeface="Calibri"/>
              </a:rPr>
              <a:t>Does the data in any other way require special protection?</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a:ea typeface="Calibri"/>
                <a:cs typeface="Calibri"/>
              </a:rPr>
              <a:t>Who needs access?</a:t>
            </a:r>
          </a:p>
          <a:p>
            <a:pPr marL="171450" indent="-171450">
              <a:buFont typeface="Arial" panose="020B0604020202020204" pitchFamily="34" charset="0"/>
              <a:buChar char="•"/>
            </a:pPr>
            <a:r>
              <a:rPr lang="en-US">
                <a:ea typeface="Calibri"/>
                <a:cs typeface="Calibri"/>
              </a:rPr>
              <a:t>Does the project require granular access restrictions?</a:t>
            </a:r>
          </a:p>
          <a:p>
            <a:pPr marL="171450" indent="-171450">
              <a:buFont typeface="Arial" panose="020B0604020202020204" pitchFamily="34" charset="0"/>
              <a:buChar char="•"/>
            </a:pPr>
            <a:r>
              <a:rPr lang="en-US">
                <a:ea typeface="Calibri"/>
                <a:cs typeface="Calibri"/>
              </a:rPr>
              <a:t>Where do project team members need to access the data?</a:t>
            </a:r>
          </a:p>
          <a:p>
            <a:pPr marL="171450" indent="-171450">
              <a:buFont typeface="Arial" panose="020B0604020202020204" pitchFamily="34" charset="0"/>
              <a:buChar char="•"/>
            </a:pPr>
            <a:endParaRPr lang="en-US">
              <a:ea typeface="Calibri"/>
              <a:cs typeface="Calibri"/>
            </a:endParaRPr>
          </a:p>
          <a:p>
            <a:endParaRPr lang="en-US">
              <a:ea typeface="Calibri"/>
              <a:cs typeface="Calibri"/>
            </a:endParaRPr>
          </a:p>
          <a:p>
            <a:r>
              <a:rPr lang="en-US">
                <a:ea typeface="Calibri"/>
                <a:cs typeface="Calibri"/>
              </a:rPr>
              <a:t>Things to think about: </a:t>
            </a:r>
          </a:p>
          <a:p>
            <a:pPr marL="342900" indent="-342900">
              <a:lnSpc>
                <a:spcPct val="113999"/>
              </a:lnSpc>
              <a:spcBef>
                <a:spcPts val="800"/>
              </a:spcBef>
              <a:spcAft>
                <a:spcPts val="800"/>
              </a:spcAft>
              <a:buFont typeface="Verdana,Sans-Serif"/>
              <a:buChar char="•"/>
            </a:pPr>
            <a:r>
              <a:rPr lang="en-US"/>
              <a:t>What data are being collected/gathered? </a:t>
            </a:r>
          </a:p>
          <a:p>
            <a:pPr marL="342900" indent="-342900">
              <a:lnSpc>
                <a:spcPct val="113999"/>
              </a:lnSpc>
              <a:spcBef>
                <a:spcPts val="800"/>
              </a:spcBef>
              <a:spcAft>
                <a:spcPts val="800"/>
              </a:spcAft>
              <a:buFont typeface="Verdana,Sans-Serif"/>
              <a:buChar char="•"/>
            </a:pPr>
            <a:r>
              <a:rPr lang="en-US"/>
              <a:t>Are you working with sensitive data?</a:t>
            </a:r>
          </a:p>
          <a:p>
            <a:pPr marL="342900" indent="-342900">
              <a:lnSpc>
                <a:spcPct val="113999"/>
              </a:lnSpc>
              <a:spcBef>
                <a:spcPts val="800"/>
              </a:spcBef>
              <a:spcAft>
                <a:spcPts val="800"/>
              </a:spcAft>
              <a:buFont typeface="Verdana,Sans-Serif"/>
              <a:buChar char="•"/>
            </a:pPr>
            <a:r>
              <a:rPr lang="en-US"/>
              <a:t>Where are you required to, or have agreed to, store data? </a:t>
            </a:r>
          </a:p>
          <a:p>
            <a:pPr marL="342900" indent="-342900">
              <a:lnSpc>
                <a:spcPct val="113999"/>
              </a:lnSpc>
              <a:spcBef>
                <a:spcPts val="800"/>
              </a:spcBef>
              <a:spcAft>
                <a:spcPts val="800"/>
              </a:spcAft>
              <a:buFont typeface="Verdana,Sans-Serif"/>
              <a:buChar char="•"/>
            </a:pPr>
            <a:r>
              <a:rPr lang="en-US"/>
              <a:t>Who needs access, and where are they when they access? </a:t>
            </a:r>
          </a:p>
          <a:p>
            <a:pPr marL="342900" indent="-342900">
              <a:lnSpc>
                <a:spcPct val="113999"/>
              </a:lnSpc>
              <a:spcBef>
                <a:spcPts val="800"/>
              </a:spcBef>
              <a:spcAft>
                <a:spcPts val="800"/>
              </a:spcAft>
              <a:buFont typeface="Verdana,Sans-Serif"/>
              <a:buChar char="•"/>
            </a:pPr>
            <a:r>
              <a:rPr lang="en-US"/>
              <a:t>Does the project need granular access restrictions? </a:t>
            </a:r>
          </a:p>
          <a:p>
            <a:pPr marL="342900" indent="-342900">
              <a:lnSpc>
                <a:spcPct val="113999"/>
              </a:lnSpc>
              <a:spcBef>
                <a:spcPts val="800"/>
              </a:spcBef>
              <a:spcAft>
                <a:spcPts val="800"/>
              </a:spcAft>
              <a:buFont typeface="Verdana,Sans-Serif"/>
              <a:buChar char="•"/>
            </a:pPr>
            <a:r>
              <a:rPr lang="en-US"/>
              <a:t>What processing or analysis will be needed? </a:t>
            </a:r>
          </a:p>
          <a:p>
            <a:pPr marL="342900" indent="-342900">
              <a:lnSpc>
                <a:spcPct val="113999"/>
              </a:lnSpc>
              <a:spcBef>
                <a:spcPts val="800"/>
              </a:spcBef>
              <a:spcAft>
                <a:spcPts val="800"/>
              </a:spcAft>
              <a:buFont typeface="Verdana,Sans-Serif"/>
              <a:buChar char="•"/>
            </a:pPr>
            <a:r>
              <a:rPr lang="en-US"/>
              <a:t>What is available?</a:t>
            </a:r>
            <a:endParaRPr lang="en-US">
              <a:ea typeface="Calibri"/>
              <a:cs typeface="Calibri"/>
            </a:endParaRPr>
          </a:p>
        </p:txBody>
      </p:sp>
      <p:sp>
        <p:nvSpPr>
          <p:cNvPr id="381" name="Google Shape;381;g2492d36ec1a_0_77:notes">
            <a:extLst>
              <a:ext uri="{FF2B5EF4-FFF2-40B4-BE49-F238E27FC236}">
                <a16:creationId xmlns:a16="http://schemas.microsoft.com/office/drawing/2014/main" id="{40574213-125B-ECC9-F9DF-2237080BAD50}"/>
              </a:ext>
            </a:extLst>
          </p:cNvPr>
          <p:cNvSpPr txBox="1">
            <a:spLocks noGrp="1"/>
          </p:cNvSpPr>
          <p:nvPr>
            <p:ph type="sldNum" idx="12"/>
          </p:nvPr>
        </p:nvSpPr>
        <p:spPr>
          <a:xfrm>
            <a:off x="4524076" y="11578115"/>
            <a:ext cx="3468737" cy="609032"/>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12715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5A5C2298-623F-CCE6-4FA3-25085104DB1F}"/>
            </a:ext>
          </a:extLst>
        </p:cNvPr>
        <p:cNvGrpSpPr/>
        <p:nvPr/>
      </p:nvGrpSpPr>
      <p:grpSpPr>
        <a:xfrm>
          <a:off x="0" y="0"/>
          <a:ext cx="0" cy="0"/>
          <a:chOff x="0" y="0"/>
          <a:chExt cx="0" cy="0"/>
        </a:xfrm>
      </p:grpSpPr>
      <p:sp>
        <p:nvSpPr>
          <p:cNvPr id="379" name="Google Shape;379;g2492d36ec1a_0_77:notes">
            <a:extLst>
              <a:ext uri="{FF2B5EF4-FFF2-40B4-BE49-F238E27FC236}">
                <a16:creationId xmlns:a16="http://schemas.microsoft.com/office/drawing/2014/main" id="{0DA78801-38FD-A7CC-BE27-7F16925EC3EC}"/>
              </a:ext>
            </a:extLst>
          </p:cNvPr>
          <p:cNvSpPr>
            <a:spLocks noGrp="1" noRot="1" noChangeAspect="1"/>
          </p:cNvSpPr>
          <p:nvPr>
            <p:ph type="sldImg" idx="2"/>
          </p:nvPr>
        </p:nvSpPr>
        <p:spPr>
          <a:xfrm>
            <a:off x="-65088" y="927100"/>
            <a:ext cx="8121651" cy="4568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92d36ec1a_0_77:notes">
            <a:extLst>
              <a:ext uri="{FF2B5EF4-FFF2-40B4-BE49-F238E27FC236}">
                <a16:creationId xmlns:a16="http://schemas.microsoft.com/office/drawing/2014/main" id="{E7AB5B73-7080-6EFE-0360-4B918634FF51}"/>
              </a:ext>
            </a:extLst>
          </p:cNvPr>
          <p:cNvSpPr txBox="1">
            <a:spLocks noGrp="1"/>
          </p:cNvSpPr>
          <p:nvPr>
            <p:ph type="body" idx="1"/>
          </p:nvPr>
        </p:nvSpPr>
        <p:spPr>
          <a:xfrm>
            <a:off x="799308" y="5788852"/>
            <a:ext cx="6394136" cy="5484028"/>
          </a:xfrm>
          <a:prstGeom prst="rect">
            <a:avLst/>
          </a:prstGeom>
        </p:spPr>
        <p:txBody>
          <a:bodyPr spcFirstLastPara="1" wrap="square" lIns="0" tIns="0" rIns="0" bIns="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a:solidFill>
                  <a:schemeClr val="accent4"/>
                </a:solidFill>
                <a:latin typeface="+mn-lt"/>
                <a:ea typeface="Roboto Light"/>
                <a:cs typeface="Roboto Light"/>
                <a:sym typeface="Roboto Light"/>
              </a:rPr>
              <a:t>Ensuring research data is accompanied by appropriate </a:t>
            </a:r>
            <a:r>
              <a:rPr lang="en-US" sz="1800" b="1">
                <a:solidFill>
                  <a:schemeClr val="accent4"/>
                </a:solidFill>
                <a:latin typeface="+mn-lt"/>
                <a:ea typeface="Roboto Light"/>
                <a:cs typeface="Roboto Light"/>
                <a:sym typeface="Roboto Light"/>
              </a:rPr>
              <a:t>documentation </a:t>
            </a:r>
            <a:r>
              <a:rPr lang="en-US" sz="1800">
                <a:solidFill>
                  <a:schemeClr val="accent4"/>
                </a:solidFill>
                <a:latin typeface="+mn-lt"/>
                <a:ea typeface="Roboto Light"/>
                <a:cs typeface="Roboto Light"/>
                <a:sym typeface="Roboto Light"/>
              </a:rPr>
              <a:t>and </a:t>
            </a:r>
            <a:r>
              <a:rPr lang="en-US" sz="1800" b="1">
                <a:solidFill>
                  <a:schemeClr val="accent4"/>
                </a:solidFill>
                <a:latin typeface="+mn-lt"/>
                <a:ea typeface="Roboto Light"/>
                <a:cs typeface="Roboto Light"/>
                <a:sym typeface="Roboto Light"/>
              </a:rPr>
              <a:t>metadata</a:t>
            </a:r>
            <a:r>
              <a:rPr lang="en-US" sz="1800">
                <a:solidFill>
                  <a:schemeClr val="accent4"/>
                </a:solidFill>
                <a:latin typeface="+mn-lt"/>
                <a:ea typeface="Roboto Light"/>
                <a:cs typeface="Roboto Light"/>
                <a:sym typeface="Roboto Light"/>
              </a:rPr>
              <a:t> will help you and your collaborators to understand what you did and why. This supports the </a:t>
            </a:r>
            <a:r>
              <a:rPr lang="en-US" sz="1800" b="1">
                <a:solidFill>
                  <a:schemeClr val="accent4"/>
                </a:solidFill>
                <a:latin typeface="+mn-lt"/>
                <a:ea typeface="Roboto Light"/>
                <a:cs typeface="Roboto Light"/>
                <a:sym typeface="Roboto Light"/>
              </a:rPr>
              <a:t>reproducibility</a:t>
            </a:r>
            <a:r>
              <a:rPr lang="en-US" sz="1800">
                <a:solidFill>
                  <a:schemeClr val="accent4"/>
                </a:solidFill>
                <a:latin typeface="+mn-lt"/>
                <a:ea typeface="Roboto Light"/>
                <a:cs typeface="Roboto Light"/>
                <a:sym typeface="Roboto Light"/>
              </a:rPr>
              <a:t> of findings and is </a:t>
            </a:r>
            <a:r>
              <a:rPr lang="en-US" sz="1800" b="1">
                <a:solidFill>
                  <a:schemeClr val="accent4"/>
                </a:solidFill>
                <a:latin typeface="+mn-lt"/>
                <a:ea typeface="Roboto Light"/>
                <a:cs typeface="Roboto Light"/>
                <a:sym typeface="Roboto Light"/>
              </a:rPr>
              <a:t>good research practice.</a:t>
            </a:r>
            <a:endParaRPr lang="en-US" sz="1800">
              <a:solidFill>
                <a:schemeClr val="accent4"/>
              </a:solidFill>
              <a:latin typeface="+mn-lt"/>
              <a:ea typeface="Roboto Light"/>
              <a:cs typeface="Roboto Light"/>
              <a:sym typeface="Roboto Light"/>
            </a:endParaRPr>
          </a:p>
          <a:p>
            <a:pPr marL="0" lvl="0" indent="0" algn="l" rtl="0">
              <a:lnSpc>
                <a:spcPct val="100000"/>
              </a:lnSpc>
              <a:spcBef>
                <a:spcPts val="0"/>
              </a:spcBef>
              <a:spcAft>
                <a:spcPts val="0"/>
              </a:spcAft>
              <a:buNone/>
            </a:pPr>
            <a:endParaRPr lang="en-US" sz="1800" b="0" u="sng" strike="noStrike">
              <a:solidFill>
                <a:schemeClr val="hlink"/>
              </a:solidFill>
              <a:latin typeface="Verdana" panose="020B0604030504040204" pitchFamily="34" charset="0"/>
              <a:ea typeface="Verdana" panose="020B0604030504040204" pitchFamily="34" charset="0"/>
              <a:cs typeface="Roboto Light"/>
              <a:sym typeface="Roboto Light"/>
            </a:endParaRPr>
          </a:p>
          <a:p>
            <a:pPr marL="0" lvl="0" indent="0" algn="l" rtl="0">
              <a:lnSpc>
                <a:spcPct val="115000"/>
              </a:lnSpc>
              <a:spcBef>
                <a:spcPts val="0"/>
              </a:spcBef>
              <a:spcAft>
                <a:spcPts val="0"/>
              </a:spcAft>
              <a:buFontTx/>
              <a:buNone/>
            </a:pPr>
            <a:r>
              <a:rPr lang="en-US" b="1">
                <a:latin typeface="Verdana" panose="020B0604030504040204" pitchFamily="34" charset="0"/>
                <a:ea typeface="Verdana" panose="020B0604030504040204" pitchFamily="34" charset="0"/>
                <a:cs typeface="Roboto"/>
                <a:sym typeface="Roboto"/>
              </a:rPr>
              <a:t>Metadata across the research data lifecycle</a:t>
            </a:r>
          </a:p>
          <a:p>
            <a:pPr marL="342900" lvl="0" indent="-342900">
              <a:lnSpc>
                <a:spcPts val="1800"/>
              </a:lnSpc>
              <a:buFont typeface="Symbol" panose="05050102010706020507" pitchFamily="18" charset="2"/>
              <a:buChar char=""/>
              <a:tabLst>
                <a:tab pos="228600" algn="l"/>
                <a:tab pos="457200" algn="l"/>
              </a:tabLst>
            </a:pPr>
            <a:r>
              <a:rPr lang="en-NZ" sz="1800">
                <a:effectLst/>
                <a:latin typeface="Inter" panose="02000503000000020004" pitchFamily="50" charset="0"/>
                <a:ea typeface="Calibri" panose="020F0502020204030204" pitchFamily="34" charset="0"/>
                <a:cs typeface="Times New Roman" panose="02020603050405020304" pitchFamily="18" charset="0"/>
              </a:rPr>
              <a:t>Who created the data? (citation and information on data curators, data collectors, sponsors and contributors)</a:t>
            </a:r>
          </a:p>
          <a:p>
            <a:pPr marL="342900" lvl="0" indent="-342900">
              <a:lnSpc>
                <a:spcPts val="1800"/>
              </a:lnSpc>
              <a:buFont typeface="Symbol" panose="05050102010706020507" pitchFamily="18" charset="2"/>
              <a:buChar char=""/>
              <a:tabLst>
                <a:tab pos="228600" algn="l"/>
                <a:tab pos="457200" algn="l"/>
              </a:tabLst>
            </a:pPr>
            <a:r>
              <a:rPr lang="en-NZ" sz="1800">
                <a:effectLst/>
                <a:latin typeface="Inter" panose="02000503000000020004" pitchFamily="50" charset="0"/>
                <a:ea typeface="Calibri" panose="020F0502020204030204" pitchFamily="34" charset="0"/>
                <a:cs typeface="Times New Roman" panose="02020603050405020304" pitchFamily="18" charset="0"/>
              </a:rPr>
              <a:t>What does the data file contain? (Data format, file type, file structure, variable descriptions, missing data, weighting variables, software and keywords)</a:t>
            </a:r>
          </a:p>
          <a:p>
            <a:pPr marL="342900" lvl="0" indent="-342900">
              <a:lnSpc>
                <a:spcPts val="1800"/>
              </a:lnSpc>
              <a:buFont typeface="Symbol" panose="05050102010706020507" pitchFamily="18" charset="2"/>
              <a:buChar char=""/>
              <a:tabLst>
                <a:tab pos="228600" algn="l"/>
                <a:tab pos="457200" algn="l"/>
              </a:tabLst>
            </a:pPr>
            <a:r>
              <a:rPr lang="en-NZ" sz="1800">
                <a:effectLst/>
                <a:latin typeface="Inter" panose="02000503000000020004" pitchFamily="50" charset="0"/>
                <a:ea typeface="Calibri" panose="020F0502020204030204" pitchFamily="34" charset="0"/>
                <a:cs typeface="Times New Roman" panose="02020603050405020304" pitchFamily="18" charset="0"/>
              </a:rPr>
              <a:t>When were the data created? (Dates of fieldwork, time period covered, time dimension)</a:t>
            </a:r>
          </a:p>
          <a:p>
            <a:pPr marL="342900" lvl="0" indent="-342900">
              <a:lnSpc>
                <a:spcPts val="1800"/>
              </a:lnSpc>
              <a:buFont typeface="Symbol" panose="05050102010706020507" pitchFamily="18" charset="2"/>
              <a:buChar char=""/>
              <a:tabLst>
                <a:tab pos="228600" algn="l"/>
                <a:tab pos="457200" algn="l"/>
              </a:tabLst>
            </a:pPr>
            <a:r>
              <a:rPr lang="en-NZ" sz="1800">
                <a:effectLst/>
                <a:latin typeface="Inter" panose="02000503000000020004" pitchFamily="50" charset="0"/>
                <a:ea typeface="Calibri" panose="020F0502020204030204" pitchFamily="34" charset="0"/>
                <a:cs typeface="Times New Roman" panose="02020603050405020304" pitchFamily="18" charset="0"/>
              </a:rPr>
              <a:t>Where were the data created? (Spatial units and geographical coverage)</a:t>
            </a:r>
          </a:p>
          <a:p>
            <a:pPr marL="342900" lvl="0" indent="-342900">
              <a:lnSpc>
                <a:spcPts val="1800"/>
              </a:lnSpc>
              <a:buFont typeface="Symbol" panose="05050102010706020507" pitchFamily="18" charset="2"/>
              <a:buChar char=""/>
              <a:tabLst>
                <a:tab pos="228600" algn="l"/>
                <a:tab pos="457200" algn="l"/>
              </a:tabLst>
            </a:pPr>
            <a:r>
              <a:rPr lang="en-NZ" sz="1800">
                <a:effectLst/>
                <a:latin typeface="Inter" panose="02000503000000020004" pitchFamily="50" charset="0"/>
                <a:ea typeface="Calibri" panose="020F0502020204030204" pitchFamily="34" charset="0"/>
                <a:cs typeface="Times New Roman" panose="02020603050405020304" pitchFamily="18" charset="0"/>
              </a:rPr>
              <a:t>Why were the data created? (Background to creation and planned use)</a:t>
            </a:r>
          </a:p>
          <a:p>
            <a:pPr marL="342900" lvl="0" indent="-342900">
              <a:lnSpc>
                <a:spcPts val="1800"/>
              </a:lnSpc>
              <a:buFont typeface="Symbol" panose="05050102010706020507" pitchFamily="18" charset="2"/>
              <a:buChar char=""/>
              <a:tabLst>
                <a:tab pos="228600" algn="l"/>
                <a:tab pos="457200" algn="l"/>
              </a:tabLst>
            </a:pPr>
            <a:r>
              <a:rPr lang="en-NZ" sz="1800">
                <a:effectLst/>
                <a:latin typeface="Inter" panose="02000503000000020004" pitchFamily="50" charset="0"/>
                <a:ea typeface="Calibri" panose="020F0502020204030204" pitchFamily="34" charset="0"/>
                <a:cs typeface="Times New Roman" panose="02020603050405020304" pitchFamily="18" charset="0"/>
              </a:rPr>
              <a:t>How were the data created? (Methodology of data collection, sampling and processing, data access information)</a:t>
            </a:r>
          </a:p>
          <a:p>
            <a:endParaRPr lang="en-NZ">
              <a:latin typeface="Verdana" panose="020B0604030504040204" pitchFamily="34" charset="0"/>
              <a:ea typeface="Verdana" panose="020B0604030504040204" pitchFamily="34" charset="0"/>
            </a:endParaRPr>
          </a:p>
          <a:p>
            <a:pPr marL="0" lvl="0" indent="0" algn="l" rtl="0">
              <a:spcBef>
                <a:spcPts val="0"/>
              </a:spcBef>
              <a:spcAft>
                <a:spcPts val="0"/>
              </a:spcAft>
              <a:buFontTx/>
              <a:buNone/>
            </a:pPr>
            <a:endParaRPr lang="en-US" b="0">
              <a:latin typeface="Verdana" panose="020B0604030504040204" pitchFamily="34" charset="0"/>
              <a:ea typeface="Verdana" panose="020B0604030504040204" pitchFamily="34" charset="0"/>
            </a:endParaRPr>
          </a:p>
        </p:txBody>
      </p:sp>
      <p:sp>
        <p:nvSpPr>
          <p:cNvPr id="381" name="Google Shape;381;g2492d36ec1a_0_77:notes">
            <a:extLst>
              <a:ext uri="{FF2B5EF4-FFF2-40B4-BE49-F238E27FC236}">
                <a16:creationId xmlns:a16="http://schemas.microsoft.com/office/drawing/2014/main" id="{09CF19FF-AC41-6C3F-6048-FE738486F343}"/>
              </a:ext>
            </a:extLst>
          </p:cNvPr>
          <p:cNvSpPr txBox="1">
            <a:spLocks noGrp="1"/>
          </p:cNvSpPr>
          <p:nvPr>
            <p:ph type="sldNum" idx="12"/>
          </p:nvPr>
        </p:nvSpPr>
        <p:spPr>
          <a:xfrm>
            <a:off x="4524076" y="11578115"/>
            <a:ext cx="3468737" cy="609032"/>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963737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E4836-C877-7392-4D1A-C5E1AC7B7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75AA6-E5AA-F16C-BCE6-078E3E7B2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97E1E-7013-AB6E-86F1-34996AAEDEE2}"/>
              </a:ext>
            </a:extLst>
          </p:cNvPr>
          <p:cNvSpPr>
            <a:spLocks noGrp="1"/>
          </p:cNvSpPr>
          <p:nvPr>
            <p:ph type="body" idx="1"/>
          </p:nvPr>
        </p:nvSpPr>
        <p:spPr/>
        <p:txBody>
          <a:bodyPr/>
          <a:lstStyle/>
          <a:p>
            <a:pPr marL="0" lvl="1" indent="0">
              <a:buFont typeface="Courier New" panose="02070309020205020404" pitchFamily="49"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Considerations</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900">
                <a:effectLst/>
                <a:latin typeface="Inter" panose="02000503000000020004" pitchFamily="50" charset="0"/>
                <a:ea typeface="Inter" panose="02000503000000020004" pitchFamily="50" charset="0"/>
                <a:cs typeface="Inter" panose="02000503000000020004" pitchFamily="50" charset="0"/>
              </a:rPr>
              <a:t>How sensitive data will be treated, including ethical and legal considerations and compliance</a:t>
            </a:r>
          </a:p>
          <a:p>
            <a:pPr marL="0" lvl="1" indent="0">
              <a:buFont typeface="Courier New" panose="02070309020205020404" pitchFamily="49" charset="0"/>
              <a:buNone/>
              <a:tabLst>
                <a:tab pos="228600" algn="l"/>
                <a:tab pos="457200" algn="l"/>
              </a:tabLst>
            </a:pPr>
            <a:endParaRPr lang="en-NZ" sz="900" b="1">
              <a:effectLst/>
              <a:latin typeface="Inter" panose="02000503000000020004" pitchFamily="50" charset="0"/>
              <a:ea typeface="Calibri" panose="020F0502020204030204" pitchFamily="34" charset="0"/>
              <a:cs typeface="Times New Roman" panose="02020603050405020304" pitchFamily="18" charset="0"/>
            </a:endParaRPr>
          </a:p>
          <a:p>
            <a:pPr marL="0" lvl="1" indent="0">
              <a:buFont typeface="Courier New" panose="02070309020205020404" pitchFamily="49"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A good DMP:</a:t>
            </a:r>
          </a:p>
          <a:p>
            <a:pPr marL="180000" indent="-180000">
              <a:spcBef>
                <a:spcPts val="1200"/>
              </a:spcBef>
              <a:buSzPct val="150000"/>
              <a:buFont typeface="Arial" panose="020B0604020202020204" pitchFamily="34" charset="0"/>
              <a:buChar char="•"/>
            </a:pPr>
            <a:r>
              <a:rPr lang="en-NZ" sz="2000">
                <a:solidFill>
                  <a:schemeClr val="accent4"/>
                </a:solidFill>
              </a:rPr>
              <a:t>Identifies </a:t>
            </a:r>
            <a:r>
              <a:rPr lang="en-NZ" sz="2000" b="1">
                <a:solidFill>
                  <a:schemeClr val="accent4"/>
                </a:solidFill>
              </a:rPr>
              <a:t>legal, ethical, data sovereignty</a:t>
            </a:r>
            <a:r>
              <a:rPr lang="en-NZ" sz="2000">
                <a:solidFill>
                  <a:schemeClr val="accent4"/>
                </a:solidFill>
              </a:rPr>
              <a:t>, </a:t>
            </a:r>
            <a:r>
              <a:rPr lang="en-NZ" sz="2000" b="1">
                <a:solidFill>
                  <a:schemeClr val="accent4"/>
                </a:solidFill>
              </a:rPr>
              <a:t>IP </a:t>
            </a:r>
            <a:r>
              <a:rPr lang="en-NZ" sz="2000">
                <a:solidFill>
                  <a:schemeClr val="accent4"/>
                </a:solidFill>
              </a:rPr>
              <a:t>and other considerations for the research data and briefly describes how each consideration that has been identified will be addressed.</a:t>
            </a:r>
          </a:p>
          <a:p>
            <a:pPr marL="180000" indent="-180000">
              <a:spcBef>
                <a:spcPts val="1200"/>
              </a:spcBef>
              <a:buSzPct val="150000"/>
              <a:buFont typeface="Arial" panose="020B0604020202020204" pitchFamily="34" charset="0"/>
              <a:buChar char="•"/>
            </a:pPr>
            <a:r>
              <a:rPr lang="en-NZ" sz="2000">
                <a:solidFill>
                  <a:schemeClr val="accent4"/>
                </a:solidFill>
              </a:rPr>
              <a:t>Indicates whether personal information will be collected/used as part of the project, and if applicable, how compliance with applicable policies and legislation (including NZ’s Privacy Act 2020) will be ensured (for example, by gaining informed consent, considering de-identification or anonymisation, etc)</a:t>
            </a:r>
          </a:p>
          <a:p>
            <a:pPr marL="180000" indent="-180000">
              <a:spcBef>
                <a:spcPts val="1200"/>
              </a:spcBef>
              <a:buSzPct val="150000"/>
              <a:buFont typeface="Arial" panose="020B0604020202020204" pitchFamily="34" charset="0"/>
              <a:buChar char="•"/>
            </a:pPr>
            <a:r>
              <a:rPr lang="en-NZ" sz="2000">
                <a:solidFill>
                  <a:schemeClr val="accent4"/>
                </a:solidFill>
              </a:rPr>
              <a:t>Provides details of what ethical issues have been considered that may affect data storage, transfer, use, sharing and/or preservation and demonstrates that adequate measures are in place to manage ethical requirements.</a:t>
            </a:r>
          </a:p>
          <a:p>
            <a:pPr marL="180000" indent="-180000">
              <a:spcBef>
                <a:spcPts val="1200"/>
              </a:spcBef>
              <a:buSzPct val="150000"/>
              <a:buFont typeface="Arial" panose="020B0604020202020204" pitchFamily="34" charset="0"/>
              <a:buChar char="•"/>
            </a:pPr>
            <a:r>
              <a:rPr lang="en-NZ" sz="2000">
                <a:solidFill>
                  <a:schemeClr val="accent4"/>
                </a:solidFill>
              </a:rPr>
              <a:t>Identifies stakeholders and rights holders to the data and briefly describes plans to consult with these groups (including the rights of indigenous peoples involved in the research)</a:t>
            </a:r>
          </a:p>
          <a:p>
            <a:pPr marL="180000" indent="-180000">
              <a:spcBef>
                <a:spcPts val="1200"/>
              </a:spcBef>
              <a:buSzPct val="150000"/>
              <a:buFont typeface="Arial" panose="020B0604020202020204" pitchFamily="34" charset="0"/>
              <a:buChar char="•"/>
            </a:pPr>
            <a:r>
              <a:rPr lang="en-NZ" sz="2000">
                <a:solidFill>
                  <a:schemeClr val="accent4"/>
                </a:solidFill>
              </a:rPr>
              <a:t>Identifies ownership of copyright and IP related to this project.</a:t>
            </a:r>
          </a:p>
          <a:p>
            <a:pPr marL="0" lvl="1" indent="0">
              <a:buFont typeface="Courier New" panose="02070309020205020404" pitchFamily="49" charset="0"/>
              <a:buNone/>
              <a:tabLst>
                <a:tab pos="228600" algn="l"/>
                <a:tab pos="457200" algn="l"/>
              </a:tabLst>
            </a:pPr>
            <a:endParaRPr lang="en-NZ" sz="900">
              <a:effectLst/>
              <a:latin typeface="Inter" panose="02000503000000020004" pitchFamily="50" charset="0"/>
              <a:ea typeface="Calibri" panose="020F0502020204030204" pitchFamily="34" charset="0"/>
              <a:cs typeface="Times New Roman" panose="02020603050405020304" pitchFamily="18" charset="0"/>
            </a:endParaRPr>
          </a:p>
          <a:p>
            <a:endParaRPr lang="en-NZ"/>
          </a:p>
        </p:txBody>
      </p:sp>
      <p:sp>
        <p:nvSpPr>
          <p:cNvPr id="4" name="Slide Number Placeholder 3">
            <a:extLst>
              <a:ext uri="{FF2B5EF4-FFF2-40B4-BE49-F238E27FC236}">
                <a16:creationId xmlns:a16="http://schemas.microsoft.com/office/drawing/2014/main" id="{0B52A1F2-F4EB-14C2-BFEE-0692C8385883}"/>
              </a:ext>
            </a:extLst>
          </p:cNvPr>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08364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92d36ec1a_0_77:notes"/>
          <p:cNvSpPr>
            <a:spLocks noGrp="1" noRot="1" noChangeAspect="1"/>
          </p:cNvSpPr>
          <p:nvPr>
            <p:ph type="sldImg" idx="2"/>
          </p:nvPr>
        </p:nvSpPr>
        <p:spPr>
          <a:xfrm>
            <a:off x="608013" y="258763"/>
            <a:ext cx="6037262" cy="3395662"/>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Z"/>
          </a:p>
        </p:txBody>
      </p:sp>
      <p:sp>
        <p:nvSpPr>
          <p:cNvPr id="380" name="Google Shape;380;g2492d36ec1a_0_77:notes"/>
          <p:cNvSpPr txBox="1">
            <a:spLocks noGrp="1"/>
          </p:cNvSpPr>
          <p:nvPr>
            <p:ph type="body" idx="1"/>
          </p:nvPr>
        </p:nvSpPr>
        <p:spPr>
          <a:xfrm>
            <a:off x="203560" y="3893260"/>
            <a:ext cx="6450880" cy="5051655"/>
          </a:xfrm>
          <a:prstGeom prst="rect">
            <a:avLst/>
          </a:prstGeom>
        </p:spPr>
        <p:txBody>
          <a:bodyPr spcFirstLastPara="1" wrap="square" lIns="0" tIns="0" rIns="0" bIns="0" anchor="t" anchorCtr="0">
            <a:noAutofit/>
          </a:bodyPr>
          <a:lstStyle/>
          <a:p>
            <a:pPr marL="0" lvl="0" indent="0">
              <a:buFont typeface="Symbol" panose="05050102010706020507" pitchFamily="18" charset="2"/>
              <a:buNone/>
              <a:tabLst>
                <a:tab pos="228600" algn="l"/>
                <a:tab pos="457200" algn="l"/>
              </a:tabLst>
            </a:pPr>
            <a:r>
              <a:rPr lang="en-NZ" sz="1000" b="1">
                <a:effectLst/>
                <a:ea typeface="Inter" panose="02000503000000020004" pitchFamily="50" charset="0"/>
                <a:cs typeface="Inter" panose="02000503000000020004" pitchFamily="50" charset="0"/>
              </a:rPr>
              <a:t>Consider all the ethical issues that may affect your project. </a:t>
            </a:r>
          </a:p>
          <a:p>
            <a:pPr marL="342900" lvl="0" indent="-342900">
              <a:buFont typeface="Wingdings" panose="05000000000000000000" pitchFamily="2" charset="2"/>
              <a:buChar char=""/>
              <a:tabLst>
                <a:tab pos="228600" algn="l"/>
                <a:tab pos="457200" algn="l"/>
              </a:tabLst>
            </a:pPr>
            <a:r>
              <a:rPr lang="en-NZ" sz="1000">
                <a:effectLst/>
                <a:ea typeface="Inter" panose="02000503000000020004" pitchFamily="50" charset="0"/>
                <a:cs typeface="Inter" panose="02000503000000020004" pitchFamily="50" charset="0"/>
              </a:rPr>
              <a:t>How will you protect participant identity?</a:t>
            </a:r>
          </a:p>
          <a:p>
            <a:pPr marL="342900" lvl="0" indent="-342900">
              <a:buFont typeface="Wingdings" panose="05000000000000000000" pitchFamily="2" charset="2"/>
              <a:buChar char=""/>
              <a:tabLst>
                <a:tab pos="228600" algn="l"/>
                <a:tab pos="457200" algn="l"/>
              </a:tabLst>
            </a:pPr>
            <a:r>
              <a:rPr lang="en-NZ" sz="1000">
                <a:effectLst/>
                <a:ea typeface="Inter" panose="02000503000000020004" pitchFamily="50" charset="0"/>
                <a:cs typeface="Inter" panose="02000503000000020004" pitchFamily="50" charset="0"/>
              </a:rPr>
              <a:t>What processes will you use to de-identify or anonymise data to ensure confidentiality and </a:t>
            </a:r>
            <a:r>
              <a:rPr lang="en-NZ" sz="1000" b="1">
                <a:effectLst/>
                <a:ea typeface="Inter" panose="02000503000000020004" pitchFamily="50" charset="0"/>
                <a:cs typeface="Inter" panose="02000503000000020004" pitchFamily="50" charset="0"/>
              </a:rPr>
              <a:t>protection of privacy</a:t>
            </a:r>
            <a:r>
              <a:rPr lang="en-NZ" sz="1000">
                <a:effectLst/>
                <a:ea typeface="Inter" panose="02000503000000020004" pitchFamily="50" charset="0"/>
                <a:cs typeface="Inter" panose="02000503000000020004" pitchFamily="50" charset="0"/>
              </a:rPr>
              <a:t>? </a:t>
            </a:r>
          </a:p>
          <a:p>
            <a:pPr marL="342900" lvl="0" indent="-342900">
              <a:buFont typeface="Wingdings" panose="05000000000000000000" pitchFamily="2" charset="2"/>
              <a:buChar char=""/>
              <a:tabLst>
                <a:tab pos="228600" algn="l"/>
                <a:tab pos="457200" algn="l"/>
              </a:tabLst>
            </a:pPr>
            <a:r>
              <a:rPr lang="en-NZ" sz="1000">
                <a:effectLst/>
                <a:ea typeface="Inter" panose="02000503000000020004" pitchFamily="50" charset="0"/>
                <a:cs typeface="Inter" panose="02000503000000020004" pitchFamily="50" charset="0"/>
              </a:rPr>
              <a:t>How will you securely store and transfer sensitive data?</a:t>
            </a:r>
          </a:p>
          <a:p>
            <a:pPr marL="342900" lvl="0" indent="-342900">
              <a:buFont typeface="Wingdings" panose="05000000000000000000" pitchFamily="2" charset="2"/>
              <a:buChar char=""/>
              <a:tabLst>
                <a:tab pos="228600" algn="l"/>
                <a:tab pos="457200" algn="l"/>
              </a:tabLst>
            </a:pPr>
            <a:r>
              <a:rPr lang="en-NZ" sz="1000">
                <a:effectLst/>
                <a:ea typeface="Inter" panose="02000503000000020004" pitchFamily="50" charset="0"/>
                <a:cs typeface="Inter" panose="02000503000000020004" pitchFamily="50" charset="0"/>
              </a:rPr>
              <a:t>What processes will you use to obtain </a:t>
            </a:r>
            <a:r>
              <a:rPr lang="en-NZ" sz="1000" b="1">
                <a:effectLst/>
                <a:ea typeface="Inter" panose="02000503000000020004" pitchFamily="50" charset="0"/>
                <a:cs typeface="Inter" panose="02000503000000020004" pitchFamily="50" charset="0"/>
              </a:rPr>
              <a:t>consent for data sharing</a:t>
            </a:r>
            <a:r>
              <a:rPr lang="en-NZ" sz="1000">
                <a:effectLst/>
                <a:ea typeface="Inter" panose="02000503000000020004" pitchFamily="50" charset="0"/>
                <a:cs typeface="Inter" panose="02000503000000020004" pitchFamily="50" charset="0"/>
              </a:rPr>
              <a:t> or reuse/optional secondary uses?</a:t>
            </a:r>
          </a:p>
          <a:p>
            <a:endParaRPr lang="en-NZ" sz="1000">
              <a:effectLst/>
              <a:ea typeface="Inter" panose="02000503000000020004" pitchFamily="50" charset="0"/>
              <a:cs typeface="Inter" panose="02000503000000020004" pitchFamily="50" charset="0"/>
            </a:endParaRPr>
          </a:p>
          <a:p>
            <a:pPr marL="0" lvl="0" indent="0">
              <a:buFont typeface="Symbol" panose="05050102010706020507" pitchFamily="18" charset="2"/>
              <a:buNone/>
              <a:tabLst>
                <a:tab pos="228600" algn="l"/>
                <a:tab pos="457200" algn="l"/>
              </a:tabLst>
            </a:pPr>
            <a:r>
              <a:rPr lang="en-NZ" sz="1000" b="1">
                <a:effectLst/>
                <a:ea typeface="Inter" panose="02000503000000020004" pitchFamily="50" charset="0"/>
                <a:cs typeface="Inter" panose="02000503000000020004" pitchFamily="50" charset="0"/>
              </a:rPr>
              <a:t>A good DMP </a:t>
            </a:r>
          </a:p>
          <a:p>
            <a:pPr marL="108000" lvl="0" indent="-108000">
              <a:buFont typeface="Arial" panose="020B0604020202020204" pitchFamily="34" charset="0"/>
              <a:buChar char="•"/>
              <a:tabLst>
                <a:tab pos="228600" algn="l"/>
                <a:tab pos="457200" algn="l"/>
              </a:tabLst>
            </a:pPr>
            <a:r>
              <a:rPr lang="en-NZ" sz="1000">
                <a:effectLst/>
                <a:ea typeface="Inter" panose="02000503000000020004" pitchFamily="50" charset="0"/>
                <a:cs typeface="Inter" panose="02000503000000020004" pitchFamily="50" charset="0"/>
              </a:rPr>
              <a:t>Clearly indicates if personal data will be collected or used as part of the project</a:t>
            </a:r>
            <a:r>
              <a:rPr lang="en-US" sz="1000">
                <a:effectLst/>
                <a:ea typeface="Inter" panose="02000503000000020004" pitchFamily="50" charset="0"/>
                <a:cs typeface="Inter" panose="02000503000000020004" pitchFamily="50" charset="0"/>
              </a:rPr>
              <a:t> and, if applicable, how compliance with applicable policies and legislation will be ensured (for example, by gaining informed consent, considering de-identification or </a:t>
            </a:r>
            <a:r>
              <a:rPr lang="en-US" sz="1000" err="1">
                <a:effectLst/>
                <a:ea typeface="Inter" panose="02000503000000020004" pitchFamily="50" charset="0"/>
                <a:cs typeface="Inter" panose="02000503000000020004" pitchFamily="50" charset="0"/>
              </a:rPr>
              <a:t>anonymisation</a:t>
            </a:r>
            <a:r>
              <a:rPr lang="en-US" sz="1000">
                <a:effectLst/>
                <a:ea typeface="Inter" panose="02000503000000020004" pitchFamily="50" charset="0"/>
                <a:cs typeface="Inter" panose="02000503000000020004" pitchFamily="50" charset="0"/>
              </a:rPr>
              <a:t>,</a:t>
            </a:r>
            <a:r>
              <a:rPr lang="en-NZ" sz="1000">
                <a:effectLst/>
                <a:ea typeface="Inter" panose="02000503000000020004" pitchFamily="50" charset="0"/>
                <a:cs typeface="Inter" panose="02000503000000020004" pitchFamily="50" charset="0"/>
              </a:rPr>
              <a:t> etc.)</a:t>
            </a:r>
          </a:p>
          <a:p>
            <a:pPr marL="108000" indent="-108000">
              <a:buFont typeface="Arial" panose="020B0604020202020204" pitchFamily="34" charset="0"/>
              <a:buChar char="•"/>
            </a:pPr>
            <a:r>
              <a:rPr lang="en-NZ" sz="1000">
                <a:effectLst/>
                <a:ea typeface="Inter" panose="02000503000000020004" pitchFamily="50" charset="0"/>
                <a:cs typeface="Inter" panose="02000503000000020004" pitchFamily="50" charset="0"/>
              </a:rPr>
              <a:t>Provides details of what ethical issues have been considered that may affect data storage, transfer, use, sharing and/or preservation, and demonstrates that adequate measures are in place to manage ethical requirements.</a:t>
            </a:r>
          </a:p>
          <a:p>
            <a:endParaRPr lang="en-NZ" sz="1000">
              <a:effectLst/>
              <a:ea typeface="Inter" panose="02000503000000020004" pitchFamily="50" charset="0"/>
              <a:cs typeface="Inter" panose="02000503000000020004" pitchFamily="50" charset="0"/>
            </a:endParaRPr>
          </a:p>
          <a:p>
            <a:pPr marL="342900" indent="-342900">
              <a:buFont typeface="+mj-lt"/>
              <a:buAutoNum type="arabicPeriod"/>
            </a:pPr>
            <a:r>
              <a:rPr lang="en-NZ" sz="1000">
                <a:effectLst/>
                <a:ea typeface="Inter" panose="02000503000000020004" pitchFamily="50" charset="0"/>
                <a:cs typeface="Inter" panose="02000503000000020004" pitchFamily="50" charset="0"/>
              </a:rPr>
              <a:t>Informed consent, including provision for data sharing</a:t>
            </a:r>
          </a:p>
          <a:p>
            <a:pPr marL="342900" indent="-342900">
              <a:buFont typeface="+mj-lt"/>
              <a:buAutoNum type="arabicPeriod"/>
            </a:pPr>
            <a:r>
              <a:rPr lang="en-NZ" sz="1000">
                <a:effectLst/>
                <a:ea typeface="Inter" panose="02000503000000020004" pitchFamily="50" charset="0"/>
                <a:cs typeface="Inter" panose="02000503000000020004" pitchFamily="50" charset="0"/>
              </a:rPr>
              <a:t>Protection of participant identity by de-identifying data, and assessing the risk of re-identification where needed</a:t>
            </a:r>
          </a:p>
          <a:p>
            <a:pPr marL="342900" indent="-342900">
              <a:buFont typeface="+mj-lt"/>
              <a:buAutoNum type="arabicPeriod"/>
            </a:pPr>
            <a:r>
              <a:rPr lang="en-NZ" sz="1000">
                <a:effectLst/>
                <a:ea typeface="Inter" panose="02000503000000020004" pitchFamily="50" charset="0"/>
                <a:cs typeface="Inter" panose="02000503000000020004" pitchFamily="50" charset="0"/>
              </a:rPr>
              <a:t>Access controls, including storage and transfer of data</a:t>
            </a:r>
          </a:p>
          <a:p>
            <a:pPr marL="342900" indent="-342900">
              <a:buFont typeface="+mj-lt"/>
              <a:buAutoNum type="arabicPeriod"/>
            </a:pPr>
            <a:r>
              <a:rPr lang="en-NZ" sz="1000">
                <a:effectLst/>
                <a:ea typeface="Inter" panose="02000503000000020004" pitchFamily="50" charset="0"/>
                <a:cs typeface="Inter" panose="02000503000000020004" pitchFamily="50" charset="0"/>
              </a:rPr>
              <a:t>Conditions of data sharing, including applying an appropriate license.</a:t>
            </a:r>
            <a:endParaRPr sz="1000">
              <a:ea typeface="Inter" panose="02000503000000020004" pitchFamily="50" charset="0"/>
              <a:cs typeface="Inter" panose="02000503000000020004" pitchFamily="50" charset="0"/>
            </a:endParaRPr>
          </a:p>
        </p:txBody>
      </p:sp>
      <p:sp>
        <p:nvSpPr>
          <p:cNvPr id="381" name="Google Shape;381;g2492d36ec1a_0_77:notes"/>
          <p:cNvSpPr txBox="1">
            <a:spLocks noGrp="1"/>
          </p:cNvSpPr>
          <p:nvPr>
            <p:ph type="sldNum" idx="12"/>
          </p:nvPr>
        </p:nvSpPr>
        <p:spPr>
          <a:xfrm>
            <a:off x="4564224" y="10665270"/>
            <a:ext cx="3499520" cy="561015"/>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919769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FA4FA-E312-4331-2267-659AA7C3F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8BD3C-3639-30EB-E4B8-E490BC95C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0947E-FD3F-F4A2-4688-D17983E74140}"/>
              </a:ext>
            </a:extLst>
          </p:cNvPr>
          <p:cNvSpPr>
            <a:spLocks noGrp="1"/>
          </p:cNvSpPr>
          <p:nvPr>
            <p:ph type="body" idx="1"/>
          </p:nvPr>
        </p:nvSpPr>
        <p:spPr/>
        <p:txBody>
          <a:bodyPr/>
          <a:lstStyle/>
          <a:p>
            <a:pPr marL="0" lvl="1" indent="0">
              <a:buFont typeface="Courier New" panose="02070309020205020404" pitchFamily="49"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Sharing and Access</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900">
                <a:effectLst/>
                <a:latin typeface="Inter" panose="02000503000000020004" pitchFamily="50" charset="0"/>
                <a:ea typeface="Calibri" panose="020F0502020204030204" pitchFamily="34" charset="0"/>
                <a:cs typeface="Times New Roman" panose="02020603050405020304" pitchFamily="18" charset="0"/>
              </a:rPr>
              <a:t>Who will own and have access to the data during and after the study (alternatively, who will enable </a:t>
            </a:r>
            <a:r>
              <a:rPr lang="en-NZ" sz="900" err="1">
                <a:effectLst/>
                <a:latin typeface="Inter" panose="02000503000000020004" pitchFamily="50" charset="0"/>
                <a:ea typeface="Calibri" panose="020F0502020204030204" pitchFamily="34" charset="0"/>
                <a:cs typeface="Times New Roman" panose="02020603050405020304" pitchFamily="18" charset="0"/>
              </a:rPr>
              <a:t>kaitiakitanga</a:t>
            </a:r>
            <a:r>
              <a:rPr lang="en-NZ" sz="900">
                <a:effectLst/>
                <a:latin typeface="Inter" panose="02000503000000020004" pitchFamily="50" charset="0"/>
                <a:ea typeface="Calibri" panose="020F0502020204030204" pitchFamily="34" charset="0"/>
                <a:cs typeface="Times New Roman" panose="02020603050405020304" pitchFamily="18" charset="0"/>
              </a:rPr>
              <a:t> and enable stewardship/guardianship of the data)?</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900">
                <a:effectLst/>
                <a:latin typeface="Inter" panose="02000503000000020004" pitchFamily="50" charset="0"/>
                <a:ea typeface="Calibri" panose="020F0502020204030204" pitchFamily="34" charset="0"/>
                <a:cs typeface="Times New Roman" panose="02020603050405020304" pitchFamily="18" charset="0"/>
              </a:rPr>
              <a:t>How will the data be preserved and shared for reproducibility and/or reuse?</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Future access to the research data for sharing and/or reuse.</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Retention and disposal procedures and provisions.</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endParaRPr lang="en-NZ" sz="900">
              <a:effectLst/>
              <a:latin typeface="Inter" panose="02000503000000020004" pitchFamily="50" charset="0"/>
              <a:ea typeface="Calibri" panose="020F0502020204030204" pitchFamily="34" charset="0"/>
              <a:cs typeface="Times New Roman" panose="02020603050405020304" pitchFamily="18" charset="0"/>
            </a:endParaRPr>
          </a:p>
          <a:p>
            <a:pPr marL="0" marR="0" lvl="1" indent="0" algn="l" defTabSz="609585" rtl="0" eaLnBrk="1" fontAlgn="auto" latinLnBrk="0" hangingPunct="1">
              <a:lnSpc>
                <a:spcPct val="100000"/>
              </a:lnSpc>
              <a:spcBef>
                <a:spcPts val="0"/>
              </a:spcBef>
              <a:spcAft>
                <a:spcPts val="0"/>
              </a:spcAft>
              <a:buClrTx/>
              <a:buSzTx/>
              <a:buFont typeface="Arial" panose="020B0604020202020204" pitchFamily="34" charset="0"/>
              <a:buNone/>
              <a:tabLst>
                <a:tab pos="228600" algn="l"/>
                <a:tab pos="457200" algn="l"/>
              </a:tabLst>
              <a:defRPr/>
            </a:pPr>
            <a:r>
              <a:rPr lang="en-NZ" sz="900" b="1">
                <a:effectLst/>
                <a:latin typeface="Inter" panose="02000503000000020004" pitchFamily="50" charset="0"/>
                <a:ea typeface="Calibri" panose="020F0502020204030204" pitchFamily="34" charset="0"/>
                <a:cs typeface="Times New Roman" panose="02020603050405020304" pitchFamily="18" charset="0"/>
              </a:rPr>
              <a:t>A good DMP…</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800" kern="1200">
                <a:solidFill>
                  <a:schemeClr val="tx1"/>
                </a:solidFill>
                <a:effectLst/>
                <a:latin typeface="+mn-lt"/>
                <a:ea typeface="+mn-ea"/>
                <a:cs typeface="+mn-cs"/>
              </a:rPr>
              <a:t>Identifies who will have the rights to control access to the data.</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800" kern="1200">
                <a:solidFill>
                  <a:schemeClr val="tx1"/>
                </a:solidFill>
                <a:effectLst/>
                <a:latin typeface="+mn-lt"/>
                <a:ea typeface="+mn-ea"/>
                <a:cs typeface="+mn-cs"/>
              </a:rPr>
              <a:t>Identifies who will be responsible for ensuring good records management practices are followed, managing data and information – including metadata, and managing any escalated risks.</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800" kern="1200">
                <a:solidFill>
                  <a:schemeClr val="tx1"/>
                </a:solidFill>
                <a:effectLst/>
                <a:latin typeface="+mn-lt"/>
                <a:ea typeface="+mn-ea"/>
                <a:cs typeface="+mn-cs"/>
              </a:rPr>
              <a:t>Clearly explains who will have access to the data during the project and what access conditions will apply.</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describes whether the data will be shared after the project.</a:t>
            </a:r>
          </a:p>
          <a:p>
            <a:pPr marL="171450" indent="-171450">
              <a:buFont typeface="Arial" panose="020B0604020202020204" pitchFamily="34" charset="0"/>
              <a:buChar char="•"/>
            </a:pPr>
            <a:r>
              <a:rPr lang="en-NZ" sz="800" kern="1200">
                <a:solidFill>
                  <a:schemeClr val="tx1"/>
                </a:solidFill>
                <a:effectLst/>
                <a:latin typeface="+mn-lt"/>
                <a:ea typeface="+mn-ea"/>
                <a:cs typeface="+mn-cs"/>
              </a:rPr>
              <a:t>Clearly explains, if applicable, why data sharing is limited or not possible, and who can access to data under what conditions (for example, only members of certain communities or via a data sharing agreement).</a:t>
            </a:r>
          </a:p>
          <a:p>
            <a:pPr marL="171450" indent="-171450">
              <a:buFont typeface="Arial" panose="020B0604020202020204" pitchFamily="34" charset="0"/>
              <a:buChar char="•"/>
            </a:pPr>
            <a:r>
              <a:rPr lang="en-NZ" sz="800" kern="1200">
                <a:solidFill>
                  <a:schemeClr val="tx1"/>
                </a:solidFill>
                <a:effectLst/>
                <a:latin typeface="+mn-lt"/>
                <a:ea typeface="+mn-ea"/>
                <a:cs typeface="+mn-cs"/>
              </a:rPr>
              <a:t>Indicates how long the data will be retained.</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Indicates what data must be retained or destroyed for contractual, legal, or regulatory purposes.</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Describes how it will be decided what data to keep.</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Explain the foreseeable research uses (and/or users) for the data.</a:t>
            </a:r>
          </a:p>
          <a:p>
            <a:pPr marL="171450" indent="-171450">
              <a:buFont typeface="Arial" panose="020B0604020202020204" pitchFamily="34" charset="0"/>
              <a:buChar char="•"/>
            </a:pPr>
            <a:r>
              <a:rPr lang="en-NZ" sz="800" kern="1200">
                <a:solidFill>
                  <a:schemeClr val="tx1"/>
                </a:solidFill>
                <a:effectLst/>
                <a:latin typeface="+mn-lt"/>
                <a:ea typeface="+mn-ea"/>
                <a:cs typeface="+mn-cs"/>
              </a:rPr>
              <a:t>Provides details of what data collected or created in the project will be preserved in the long term and clearly indicates for how long. This should align with funder, institutional, or national policies and/or legislation, or community standards.</a:t>
            </a:r>
            <a:endParaRPr lang="en-NZ" sz="800" b="0">
              <a:effectLst/>
              <a:latin typeface="Inter" panose="02000503000000020004" pitchFamily="50"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73255F-77B0-CCFC-1A59-E7EAAFA25514}"/>
              </a:ext>
            </a:extLst>
          </p:cNvPr>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97219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57213"/>
            <a:ext cx="4953000" cy="2786062"/>
          </a:xfrm>
        </p:spPr>
      </p:sp>
      <p:sp>
        <p:nvSpPr>
          <p:cNvPr id="3" name="Notes Placeholder 2"/>
          <p:cNvSpPr>
            <a:spLocks noGrp="1"/>
          </p:cNvSpPr>
          <p:nvPr>
            <p:ph type="body" idx="1"/>
          </p:nvPr>
        </p:nvSpPr>
        <p:spPr/>
        <p:txBody>
          <a:bodyPr/>
          <a:lstStyle/>
          <a:p>
            <a:r>
              <a:rPr lang="en-US" b="1"/>
              <a:t>Research data archiving is about storing and preserving research data for the long term. </a:t>
            </a:r>
          </a:p>
          <a:p>
            <a:endParaRPr lang="en-US"/>
          </a:p>
          <a:p>
            <a:r>
              <a:rPr lang="en-US"/>
              <a:t>Before you archive, you need to check your files and decide what needs to be kept to reproduce the research findings. Data and files (e.g., intermediate files) that can be easily recreated are called research debris and can be deleted.</a:t>
            </a:r>
          </a:p>
          <a:p>
            <a:endParaRPr lang="en-US"/>
          </a:p>
          <a:p>
            <a:r>
              <a:rPr lang="en-US"/>
              <a:t>You may also want to consider data that should be returned at this stage.</a:t>
            </a:r>
          </a:p>
          <a:p>
            <a:endParaRPr lang="en-US"/>
          </a:p>
          <a:p>
            <a:r>
              <a:rPr lang="en-US"/>
              <a:t>When you archive your data, you make sure you can read and access the data later on. You can then also allow access to others for verification purposes when such a request arrives. In all cases, you should store your data safely, in a suitable file format, with adequate documentation. </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745403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40381-A62F-771F-616D-38ADC513E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31F7A-8C0C-4179-51CC-96E99900C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6D8B8A-86AB-F49D-C4D7-76A959912F6B}"/>
              </a:ext>
            </a:extLst>
          </p:cNvPr>
          <p:cNvSpPr>
            <a:spLocks noGrp="1"/>
          </p:cNvSpPr>
          <p:nvPr>
            <p:ph type="body" idx="1"/>
          </p:nvPr>
        </p:nvSpPr>
        <p:spPr/>
        <p:txBody>
          <a:bodyPr/>
          <a:lstStyle/>
          <a:p>
            <a:pPr marL="0" lvl="1" indent="0">
              <a:buFont typeface="Courier New" panose="02070309020205020404" pitchFamily="49"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Publish and Report</a:t>
            </a:r>
          </a:p>
          <a:p>
            <a:pPr marL="171450" lvl="1" indent="-171450">
              <a:buFont typeface="Arial" panose="020B0604020202020204" pitchFamily="34" charset="0"/>
              <a:buChar char="•"/>
              <a:tabLst>
                <a:tab pos="228600" algn="l"/>
                <a:tab pos="457200" algn="l"/>
              </a:tabLst>
            </a:pPr>
            <a:r>
              <a:rPr lang="en-NZ" sz="900" b="0">
                <a:effectLst/>
                <a:latin typeface="Inter" panose="02000503000000020004" pitchFamily="50" charset="0"/>
                <a:ea typeface="Calibri" panose="020F0502020204030204" pitchFamily="34" charset="0"/>
                <a:cs typeface="Times New Roman" panose="02020603050405020304" pitchFamily="18" charset="0"/>
              </a:rPr>
              <a:t>Describes how data and/or metadata will be made discoverable and shared (enabling FAIR data principles)</a:t>
            </a:r>
          </a:p>
          <a:p>
            <a:pPr marL="171450" lvl="1" indent="-171450">
              <a:buFont typeface="Arial" panose="020B0604020202020204" pitchFamily="34" charset="0"/>
              <a:buChar char="•"/>
              <a:tabLst>
                <a:tab pos="228600" algn="l"/>
                <a:tab pos="457200" algn="l"/>
              </a:tabLst>
            </a:pPr>
            <a:r>
              <a:rPr lang="en-NZ" sz="900" b="0">
                <a:effectLst/>
                <a:latin typeface="Inter" panose="02000503000000020004" pitchFamily="50" charset="0"/>
                <a:ea typeface="Calibri" panose="020F0502020204030204" pitchFamily="34" charset="0"/>
                <a:cs typeface="Times New Roman" panose="02020603050405020304" pitchFamily="18" charset="0"/>
              </a:rPr>
              <a:t>Provides the name of a data repository, data catalogue or registry where data and/or metadata will or could be shared</a:t>
            </a:r>
          </a:p>
          <a:p>
            <a:pPr marL="171450" lvl="1" indent="-171450">
              <a:buFont typeface="Arial" panose="020B0604020202020204" pitchFamily="34" charset="0"/>
              <a:buChar char="•"/>
              <a:tabLst>
                <a:tab pos="228600" algn="l"/>
                <a:tab pos="457200" algn="l"/>
              </a:tabLst>
            </a:pPr>
            <a:r>
              <a:rPr lang="en-NZ" sz="900" b="0">
                <a:effectLst/>
                <a:latin typeface="Inter" panose="02000503000000020004" pitchFamily="50" charset="0"/>
                <a:ea typeface="Calibri" panose="020F0502020204030204" pitchFamily="34" charset="0"/>
                <a:cs typeface="Times New Roman" panose="02020603050405020304" pitchFamily="18" charset="0"/>
              </a:rPr>
              <a:t>License under which data may be publicly shared</a:t>
            </a:r>
          </a:p>
          <a:p>
            <a:pPr marL="171450" lvl="1" indent="-171450">
              <a:buFont typeface="Arial" panose="020B0604020202020204" pitchFamily="34" charset="0"/>
              <a:buChar char="•"/>
              <a:tabLst>
                <a:tab pos="228600" algn="l"/>
                <a:tab pos="457200" algn="l"/>
              </a:tabLst>
            </a:pPr>
            <a:endParaRPr lang="en-NZ" sz="900" b="0">
              <a:effectLst/>
              <a:latin typeface="Inter" panose="02000503000000020004" pitchFamily="50" charset="0"/>
              <a:ea typeface="Calibri" panose="020F0502020204030204" pitchFamily="34" charset="0"/>
              <a:cs typeface="Times New Roman" panose="02020603050405020304" pitchFamily="18" charset="0"/>
            </a:endParaRPr>
          </a:p>
          <a:p>
            <a:pPr marL="0" lvl="1" indent="0">
              <a:buFont typeface="Arial" panose="020B0604020202020204" pitchFamily="34"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A good DMP…</a:t>
            </a:r>
            <a:endParaRPr lang="en-NZ" sz="900" b="0">
              <a:effectLst/>
              <a:latin typeface="Inter" panose="02000503000000020004" pitchFamily="50"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describes how the data and/or metadata will be made discoverable and shared.</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Specifies when data will be shared.</a:t>
            </a:r>
          </a:p>
          <a:p>
            <a:pPr marL="171450" indent="-171450">
              <a:buFont typeface="Arial" panose="020B0604020202020204" pitchFamily="34" charset="0"/>
              <a:buChar char="•"/>
            </a:pPr>
            <a:r>
              <a:rPr lang="en-NZ" sz="800" kern="1200">
                <a:solidFill>
                  <a:schemeClr val="tx1"/>
                </a:solidFill>
                <a:effectLst/>
                <a:latin typeface="+mn-lt"/>
                <a:ea typeface="+mn-ea"/>
                <a:cs typeface="+mn-cs"/>
              </a:rPr>
              <a:t>Explains, where possible, what actions will be taken to overcome or to minimise data sharing restrictions.</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Includes the name of the repository, data catalogue, or registry where data and/or metadata will or could be shared.</a:t>
            </a:r>
          </a:p>
          <a:p>
            <a:pPr marL="171450" indent="-171450">
              <a:buFont typeface="Arial" panose="020B0604020202020204" pitchFamily="34" charset="0"/>
              <a:buChar char="•"/>
            </a:pPr>
            <a:r>
              <a:rPr lang="en-NZ" sz="800" kern="1200">
                <a:solidFill>
                  <a:schemeClr val="tx1"/>
                </a:solidFill>
                <a:effectLst/>
                <a:latin typeface="+mn-lt"/>
                <a:ea typeface="+mn-ea"/>
                <a:cs typeface="+mn-cs"/>
              </a:rPr>
              <a:t>Provides information, if relevant, on any protocol to access the data (for example, if there is a data request procedure).</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States the license under which data will be publicly shared.</a:t>
            </a:r>
          </a:p>
          <a:p>
            <a:pPr marL="171450" indent="-171450">
              <a:buFont typeface="Arial" panose="020B0604020202020204" pitchFamily="34" charset="0"/>
              <a:buChar char="•"/>
            </a:pPr>
            <a:r>
              <a:rPr lang="en-NZ" sz="800" kern="1200">
                <a:solidFill>
                  <a:schemeClr val="tx1"/>
                </a:solidFill>
                <a:effectLst/>
                <a:latin typeface="+mn-lt"/>
                <a:ea typeface="+mn-ea"/>
                <a:cs typeface="+mn-cs"/>
              </a:rPr>
              <a:t>Specifies how the data can be re-used in other contexts.</a:t>
            </a:r>
            <a:endParaRPr lang="en-NZ" sz="800" b="1">
              <a:effectLst/>
              <a:latin typeface="Inter" panose="02000503000000020004" pitchFamily="50"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88EFC32-9F14-3DD3-D510-F34DA6F011BA}"/>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5492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42C0420A-56DA-1552-595B-01B6F537124C}"/>
            </a:ext>
          </a:extLst>
        </p:cNvPr>
        <p:cNvGrpSpPr/>
        <p:nvPr/>
      </p:nvGrpSpPr>
      <p:grpSpPr>
        <a:xfrm>
          <a:off x="0" y="0"/>
          <a:ext cx="0" cy="0"/>
          <a:chOff x="0" y="0"/>
          <a:chExt cx="0" cy="0"/>
        </a:xfrm>
      </p:grpSpPr>
      <p:sp>
        <p:nvSpPr>
          <p:cNvPr id="376" name="Google Shape;376;g2961abf82e9_1_263:notes">
            <a:extLst>
              <a:ext uri="{FF2B5EF4-FFF2-40B4-BE49-F238E27FC236}">
                <a16:creationId xmlns:a16="http://schemas.microsoft.com/office/drawing/2014/main" id="{C367611D-5994-DF5E-A4D8-4917DD95E878}"/>
              </a:ext>
            </a:extLst>
          </p:cNvPr>
          <p:cNvSpPr txBox="1">
            <a:spLocks noGrp="1"/>
          </p:cNvSpPr>
          <p:nvPr>
            <p:ph type="body" idx="1"/>
          </p:nvPr>
        </p:nvSpPr>
        <p:spPr>
          <a:xfrm>
            <a:off x="524030" y="4726659"/>
            <a:ext cx="5749616" cy="445506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NZ" sz="1050" b="1">
                <a:latin typeface="Inter" panose="02000503000000020004" pitchFamily="50" charset="0"/>
                <a:ea typeface="Inter" panose="02000503000000020004" pitchFamily="50" charset="0"/>
                <a:cs typeface="Inter" panose="02000503000000020004" pitchFamily="50" charset="0"/>
              </a:rPr>
              <a:t>The FAIR data principles have been designed to maximise the integrity and impact of research data by supporting discovery and reuse both by humans and machines.</a:t>
            </a:r>
          </a:p>
          <a:p>
            <a:pPr marL="0" lvl="0" indent="0" algn="l" rtl="0">
              <a:spcBef>
                <a:spcPts val="0"/>
              </a:spcBef>
              <a:spcAft>
                <a:spcPts val="0"/>
              </a:spcAft>
              <a:buNone/>
            </a:pPr>
            <a:endParaRPr lang="en-NZ" sz="1050">
              <a:latin typeface="Inter" panose="02000503000000020004" pitchFamily="50" charset="0"/>
              <a:ea typeface="Inter" panose="02000503000000020004" pitchFamily="50" charset="0"/>
              <a:cs typeface="Inter" panose="02000503000000020004" pitchFamily="50" charset="0"/>
            </a:endParaRPr>
          </a:p>
          <a:p>
            <a:pPr marL="0" lvl="0" indent="0" algn="l" rtl="0">
              <a:spcBef>
                <a:spcPts val="0"/>
              </a:spcBef>
              <a:spcAft>
                <a:spcPts val="0"/>
              </a:spcAft>
              <a:buNone/>
            </a:pPr>
            <a:r>
              <a:rPr lang="en-NZ" sz="1050">
                <a:latin typeface="Inter" panose="02000503000000020004" pitchFamily="50" charset="0"/>
                <a:ea typeface="Inter" panose="02000503000000020004" pitchFamily="50" charset="0"/>
                <a:cs typeface="Inter" panose="02000503000000020004" pitchFamily="50" charset="0"/>
              </a:rPr>
              <a:t>Making research data that you work with more FAIR can:</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Increase visibility and impact of yourself and your work</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Maximise the potential from your datasets</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Improve the reproducibility of your research.</a:t>
            </a:r>
          </a:p>
          <a:p>
            <a:pPr marL="171450" lvl="0" indent="-171450" algn="l" rtl="0">
              <a:spcBef>
                <a:spcPts val="0"/>
              </a:spcBef>
              <a:spcAft>
                <a:spcPts val="0"/>
              </a:spcAft>
              <a:buFontTx/>
              <a:buChar char="-"/>
            </a:pPr>
            <a:endParaRPr lang="en-NZ" sz="1050">
              <a:latin typeface="Inter" panose="02000503000000020004" pitchFamily="50" charset="0"/>
              <a:ea typeface="Inter" panose="02000503000000020004" pitchFamily="50" charset="0"/>
              <a:cs typeface="Inter" panose="02000503000000020004" pitchFamily="50" charset="0"/>
            </a:endParaRPr>
          </a:p>
          <a:p>
            <a:pPr marL="0" lvl="0" indent="0" algn="l" rtl="0">
              <a:spcBef>
                <a:spcPts val="0"/>
              </a:spcBef>
              <a:spcAft>
                <a:spcPts val="0"/>
              </a:spcAft>
              <a:buFontTx/>
              <a:buNone/>
            </a:pPr>
            <a:r>
              <a:rPr lang="en-NZ" sz="1050" b="1" u="sng">
                <a:latin typeface="Inter" panose="02000503000000020004" pitchFamily="50" charset="0"/>
                <a:ea typeface="Inter" panose="02000503000000020004" pitchFamily="50" charset="0"/>
                <a:cs typeface="Inter" panose="02000503000000020004" pitchFamily="50" charset="0"/>
              </a:rPr>
              <a:t>Strategies to implement FAIR</a:t>
            </a:r>
          </a:p>
          <a:p>
            <a:pPr marL="0" lvl="0" indent="0" algn="l" rtl="0">
              <a:spcBef>
                <a:spcPts val="0"/>
              </a:spcBef>
              <a:spcAft>
                <a:spcPts val="0"/>
              </a:spcAft>
              <a:buFontTx/>
              <a:buNone/>
            </a:pPr>
            <a:endParaRPr lang="en-NZ" sz="1050">
              <a:latin typeface="Inter" panose="02000503000000020004" pitchFamily="50" charset="0"/>
              <a:ea typeface="Inter" panose="02000503000000020004" pitchFamily="50" charset="0"/>
              <a:cs typeface="Inter" panose="02000503000000020004" pitchFamily="50" charset="0"/>
            </a:endParaRPr>
          </a:p>
          <a:p>
            <a:pPr marL="0" lvl="0" indent="0" algn="l" rtl="0">
              <a:spcBef>
                <a:spcPts val="0"/>
              </a:spcBef>
              <a:spcAft>
                <a:spcPts val="0"/>
              </a:spcAft>
              <a:buFontTx/>
              <a:buNone/>
            </a:pPr>
            <a:r>
              <a:rPr lang="en-NZ" sz="1050">
                <a:latin typeface="Inter" panose="02000503000000020004" pitchFamily="50" charset="0"/>
                <a:ea typeface="Inter" panose="02000503000000020004" pitchFamily="50" charset="0"/>
                <a:cs typeface="Inter" panose="02000503000000020004" pitchFamily="50" charset="0"/>
              </a:rPr>
              <a:t>Findable</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Describe your research data using metadata</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Give your research data a unique persistent identifier (DOI)</a:t>
            </a:r>
          </a:p>
          <a:p>
            <a:pPr marL="171450" lvl="0" indent="-171450" algn="l" rtl="0">
              <a:spcBef>
                <a:spcPts val="0"/>
              </a:spcBef>
              <a:spcAft>
                <a:spcPts val="0"/>
              </a:spcAft>
              <a:buFontTx/>
              <a:buChar char="-"/>
            </a:pPr>
            <a:endParaRPr lang="en-NZ" sz="1050">
              <a:latin typeface="Inter" panose="02000503000000020004" pitchFamily="50" charset="0"/>
              <a:ea typeface="Inter" panose="02000503000000020004" pitchFamily="50" charset="0"/>
              <a:cs typeface="Inter" panose="02000503000000020004" pitchFamily="50" charset="0"/>
            </a:endParaRPr>
          </a:p>
          <a:p>
            <a:pPr marL="0" lvl="0" indent="0" algn="l" rtl="0">
              <a:spcBef>
                <a:spcPts val="0"/>
              </a:spcBef>
              <a:spcAft>
                <a:spcPts val="0"/>
              </a:spcAft>
              <a:buFontTx/>
              <a:buNone/>
            </a:pPr>
            <a:r>
              <a:rPr lang="en-NZ" sz="1050">
                <a:latin typeface="Inter" panose="02000503000000020004" pitchFamily="50" charset="0"/>
                <a:ea typeface="Inter" panose="02000503000000020004" pitchFamily="50" charset="0"/>
                <a:cs typeface="Inter" panose="02000503000000020004" pitchFamily="50" charset="0"/>
              </a:rPr>
              <a:t>Accessible</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Register your research data or metadata record online</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Describe how access can be requested</a:t>
            </a:r>
          </a:p>
          <a:p>
            <a:pPr marL="171450" lvl="0" indent="-171450" algn="l" rtl="0">
              <a:spcBef>
                <a:spcPts val="0"/>
              </a:spcBef>
              <a:spcAft>
                <a:spcPts val="0"/>
              </a:spcAft>
              <a:buFontTx/>
              <a:buChar char="-"/>
            </a:pPr>
            <a:endParaRPr lang="en-NZ" sz="1050">
              <a:latin typeface="Inter" panose="02000503000000020004" pitchFamily="50" charset="0"/>
              <a:ea typeface="Inter" panose="02000503000000020004" pitchFamily="50" charset="0"/>
              <a:cs typeface="Inter" panose="02000503000000020004" pitchFamily="50" charset="0"/>
            </a:endParaRPr>
          </a:p>
          <a:p>
            <a:pPr marL="0" lvl="0" indent="0" algn="l" rtl="0">
              <a:spcBef>
                <a:spcPts val="0"/>
              </a:spcBef>
              <a:spcAft>
                <a:spcPts val="0"/>
              </a:spcAft>
              <a:buFontTx/>
              <a:buNone/>
            </a:pPr>
            <a:r>
              <a:rPr lang="en-NZ" sz="1050">
                <a:latin typeface="Inter" panose="02000503000000020004" pitchFamily="50" charset="0"/>
                <a:ea typeface="Inter" panose="02000503000000020004" pitchFamily="50" charset="0"/>
                <a:cs typeface="Inter" panose="02000503000000020004" pitchFamily="50" charset="0"/>
              </a:rPr>
              <a:t>Interoperable</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Use open non-proprietary file formats to ensure that others can reuse and reproduce your research findings</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Use a common metadata schema or data description that can enable data exchange</a:t>
            </a:r>
          </a:p>
          <a:p>
            <a:pPr marL="171450" lvl="0" indent="-171450" algn="l" rtl="0">
              <a:spcBef>
                <a:spcPts val="0"/>
              </a:spcBef>
              <a:spcAft>
                <a:spcPts val="0"/>
              </a:spcAft>
              <a:buFontTx/>
              <a:buChar char="-"/>
            </a:pPr>
            <a:endParaRPr lang="en-NZ" sz="1050">
              <a:latin typeface="Inter" panose="02000503000000020004" pitchFamily="50" charset="0"/>
              <a:ea typeface="Inter" panose="02000503000000020004" pitchFamily="50" charset="0"/>
              <a:cs typeface="Inter" panose="02000503000000020004" pitchFamily="50" charset="0"/>
            </a:endParaRPr>
          </a:p>
          <a:p>
            <a:pPr marL="0" lvl="0" indent="0" algn="l" rtl="0">
              <a:spcBef>
                <a:spcPts val="0"/>
              </a:spcBef>
              <a:spcAft>
                <a:spcPts val="0"/>
              </a:spcAft>
              <a:buFontTx/>
              <a:buNone/>
            </a:pPr>
            <a:r>
              <a:rPr lang="en-NZ" sz="1050">
                <a:latin typeface="Inter" panose="02000503000000020004" pitchFamily="50" charset="0"/>
                <a:ea typeface="Inter" panose="02000503000000020004" pitchFamily="50" charset="0"/>
                <a:cs typeface="Inter" panose="02000503000000020004" pitchFamily="50" charset="0"/>
              </a:rPr>
              <a:t>Reusable</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Apply a license and explain how the data can be reused</a:t>
            </a:r>
          </a:p>
          <a:p>
            <a:pPr marL="171450" lvl="0" indent="-171450" algn="l" rtl="0">
              <a:spcBef>
                <a:spcPts val="0"/>
              </a:spcBef>
              <a:spcAft>
                <a:spcPts val="0"/>
              </a:spcAft>
              <a:buFontTx/>
              <a:buChar char="-"/>
            </a:pPr>
            <a:r>
              <a:rPr lang="en-NZ" sz="1050">
                <a:latin typeface="Inter" panose="02000503000000020004" pitchFamily="50" charset="0"/>
                <a:ea typeface="Inter" panose="02000503000000020004" pitchFamily="50" charset="0"/>
                <a:cs typeface="Inter" panose="02000503000000020004" pitchFamily="50" charset="0"/>
              </a:rPr>
              <a:t>Ensure that it is ethnically and legally appropriate to share the data, including participant consent to make the data available.</a:t>
            </a:r>
          </a:p>
          <a:p>
            <a:pPr marL="0" lvl="0" indent="0" algn="l" rtl="0">
              <a:spcBef>
                <a:spcPts val="0"/>
              </a:spcBef>
              <a:spcAft>
                <a:spcPts val="0"/>
              </a:spcAft>
              <a:buNone/>
            </a:pPr>
            <a:endParaRPr sz="1050">
              <a:latin typeface="Inter" panose="02000503000000020004" pitchFamily="50" charset="0"/>
              <a:ea typeface="Inter" panose="02000503000000020004" pitchFamily="50" charset="0"/>
              <a:cs typeface="Inter" panose="02000503000000020004" pitchFamily="50" charset="0"/>
            </a:endParaRPr>
          </a:p>
        </p:txBody>
      </p:sp>
      <p:sp>
        <p:nvSpPr>
          <p:cNvPr id="377" name="Google Shape;377;g2961abf82e9_1_263:notes">
            <a:extLst>
              <a:ext uri="{FF2B5EF4-FFF2-40B4-BE49-F238E27FC236}">
                <a16:creationId xmlns:a16="http://schemas.microsoft.com/office/drawing/2014/main" id="{BD4EDC01-B8CE-0DC2-D3B7-AA26A4BF11E0}"/>
              </a:ext>
            </a:extLst>
          </p:cNvPr>
          <p:cNvSpPr>
            <a:spLocks noGrp="1" noRot="1" noChangeAspect="1"/>
          </p:cNvSpPr>
          <p:nvPr>
            <p:ph type="sldImg" idx="2"/>
          </p:nvPr>
        </p:nvSpPr>
        <p:spPr>
          <a:xfrm>
            <a:off x="739775" y="1184275"/>
            <a:ext cx="5530850" cy="3111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52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3C730-9001-8467-25A5-D20470393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7621E-AAA4-B30D-14F5-863E8D7F45A7}"/>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DF15EA2E-7516-774D-F507-49F1F72B887E}"/>
              </a:ext>
            </a:extLst>
          </p:cNvPr>
          <p:cNvSpPr>
            <a:spLocks noGrp="1"/>
          </p:cNvSpPr>
          <p:nvPr>
            <p:ph type="body" idx="1"/>
          </p:nvPr>
        </p:nvSpPr>
        <p:spPr/>
        <p:txBody>
          <a:bodyPr/>
          <a:lstStyle/>
          <a:p>
            <a:endParaRPr lang="en-NZ" b="0" dirty="0">
              <a:ea typeface="Calibri"/>
              <a:cs typeface="Calibri"/>
            </a:endParaRPr>
          </a:p>
          <a:p>
            <a:pPr marL="228600" indent="-228600">
              <a:buAutoNum type="arabicPeriod"/>
            </a:pPr>
            <a:endParaRPr lang="en-NZ"/>
          </a:p>
        </p:txBody>
      </p:sp>
      <p:sp>
        <p:nvSpPr>
          <p:cNvPr id="4" name="Slide Number Placeholder 3">
            <a:extLst>
              <a:ext uri="{FF2B5EF4-FFF2-40B4-BE49-F238E27FC236}">
                <a16:creationId xmlns:a16="http://schemas.microsoft.com/office/drawing/2014/main" id="{94A146A9-BA7C-BC66-CC5D-8A81F58235DC}"/>
              </a:ext>
            </a:extLst>
          </p:cNvPr>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927001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90F42-2A47-DD41-C3FB-417605D96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3F1D7-C59A-DCBF-EAA3-F27515DB6BA5}"/>
              </a:ext>
            </a:extLst>
          </p:cNvPr>
          <p:cNvSpPr>
            <a:spLocks noGrp="1" noRot="1" noChangeAspect="1"/>
          </p:cNvSpPr>
          <p:nvPr>
            <p:ph type="sldImg"/>
          </p:nvPr>
        </p:nvSpPr>
        <p:spPr>
          <a:xfrm>
            <a:off x="1008063" y="584200"/>
            <a:ext cx="5199062" cy="2925763"/>
          </a:xfrm>
        </p:spPr>
      </p:sp>
      <p:sp>
        <p:nvSpPr>
          <p:cNvPr id="3" name="Notes Placeholder 2">
            <a:extLst>
              <a:ext uri="{FF2B5EF4-FFF2-40B4-BE49-F238E27FC236}">
                <a16:creationId xmlns:a16="http://schemas.microsoft.com/office/drawing/2014/main" id="{EBD9B2E4-5ECF-5093-F621-13699F18A673}"/>
              </a:ext>
            </a:extLst>
          </p:cNvPr>
          <p:cNvSpPr>
            <a:spLocks noGrp="1"/>
          </p:cNvSpPr>
          <p:nvPr>
            <p:ph type="body" idx="1"/>
          </p:nvPr>
        </p:nvSpPr>
        <p:spPr/>
        <p:txBody>
          <a:bodyPr/>
          <a:lstStyle/>
          <a:p>
            <a:pPr marL="0" lvl="0" indent="0" algn="l" rtl="0">
              <a:spcBef>
                <a:spcPts val="0"/>
              </a:spcBef>
              <a:spcAft>
                <a:spcPts val="0"/>
              </a:spcAft>
              <a:buNone/>
            </a:pPr>
            <a:r>
              <a:rPr lang="en-US">
                <a:latin typeface="Verdana" panose="020B0604030504040204" pitchFamily="34" charset="0"/>
                <a:ea typeface="Verdana" panose="020B0604030504040204" pitchFamily="34" charset="0"/>
                <a:cs typeface="Roboto"/>
                <a:sym typeface="Roboto"/>
              </a:rPr>
              <a:t>This is a metadata record for a dataset held with the Australian Antarctic Data Centre. All Antarctic datasets funded by Australian government are added to this repository (or people don’t get funded again!)</a:t>
            </a:r>
          </a:p>
          <a:p>
            <a:pPr marL="0" lvl="0" indent="0" algn="l" rtl="0">
              <a:spcBef>
                <a:spcPts val="0"/>
              </a:spcBef>
              <a:spcAft>
                <a:spcPts val="0"/>
              </a:spcAft>
              <a:buNone/>
            </a:pPr>
            <a:br>
              <a:rPr lang="en-US">
                <a:latin typeface="Verdana" panose="020B0604030504040204" pitchFamily="34" charset="0"/>
                <a:ea typeface="Verdana" panose="020B0604030504040204" pitchFamily="34" charset="0"/>
                <a:cs typeface="Roboto"/>
                <a:sym typeface="Roboto"/>
              </a:rPr>
            </a:br>
            <a:r>
              <a:rPr lang="en-US" b="1">
                <a:latin typeface="Verdana" panose="020B0604030504040204" pitchFamily="34" charset="0"/>
                <a:ea typeface="Verdana" panose="020B0604030504040204" pitchFamily="34" charset="0"/>
                <a:cs typeface="Roboto"/>
                <a:sym typeface="Roboto"/>
              </a:rPr>
              <a:t>Metadata example: </a:t>
            </a:r>
            <a:r>
              <a:rPr lang="en-US" b="1" u="sng">
                <a:solidFill>
                  <a:srgbClr val="424242"/>
                </a:solidFill>
                <a:latin typeface="Verdana" panose="020B0604030504040204" pitchFamily="34" charset="0"/>
                <a:ea typeface="Verdana" panose="020B0604030504040204" pitchFamily="34" charset="0"/>
                <a:cs typeface="Roboto"/>
                <a:sym typeface="Roboto"/>
                <a:hlinkClick r:id="rId3">
                  <a:extLst>
                    <a:ext uri="{A12FA001-AC4F-418D-AE19-62706E023703}">
                      <ahyp:hlinkClr xmlns:ahyp="http://schemas.microsoft.com/office/drawing/2018/hyperlinkcolor" val="tx"/>
                    </a:ext>
                  </a:extLst>
                </a:hlinkClick>
              </a:rPr>
              <a:t>https://data.aad.gov.au/metadata/records/chlorophyll_65-02</a:t>
            </a:r>
            <a:r>
              <a:rPr lang="en-US" b="1">
                <a:solidFill>
                  <a:srgbClr val="424242"/>
                </a:solidFill>
                <a:latin typeface="Verdana" panose="020B0604030504040204" pitchFamily="34" charset="0"/>
                <a:ea typeface="Verdana" panose="020B0604030504040204" pitchFamily="34" charset="0"/>
                <a:cs typeface="Roboto"/>
                <a:sym typeface="Roboto"/>
              </a:rPr>
              <a:t> </a:t>
            </a:r>
          </a:p>
          <a:p>
            <a:pPr marL="171450" lvl="0" indent="-171450" algn="l" rtl="0">
              <a:spcBef>
                <a:spcPts val="0"/>
              </a:spcBef>
              <a:spcAft>
                <a:spcPts val="0"/>
              </a:spcAft>
              <a:buFont typeface="Arial" panose="020B0604020202020204" pitchFamily="34" charset="0"/>
              <a:buChar char="•"/>
            </a:pPr>
            <a:endParaRPr lang="en-US">
              <a:latin typeface="Verdana" panose="020B0604030504040204" pitchFamily="34" charset="0"/>
              <a:ea typeface="Verdana" panose="020B0604030504040204" pitchFamily="34" charset="0"/>
              <a:cs typeface="Roboto"/>
              <a:sym typeface="Roboto"/>
            </a:endParaRPr>
          </a:p>
          <a:p>
            <a:pPr marL="171450" lvl="0" indent="-171450" algn="l" rtl="0">
              <a:spcBef>
                <a:spcPts val="0"/>
              </a:spcBef>
              <a:spcAft>
                <a:spcPts val="0"/>
              </a:spcAft>
              <a:buFont typeface="Arial" panose="020B0604020202020204" pitchFamily="34" charset="0"/>
              <a:buChar char="•"/>
            </a:pPr>
            <a:r>
              <a:rPr lang="en-US">
                <a:latin typeface="Verdana" panose="020B0604030504040204" pitchFamily="34" charset="0"/>
                <a:ea typeface="Verdana" panose="020B0604030504040204" pitchFamily="34" charset="0"/>
                <a:cs typeface="Roboto"/>
                <a:sym typeface="Roboto"/>
              </a:rPr>
              <a:t>Publishing the metadata record in a data repository registers the record online and enables online discovery - enables </a:t>
            </a:r>
            <a:r>
              <a:rPr lang="en-US" b="1" u="sng">
                <a:latin typeface="Verdana" panose="020B0604030504040204" pitchFamily="34" charset="0"/>
                <a:ea typeface="Verdana" panose="020B0604030504040204" pitchFamily="34" charset="0"/>
                <a:cs typeface="Roboto"/>
                <a:sym typeface="Roboto"/>
              </a:rPr>
              <a:t>F</a:t>
            </a:r>
            <a:r>
              <a:rPr lang="en-US" b="1">
                <a:latin typeface="Verdana" panose="020B0604030504040204" pitchFamily="34" charset="0"/>
                <a:ea typeface="Verdana" panose="020B0604030504040204" pitchFamily="34" charset="0"/>
                <a:cs typeface="Roboto"/>
                <a:sym typeface="Roboto"/>
              </a:rPr>
              <a:t>indable</a:t>
            </a:r>
            <a:r>
              <a:rPr lang="en-US">
                <a:latin typeface="Verdana" panose="020B0604030504040204" pitchFamily="34" charset="0"/>
                <a:ea typeface="Verdana" panose="020B0604030504040204" pitchFamily="34" charset="0"/>
                <a:cs typeface="Roboto"/>
                <a:sym typeface="Roboto"/>
              </a:rPr>
              <a:t> and </a:t>
            </a:r>
            <a:r>
              <a:rPr lang="en-US" b="1" u="sng">
                <a:latin typeface="Verdana" panose="020B0604030504040204" pitchFamily="34" charset="0"/>
                <a:ea typeface="Verdana" panose="020B0604030504040204" pitchFamily="34" charset="0"/>
                <a:cs typeface="Roboto"/>
                <a:sym typeface="Roboto"/>
              </a:rPr>
              <a:t>A</a:t>
            </a:r>
            <a:r>
              <a:rPr lang="en-US" b="1">
                <a:latin typeface="Verdana" panose="020B0604030504040204" pitchFamily="34" charset="0"/>
                <a:ea typeface="Verdana" panose="020B0604030504040204" pitchFamily="34" charset="0"/>
                <a:cs typeface="Roboto"/>
                <a:sym typeface="Roboto"/>
              </a:rPr>
              <a:t>ccessible</a:t>
            </a:r>
            <a:r>
              <a:rPr lang="en-US">
                <a:latin typeface="Verdana" panose="020B0604030504040204" pitchFamily="34" charset="0"/>
                <a:ea typeface="Verdana" panose="020B0604030504040204" pitchFamily="34" charset="0"/>
                <a:cs typeface="Roboto"/>
                <a:sym typeface="Roboto"/>
              </a:rPr>
              <a:t>.</a:t>
            </a:r>
          </a:p>
          <a:p>
            <a:pPr marL="171450" lvl="0" indent="-171450" algn="l" rtl="0">
              <a:spcBef>
                <a:spcPts val="0"/>
              </a:spcBef>
              <a:spcAft>
                <a:spcPts val="0"/>
              </a:spcAft>
              <a:buFont typeface="Arial" panose="020B0604020202020204" pitchFamily="34" charset="0"/>
              <a:buChar char="•"/>
            </a:pPr>
            <a:r>
              <a:rPr lang="en-US">
                <a:latin typeface="Verdana" panose="020B0604030504040204" pitchFamily="34" charset="0"/>
                <a:ea typeface="Verdana" panose="020B0604030504040204" pitchFamily="34" charset="0"/>
                <a:cs typeface="Roboto"/>
                <a:sym typeface="Roboto"/>
              </a:rPr>
              <a:t>Giving the research data a unique persistent identifier (DOI) enables </a:t>
            </a:r>
            <a:r>
              <a:rPr lang="en-US" b="1" u="sng">
                <a:latin typeface="Verdana" panose="020B0604030504040204" pitchFamily="34" charset="0"/>
                <a:ea typeface="Verdana" panose="020B0604030504040204" pitchFamily="34" charset="0"/>
                <a:cs typeface="Roboto"/>
                <a:sym typeface="Roboto"/>
              </a:rPr>
              <a:t>F</a:t>
            </a:r>
            <a:r>
              <a:rPr lang="en-US" b="1">
                <a:latin typeface="Verdana" panose="020B0604030504040204" pitchFamily="34" charset="0"/>
                <a:ea typeface="Verdana" panose="020B0604030504040204" pitchFamily="34" charset="0"/>
                <a:cs typeface="Roboto"/>
                <a:sym typeface="Roboto"/>
              </a:rPr>
              <a:t>indable</a:t>
            </a:r>
          </a:p>
          <a:p>
            <a:endParaRPr lang="en-NZ">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E060F48E-18AA-E14C-BACD-9D7DAF3E0806}"/>
              </a:ext>
            </a:extLst>
          </p:cNvPr>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18362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a:extLst>
            <a:ext uri="{FF2B5EF4-FFF2-40B4-BE49-F238E27FC236}">
              <a16:creationId xmlns:a16="http://schemas.microsoft.com/office/drawing/2014/main" id="{FF686F7D-0B4E-4185-E533-9930F0372E79}"/>
            </a:ext>
          </a:extLst>
        </p:cNvPr>
        <p:cNvGrpSpPr/>
        <p:nvPr/>
      </p:nvGrpSpPr>
      <p:grpSpPr>
        <a:xfrm>
          <a:off x="0" y="0"/>
          <a:ext cx="0" cy="0"/>
          <a:chOff x="0" y="0"/>
          <a:chExt cx="0" cy="0"/>
        </a:xfrm>
      </p:grpSpPr>
      <p:sp>
        <p:nvSpPr>
          <p:cNvPr id="812" name="Google Shape;812;g1484baf69bf_0_127:notes">
            <a:extLst>
              <a:ext uri="{FF2B5EF4-FFF2-40B4-BE49-F238E27FC236}">
                <a16:creationId xmlns:a16="http://schemas.microsoft.com/office/drawing/2014/main" id="{901B67E0-6ED5-F723-1DBB-3AA9D551E49A}"/>
              </a:ext>
            </a:extLst>
          </p:cNvPr>
          <p:cNvSpPr>
            <a:spLocks noGrp="1" noRot="1" noChangeAspect="1"/>
          </p:cNvSpPr>
          <p:nvPr>
            <p:ph type="sldImg" idx="2"/>
          </p:nvPr>
        </p:nvSpPr>
        <p:spPr>
          <a:xfrm>
            <a:off x="200025" y="1414463"/>
            <a:ext cx="6789738" cy="381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484baf69bf_0_127:notes">
            <a:extLst>
              <a:ext uri="{FF2B5EF4-FFF2-40B4-BE49-F238E27FC236}">
                <a16:creationId xmlns:a16="http://schemas.microsoft.com/office/drawing/2014/main" id="{4CBB00CA-1290-340A-3F9D-7F06AA029068}"/>
              </a:ext>
            </a:extLst>
          </p:cNvPr>
          <p:cNvSpPr txBox="1">
            <a:spLocks noGrp="1"/>
          </p:cNvSpPr>
          <p:nvPr>
            <p:ph type="body" idx="1"/>
          </p:nvPr>
        </p:nvSpPr>
        <p:spPr>
          <a:xfrm>
            <a:off x="718708" y="5445381"/>
            <a:ext cx="5749616" cy="4455409"/>
          </a:xfrm>
          <a:prstGeom prst="rect">
            <a:avLst/>
          </a:prstGeom>
        </p:spPr>
        <p:txBody>
          <a:bodyPr spcFirstLastPara="1" wrap="square" lIns="91425" tIns="45700" rIns="91425" bIns="45700" anchor="t" anchorCtr="0">
            <a:noAutofit/>
          </a:bodyPr>
          <a:lstStyle/>
          <a:p>
            <a:pPr marL="180000" lvl="0" indent="-180000" algn="l" rtl="0">
              <a:spcBef>
                <a:spcPts val="0"/>
              </a:spcBef>
              <a:spcAft>
                <a:spcPts val="0"/>
              </a:spcAft>
              <a:buClr>
                <a:schemeClr val="dk1"/>
              </a:buClr>
              <a:buSzPts val="1100"/>
              <a:buFont typeface="Arial" panose="020B0604020202020204" pitchFamily="34" charset="0"/>
              <a:buChar char="•"/>
            </a:pPr>
            <a:r>
              <a:rPr lang="en-NZ" sz="1400">
                <a:latin typeface="Verdana" panose="020B0604030504040204" pitchFamily="34" charset="0"/>
                <a:ea typeface="Verdana" panose="020B0604030504040204" pitchFamily="34" charset="0"/>
                <a:cs typeface="Arial"/>
                <a:sym typeface="Arial"/>
              </a:rPr>
              <a:t>Describing how access can be requested enables </a:t>
            </a:r>
            <a:r>
              <a:rPr lang="en-NZ" sz="1400" b="1" u="sng">
                <a:latin typeface="Verdana" panose="020B0604030504040204" pitchFamily="34" charset="0"/>
                <a:ea typeface="Verdana" panose="020B0604030504040204" pitchFamily="34" charset="0"/>
                <a:cs typeface="Arial"/>
                <a:sym typeface="Arial"/>
              </a:rPr>
              <a:t>A</a:t>
            </a:r>
            <a:r>
              <a:rPr lang="en-NZ" sz="1400" b="1">
                <a:latin typeface="Verdana" panose="020B0604030504040204" pitchFamily="34" charset="0"/>
                <a:ea typeface="Verdana" panose="020B0604030504040204" pitchFamily="34" charset="0"/>
                <a:cs typeface="Arial"/>
                <a:sym typeface="Arial"/>
              </a:rPr>
              <a:t>ccessible</a:t>
            </a:r>
            <a:endParaRPr b="1">
              <a:latin typeface="Verdana" panose="020B0604030504040204" pitchFamily="34" charset="0"/>
              <a:ea typeface="Verdana" panose="020B0604030504040204" pitchFamily="34" charset="0"/>
              <a:cs typeface="Arial"/>
              <a:sym typeface="Arial"/>
            </a:endParaRPr>
          </a:p>
          <a:p>
            <a:pPr marL="180000" lvl="0" indent="-180000" algn="l" rtl="0">
              <a:spcBef>
                <a:spcPts val="0"/>
              </a:spcBef>
              <a:spcAft>
                <a:spcPts val="0"/>
              </a:spcAft>
              <a:buFont typeface="Arial" panose="020B0604020202020204" pitchFamily="34" charset="0"/>
              <a:buChar char="•"/>
            </a:pPr>
            <a:r>
              <a:rPr lang="en-NZ">
                <a:latin typeface="Verdana" panose="020B0604030504040204" pitchFamily="34" charset="0"/>
                <a:ea typeface="Verdana" panose="020B0604030504040204" pitchFamily="34" charset="0"/>
              </a:rPr>
              <a:t>Describing the data using metadata and using a common metadata schema enables </a:t>
            </a:r>
            <a:r>
              <a:rPr lang="en-NZ" b="1">
                <a:latin typeface="Verdana" panose="020B0604030504040204" pitchFamily="34" charset="0"/>
                <a:ea typeface="Verdana" panose="020B0604030504040204" pitchFamily="34" charset="0"/>
              </a:rPr>
              <a:t>FAIR</a:t>
            </a:r>
            <a:endParaRPr b="1">
              <a:latin typeface="Verdana" panose="020B0604030504040204" pitchFamily="34" charset="0"/>
              <a:ea typeface="Verdana" panose="020B0604030504040204" pitchFamily="34" charset="0"/>
            </a:endParaRPr>
          </a:p>
        </p:txBody>
      </p:sp>
      <p:sp>
        <p:nvSpPr>
          <p:cNvPr id="814" name="Google Shape;814;g1484baf69bf_0_127:notes">
            <a:extLst>
              <a:ext uri="{FF2B5EF4-FFF2-40B4-BE49-F238E27FC236}">
                <a16:creationId xmlns:a16="http://schemas.microsoft.com/office/drawing/2014/main" id="{D79C2036-A784-EC2C-86D7-5133B013537E}"/>
              </a:ext>
            </a:extLst>
          </p:cNvPr>
          <p:cNvSpPr txBox="1">
            <a:spLocks noGrp="1"/>
          </p:cNvSpPr>
          <p:nvPr>
            <p:ph type="sldNum" idx="12"/>
          </p:nvPr>
        </p:nvSpPr>
        <p:spPr>
          <a:xfrm>
            <a:off x="4071014" y="10747360"/>
            <a:ext cx="3114441" cy="567655"/>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73586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a:extLst>
            <a:ext uri="{FF2B5EF4-FFF2-40B4-BE49-F238E27FC236}">
              <a16:creationId xmlns:a16="http://schemas.microsoft.com/office/drawing/2014/main" id="{2E7A1EB6-D3F3-8180-50D9-9906F2555B43}"/>
            </a:ext>
          </a:extLst>
        </p:cNvPr>
        <p:cNvGrpSpPr/>
        <p:nvPr/>
      </p:nvGrpSpPr>
      <p:grpSpPr>
        <a:xfrm>
          <a:off x="0" y="0"/>
          <a:ext cx="0" cy="0"/>
          <a:chOff x="0" y="0"/>
          <a:chExt cx="0" cy="0"/>
        </a:xfrm>
      </p:grpSpPr>
      <p:sp>
        <p:nvSpPr>
          <p:cNvPr id="363" name="Google Shape;363;g2961abf82e9_1_252:notes">
            <a:extLst>
              <a:ext uri="{FF2B5EF4-FFF2-40B4-BE49-F238E27FC236}">
                <a16:creationId xmlns:a16="http://schemas.microsoft.com/office/drawing/2014/main" id="{C9DFEA7F-5957-7193-D652-58310CD7257A}"/>
              </a:ext>
            </a:extLst>
          </p:cNvPr>
          <p:cNvSpPr>
            <a:spLocks noGrp="1" noRot="1" noChangeAspect="1"/>
          </p:cNvSpPr>
          <p:nvPr>
            <p:ph type="sldImg" idx="2"/>
          </p:nvPr>
        </p:nvSpPr>
        <p:spPr>
          <a:xfrm>
            <a:off x="200025" y="1414463"/>
            <a:ext cx="6789738" cy="381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961abf82e9_1_252:notes">
            <a:extLst>
              <a:ext uri="{FF2B5EF4-FFF2-40B4-BE49-F238E27FC236}">
                <a16:creationId xmlns:a16="http://schemas.microsoft.com/office/drawing/2014/main" id="{AA20D288-5891-D772-F377-48F2CF2AADFC}"/>
              </a:ext>
            </a:extLst>
          </p:cNvPr>
          <p:cNvSpPr txBox="1">
            <a:spLocks noGrp="1"/>
          </p:cNvSpPr>
          <p:nvPr>
            <p:ph type="body" idx="1"/>
          </p:nvPr>
        </p:nvSpPr>
        <p:spPr>
          <a:xfrm>
            <a:off x="718708" y="5445381"/>
            <a:ext cx="5749616" cy="445540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latin typeface="Verdana" panose="020B0604030504040204" pitchFamily="34" charset="0"/>
                <a:ea typeface="Verdana" panose="020B0604030504040204" pitchFamily="34" charset="0"/>
                <a:cs typeface="Roboto"/>
                <a:sym typeface="Roboto"/>
              </a:rPr>
              <a:t>Selecting this dataset to download leads you here - 4 files.</a:t>
            </a:r>
            <a:br>
              <a:rPr lang="en-US">
                <a:latin typeface="Verdana" panose="020B0604030504040204" pitchFamily="34" charset="0"/>
                <a:ea typeface="Verdana" panose="020B0604030504040204" pitchFamily="34" charset="0"/>
                <a:cs typeface="Roboto"/>
                <a:sym typeface="Roboto"/>
              </a:rPr>
            </a:br>
            <a:endParaRPr lang="en-US">
              <a:latin typeface="Verdana" panose="020B0604030504040204" pitchFamily="34" charset="0"/>
              <a:ea typeface="Verdana" panose="020B0604030504040204" pitchFamily="34" charset="0"/>
              <a:cs typeface="Roboto"/>
              <a:sym typeface="Roboto"/>
            </a:endParaRPr>
          </a:p>
          <a:p>
            <a:pPr marL="171450" lvl="0" indent="-171450" algn="l" rtl="0">
              <a:spcBef>
                <a:spcPts val="0"/>
              </a:spcBef>
              <a:spcAft>
                <a:spcPts val="0"/>
              </a:spcAft>
              <a:buFont typeface="Arial" panose="020B0604020202020204" pitchFamily="34" charset="0"/>
              <a:buChar char="•"/>
            </a:pPr>
            <a:r>
              <a:rPr lang="en-US">
                <a:latin typeface="Verdana" panose="020B0604030504040204" pitchFamily="34" charset="0"/>
                <a:ea typeface="Verdana" panose="020B0604030504040204" pitchFamily="34" charset="0"/>
                <a:cs typeface="Roboto"/>
                <a:sym typeface="Roboto"/>
              </a:rPr>
              <a:t>Applying and sharing a license describes how the dataset can be used/reused – enables </a:t>
            </a:r>
            <a:r>
              <a:rPr lang="en-US" b="1" u="sng">
                <a:latin typeface="Verdana" panose="020B0604030504040204" pitchFamily="34" charset="0"/>
                <a:ea typeface="Verdana" panose="020B0604030504040204" pitchFamily="34" charset="0"/>
                <a:cs typeface="Roboto"/>
                <a:sym typeface="Roboto"/>
              </a:rPr>
              <a:t>R</a:t>
            </a:r>
            <a:r>
              <a:rPr lang="en-US" b="1">
                <a:latin typeface="Verdana" panose="020B0604030504040204" pitchFamily="34" charset="0"/>
                <a:ea typeface="Verdana" panose="020B0604030504040204" pitchFamily="34" charset="0"/>
                <a:cs typeface="Roboto"/>
                <a:sym typeface="Roboto"/>
              </a:rPr>
              <a:t>eusable</a:t>
            </a:r>
          </a:p>
          <a:p>
            <a:pPr marL="171450" lvl="0" indent="-171450" algn="l" rtl="0">
              <a:spcBef>
                <a:spcPts val="0"/>
              </a:spcBef>
              <a:spcAft>
                <a:spcPts val="0"/>
              </a:spcAft>
              <a:buFont typeface="Arial" panose="020B0604020202020204" pitchFamily="34" charset="0"/>
              <a:buChar char="•"/>
            </a:pPr>
            <a:r>
              <a:rPr lang="en-US">
                <a:latin typeface="Verdana" panose="020B0604030504040204" pitchFamily="34" charset="0"/>
                <a:ea typeface="Verdana" panose="020B0604030504040204" pitchFamily="34" charset="0"/>
                <a:cs typeface="Roboto"/>
                <a:sym typeface="Roboto"/>
              </a:rPr>
              <a:t>Including a README file includes metadata that enables understanding of what was done and how, abbreviations, data structure etc. – enables </a:t>
            </a:r>
            <a:r>
              <a:rPr lang="en-US" b="1" u="sng">
                <a:latin typeface="Verdana" panose="020B0604030504040204" pitchFamily="34" charset="0"/>
                <a:ea typeface="Verdana" panose="020B0604030504040204" pitchFamily="34" charset="0"/>
                <a:cs typeface="Roboto"/>
                <a:sym typeface="Roboto"/>
              </a:rPr>
              <a:t>I</a:t>
            </a:r>
            <a:r>
              <a:rPr lang="en-US" b="1" u="none">
                <a:latin typeface="Verdana" panose="020B0604030504040204" pitchFamily="34" charset="0"/>
                <a:ea typeface="Verdana" panose="020B0604030504040204" pitchFamily="34" charset="0"/>
                <a:cs typeface="Roboto"/>
                <a:sym typeface="Roboto"/>
              </a:rPr>
              <a:t>nteroperable</a:t>
            </a:r>
          </a:p>
          <a:p>
            <a:pPr marL="171450" lvl="0" indent="-171450" algn="l" rtl="0">
              <a:spcBef>
                <a:spcPts val="0"/>
              </a:spcBef>
              <a:spcAft>
                <a:spcPts val="0"/>
              </a:spcAft>
              <a:buFont typeface="Arial" panose="020B0604020202020204" pitchFamily="34" charset="0"/>
              <a:buChar char="•"/>
            </a:pPr>
            <a:r>
              <a:rPr lang="en-US" u="none">
                <a:latin typeface="Verdana" panose="020B0604030504040204" pitchFamily="34" charset="0"/>
                <a:ea typeface="Verdana" panose="020B0604030504040204" pitchFamily="34" charset="0"/>
                <a:cs typeface="Roboto"/>
                <a:sym typeface="Roboto"/>
              </a:rPr>
              <a:t>Using open no-proprietary file formats to ensure that others can reuse the data – enables </a:t>
            </a:r>
            <a:r>
              <a:rPr lang="en-US" b="1" u="sng">
                <a:latin typeface="Verdana" panose="020B0604030504040204" pitchFamily="34" charset="0"/>
                <a:ea typeface="Verdana" panose="020B0604030504040204" pitchFamily="34" charset="0"/>
                <a:cs typeface="Roboto"/>
                <a:sym typeface="Roboto"/>
              </a:rPr>
              <a:t>I</a:t>
            </a:r>
            <a:r>
              <a:rPr lang="en-US" b="1" u="none">
                <a:latin typeface="Verdana" panose="020B0604030504040204" pitchFamily="34" charset="0"/>
                <a:ea typeface="Verdana" panose="020B0604030504040204" pitchFamily="34" charset="0"/>
                <a:cs typeface="Roboto"/>
                <a:sym typeface="Roboto"/>
              </a:rPr>
              <a:t>nteroperable</a:t>
            </a:r>
            <a:br>
              <a:rPr lang="en-US">
                <a:latin typeface="Verdana" panose="020B0604030504040204" pitchFamily="34" charset="0"/>
                <a:ea typeface="Verdana" panose="020B0604030504040204" pitchFamily="34" charset="0"/>
                <a:cs typeface="Roboto"/>
                <a:sym typeface="Roboto"/>
              </a:rPr>
            </a:br>
            <a:r>
              <a:rPr lang="en-US">
                <a:latin typeface="Verdana" panose="020B0604030504040204" pitchFamily="34" charset="0"/>
                <a:ea typeface="Verdana" panose="020B0604030504040204" pitchFamily="34" charset="0"/>
                <a:cs typeface="Roboto"/>
                <a:sym typeface="Roboto"/>
              </a:rPr>
              <a:t>(In this case, 2 sets of the same dataset but in two different formats - csv and xml to suit different users and purposes.)</a:t>
            </a:r>
            <a:endParaRPr>
              <a:latin typeface="Verdana" panose="020B0604030504040204" pitchFamily="34" charset="0"/>
              <a:ea typeface="Verdana" panose="020B0604030504040204" pitchFamily="34" charset="0"/>
              <a:cs typeface="Roboto"/>
              <a:sym typeface="Roboto"/>
            </a:endParaRPr>
          </a:p>
        </p:txBody>
      </p:sp>
      <p:sp>
        <p:nvSpPr>
          <p:cNvPr id="365" name="Google Shape;365;g2961abf82e9_1_252:notes">
            <a:extLst>
              <a:ext uri="{FF2B5EF4-FFF2-40B4-BE49-F238E27FC236}">
                <a16:creationId xmlns:a16="http://schemas.microsoft.com/office/drawing/2014/main" id="{8E7BA187-290F-9447-580C-2FC556324F51}"/>
              </a:ext>
            </a:extLst>
          </p:cNvPr>
          <p:cNvSpPr txBox="1">
            <a:spLocks noGrp="1"/>
          </p:cNvSpPr>
          <p:nvPr>
            <p:ph type="sldNum" idx="12"/>
          </p:nvPr>
        </p:nvSpPr>
        <p:spPr>
          <a:xfrm>
            <a:off x="4071014" y="10747360"/>
            <a:ext cx="3114441" cy="567655"/>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46611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id="{AACA5B9F-318E-07E7-3A25-D1468123D5C1}"/>
            </a:ext>
          </a:extLst>
        </p:cNvPr>
        <p:cNvGrpSpPr/>
        <p:nvPr/>
      </p:nvGrpSpPr>
      <p:grpSpPr>
        <a:xfrm>
          <a:off x="0" y="0"/>
          <a:ext cx="0" cy="0"/>
          <a:chOff x="0" y="0"/>
          <a:chExt cx="0" cy="0"/>
        </a:xfrm>
      </p:grpSpPr>
      <p:sp>
        <p:nvSpPr>
          <p:cNvPr id="416" name="Google Shape;416;g2961abf82e9_1_301:notes">
            <a:extLst>
              <a:ext uri="{FF2B5EF4-FFF2-40B4-BE49-F238E27FC236}">
                <a16:creationId xmlns:a16="http://schemas.microsoft.com/office/drawing/2014/main" id="{219A4E9D-923A-9282-C65E-909AAED8D14E}"/>
              </a:ext>
            </a:extLst>
          </p:cNvPr>
          <p:cNvSpPr>
            <a:spLocks noGrp="1" noRot="1" noChangeAspect="1"/>
          </p:cNvSpPr>
          <p:nvPr>
            <p:ph type="sldImg" idx="2"/>
          </p:nvPr>
        </p:nvSpPr>
        <p:spPr>
          <a:xfrm>
            <a:off x="200025" y="1414463"/>
            <a:ext cx="6789738" cy="381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g2961abf82e9_1_301:notes">
            <a:extLst>
              <a:ext uri="{FF2B5EF4-FFF2-40B4-BE49-F238E27FC236}">
                <a16:creationId xmlns:a16="http://schemas.microsoft.com/office/drawing/2014/main" id="{8EC93DBE-978A-7E35-2281-1AE135F317D9}"/>
              </a:ext>
            </a:extLst>
          </p:cNvPr>
          <p:cNvSpPr txBox="1">
            <a:spLocks noGrp="1"/>
          </p:cNvSpPr>
          <p:nvPr>
            <p:ph type="body" idx="1"/>
          </p:nvPr>
        </p:nvSpPr>
        <p:spPr>
          <a:xfrm>
            <a:off x="718708" y="5445485"/>
            <a:ext cx="5749616" cy="44550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200" b="0" strike="noStrike">
              <a:latin typeface="Verdana" panose="020B0604030504040204" pitchFamily="34" charset="0"/>
              <a:ea typeface="Verdana" panose="020B0604030504040204" pitchFamily="34" charset="0"/>
              <a:cs typeface="Arial"/>
              <a:sym typeface="Arial"/>
            </a:endParaRPr>
          </a:p>
        </p:txBody>
      </p:sp>
      <p:sp>
        <p:nvSpPr>
          <p:cNvPr id="418" name="Google Shape;418;g2961abf82e9_1_301:notes">
            <a:extLst>
              <a:ext uri="{FF2B5EF4-FFF2-40B4-BE49-F238E27FC236}">
                <a16:creationId xmlns:a16="http://schemas.microsoft.com/office/drawing/2014/main" id="{E409E787-7477-6731-1C4A-D8F697544AB3}"/>
              </a:ext>
            </a:extLst>
          </p:cNvPr>
          <p:cNvSpPr txBox="1"/>
          <p:nvPr/>
        </p:nvSpPr>
        <p:spPr>
          <a:xfrm>
            <a:off x="4071165" y="10747526"/>
            <a:ext cx="3114441" cy="5676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146095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9046-92DA-2842-CB39-7F2BABA2F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8629D-397F-DE8D-4B76-6CED09603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4DD5D-DC44-3F30-1801-EE6B2B940AFE}"/>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CD67A11A-167E-A879-430C-B8E8A89DC806}"/>
              </a:ext>
            </a:extLst>
          </p:cNvPr>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195022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8063" y="584200"/>
            <a:ext cx="5199062" cy="2925763"/>
          </a:xfrm>
        </p:spPr>
      </p:sp>
      <p:sp>
        <p:nvSpPr>
          <p:cNvPr id="3" name="Notes Placeholder 2"/>
          <p:cNvSpPr>
            <a:spLocks noGrp="1"/>
          </p:cNvSpPr>
          <p:nvPr>
            <p:ph type="body" idx="1"/>
          </p:nvPr>
        </p:nvSpPr>
        <p:spPr/>
        <p:txBody>
          <a:bodyPr/>
          <a:lstStyle/>
          <a:p>
            <a:r>
              <a:rPr lang="en-NZ" b="1"/>
              <a:t>What are research data?</a:t>
            </a:r>
          </a:p>
          <a:p>
            <a:r>
              <a:rPr lang="en-NZ" b="0"/>
              <a:t>The evidence that underpins the answer to a research question and can be used to validate findings.</a:t>
            </a:r>
          </a:p>
          <a:p>
            <a:endParaRPr lang="en-NZ"/>
          </a:p>
          <a:p>
            <a:r>
              <a:rPr lang="en-NZ"/>
              <a:t>The research data lifecycle </a:t>
            </a:r>
            <a:r>
              <a:rPr lang="en-NZ" b="1"/>
              <a:t>includes everything from planning how data will be collected, to publication, to long term data preservation, to possible reuses of data.</a:t>
            </a:r>
          </a:p>
          <a:p>
            <a:endParaRPr lang="en-NZ" b="1"/>
          </a:p>
          <a:p>
            <a:r>
              <a:rPr lang="en-NZ" b="0"/>
              <a:t>Although the research processes may vary across disciplines and research domains, there are some common elements to discuss across the five stages.</a:t>
            </a:r>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610054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A99E1-FCF8-737B-1B60-C151B38C3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A1635-E63A-E795-9A2A-28AE88482D20}"/>
              </a:ext>
            </a:extLst>
          </p:cNvPr>
          <p:cNvSpPr>
            <a:spLocks noGrp="1" noRot="1" noChangeAspect="1"/>
          </p:cNvSpPr>
          <p:nvPr>
            <p:ph type="sldImg"/>
          </p:nvPr>
        </p:nvSpPr>
        <p:spPr>
          <a:xfrm>
            <a:off x="1147763" y="512763"/>
            <a:ext cx="4562475" cy="2566987"/>
          </a:xfrm>
        </p:spPr>
        <p:txBody>
          <a:bodyPr/>
          <a:lstStyle/>
          <a:p>
            <a:endParaRPr lang="en-NZ"/>
          </a:p>
        </p:txBody>
      </p:sp>
      <p:sp>
        <p:nvSpPr>
          <p:cNvPr id="3" name="Notes Placeholder 2">
            <a:extLst>
              <a:ext uri="{FF2B5EF4-FFF2-40B4-BE49-F238E27FC236}">
                <a16:creationId xmlns:a16="http://schemas.microsoft.com/office/drawing/2014/main" id="{DD87864C-96B1-8C98-02D4-3081418CEB6D}"/>
              </a:ext>
            </a:extLst>
          </p:cNvPr>
          <p:cNvSpPr>
            <a:spLocks noGrp="1"/>
          </p:cNvSpPr>
          <p:nvPr>
            <p:ph type="body" idx="1"/>
          </p:nvPr>
        </p:nvSpPr>
        <p:spPr/>
        <p:txBody>
          <a:bodyPr/>
          <a:lstStyle/>
          <a:p>
            <a:r>
              <a:rPr lang="en-NZ" b="0"/>
              <a:t>We have combined common elements across the research data lifecycle with international best practices to set out guidance for maintaining a DMP across a research project. </a:t>
            </a:r>
          </a:p>
          <a:p>
            <a:endParaRPr lang="en-NZ" b="0"/>
          </a:p>
          <a:p>
            <a:r>
              <a:rPr lang="en-NZ" b="0"/>
              <a:t>This is particularly designed for doctoral candidates and their supervisors.</a:t>
            </a:r>
          </a:p>
          <a:p>
            <a:endParaRPr lang="en-NZ"/>
          </a:p>
        </p:txBody>
      </p:sp>
      <p:sp>
        <p:nvSpPr>
          <p:cNvPr id="4" name="Slide Number Placeholder 3">
            <a:extLst>
              <a:ext uri="{FF2B5EF4-FFF2-40B4-BE49-F238E27FC236}">
                <a16:creationId xmlns:a16="http://schemas.microsoft.com/office/drawing/2014/main" id="{75C83C92-FD25-3C4C-113D-FE51F16538D6}"/>
              </a:ext>
            </a:extLst>
          </p:cNvPr>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1797815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2EE18-FBD8-2633-77F6-5C91BF996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B0C4A-ACDA-2162-ADEE-14E8862A3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31D65-844A-6406-4832-52A7E1995037}"/>
              </a:ext>
            </a:extLst>
          </p:cNvPr>
          <p:cNvSpPr>
            <a:spLocks noGrp="1"/>
          </p:cNvSpPr>
          <p:nvPr>
            <p:ph type="body" idx="1"/>
          </p:nvPr>
        </p:nvSpPr>
        <p:spPr/>
        <p:txBody>
          <a:bodyPr/>
          <a:lstStyle/>
          <a:p>
            <a:r>
              <a:rPr lang="en-NZ" sz="1000" b="0" u="none">
                <a:latin typeface="Verdana" panose="020B0604030504040204" pitchFamily="34" charset="0"/>
                <a:ea typeface="Verdana" panose="020B0604030504040204" pitchFamily="34" charset="0"/>
              </a:rPr>
              <a:t>Demonstrate your awareness and understanding of RDM best practices to funders and to obtain ethics approval</a:t>
            </a:r>
            <a:endParaRPr lang="en-NZ" sz="1000" spc="-50">
              <a:solidFill>
                <a:schemeClr val="accent4"/>
              </a:solidFill>
              <a:latin typeface="Verdana" panose="020B0604030504040204" pitchFamily="34" charset="0"/>
              <a:ea typeface="Verdana" panose="020B0604030504040204" pitchFamily="34" charset="0"/>
            </a:endParaRPr>
          </a:p>
          <a:p>
            <a:endParaRPr lang="en-NZ" sz="1000">
              <a:latin typeface="Verdana" panose="020B0604030504040204" pitchFamily="34" charset="0"/>
              <a:ea typeface="Verdana" panose="020B0604030504040204" pitchFamily="34" charset="0"/>
            </a:endParaRPr>
          </a:p>
          <a:p>
            <a:endParaRPr lang="en-NZ" sz="10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27E23E67-0600-5C57-25E0-9C02E669F2ED}"/>
              </a:ext>
            </a:extLst>
          </p:cNvPr>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4127608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44095-F8ED-CFA2-76D7-1D3E33263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BF9B3-F5EA-F829-F336-23E863F70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41615-B601-5489-E036-1CB28E5C3787}"/>
              </a:ext>
            </a:extLst>
          </p:cNvPr>
          <p:cNvSpPr>
            <a:spLocks noGrp="1"/>
          </p:cNvSpPr>
          <p:nvPr>
            <p:ph type="body" idx="1"/>
          </p:nvPr>
        </p:nvSpPr>
        <p:spPr/>
        <p:txBody>
          <a:bodyPr/>
          <a:lstStyle/>
          <a:p>
            <a:r>
              <a:rPr lang="en-NZ" sz="1000" b="0" u="none">
                <a:latin typeface="Verdana" panose="020B0604030504040204" pitchFamily="34" charset="0"/>
                <a:ea typeface="Verdana" panose="020B0604030504040204" pitchFamily="34" charset="0"/>
              </a:rPr>
              <a:t>Plan and document project roles and responsibilities with your project team so everyone is on the same page.</a:t>
            </a:r>
            <a:endParaRPr lang="en-US" sz="1000" spc="-50">
              <a:solidFill>
                <a:schemeClr val="accent4"/>
              </a:solidFill>
              <a:latin typeface="Verdana" panose="020B0604030504040204" pitchFamily="34" charset="0"/>
              <a:ea typeface="Verdana" panose="020B0604030504040204" pitchFamily="34" charset="0"/>
              <a:cs typeface="Verdana Pro"/>
              <a:sym typeface="Verdana Pro"/>
            </a:endParaRPr>
          </a:p>
          <a:p>
            <a:endParaRPr lang="en-NZ" sz="10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6D33643F-DF6D-91A7-0B5C-19078901D246}"/>
              </a:ext>
            </a:extLst>
          </p:cNvPr>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278175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E20D5-7166-EFB1-4FBA-10CD00D81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0C469-B966-3CC2-AEA3-A19BD587E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F5412-FBB0-40A3-AF9A-853356671CAC}"/>
              </a:ext>
            </a:extLst>
          </p:cNvPr>
          <p:cNvSpPr>
            <a:spLocks noGrp="1"/>
          </p:cNvSpPr>
          <p:nvPr>
            <p:ph type="body" idx="1"/>
          </p:nvPr>
        </p:nvSpPr>
        <p:spPr/>
        <p:txBody>
          <a:bodyPr/>
          <a:lstStyle/>
          <a:p>
            <a:r>
              <a:rPr lang="en-US" sz="1000"/>
              <a:t>Keeps project information in one place so that you can onboard new project team members efficiently and accurately</a:t>
            </a:r>
          </a:p>
        </p:txBody>
      </p:sp>
      <p:sp>
        <p:nvSpPr>
          <p:cNvPr id="4" name="Slide Number Placeholder 3">
            <a:extLst>
              <a:ext uri="{FF2B5EF4-FFF2-40B4-BE49-F238E27FC236}">
                <a16:creationId xmlns:a16="http://schemas.microsoft.com/office/drawing/2014/main" id="{6B27F306-4E2B-A935-F61F-9F7A18C1D2F3}"/>
              </a:ext>
            </a:extLst>
          </p:cNvPr>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28615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57213"/>
            <a:ext cx="4953000" cy="2786062"/>
          </a:xfrm>
        </p:spPr>
      </p:sp>
      <p:sp>
        <p:nvSpPr>
          <p:cNvPr id="3" name="Notes Placeholder 2"/>
          <p:cNvSpPr>
            <a:spLocks noGrp="1"/>
          </p:cNvSpPr>
          <p:nvPr>
            <p:ph type="body" idx="1"/>
          </p:nvPr>
        </p:nvSpPr>
        <p:spPr>
          <a:xfrm>
            <a:off x="367231" y="3529471"/>
            <a:ext cx="6063213" cy="5994966"/>
          </a:xfrm>
        </p:spPr>
        <p:txBody>
          <a:bodyPr/>
          <a:lstStyle/>
          <a:p>
            <a:pPr marL="0" indent="0">
              <a:lnSpc>
                <a:spcPts val="1800"/>
              </a:lnSpc>
            </a:pPr>
            <a:r>
              <a:rPr lang="en-NZ" b="1">
                <a:effectLst/>
                <a:latin typeface="Inter" panose="02000503000000020004" pitchFamily="50" charset="0"/>
                <a:ea typeface="Calibri" panose="020F0502020204030204" pitchFamily="34" charset="0"/>
                <a:cs typeface="Times New Roman" panose="02020603050405020304" pitchFamily="18" charset="0"/>
              </a:rPr>
              <a:t>A DMP describes how research data will be managed throughout your research project. </a:t>
            </a:r>
            <a:r>
              <a:rPr lang="en-US">
                <a:effectLst/>
                <a:latin typeface="Inter" panose="02000503000000020004" pitchFamily="50" charset="0"/>
                <a:ea typeface="Calibri" panose="020F0502020204030204" pitchFamily="34" charset="0"/>
                <a:cs typeface="Times New Roman" panose="02020603050405020304" pitchFamily="18" charset="0"/>
              </a:rPr>
              <a:t>It can begin as a basic plan, and further information can be added as the project progresses.</a:t>
            </a:r>
          </a:p>
          <a:p>
            <a:pPr marL="0" indent="0">
              <a:lnSpc>
                <a:spcPts val="1800"/>
              </a:lnSpc>
            </a:pPr>
            <a:r>
              <a:rPr lang="en-US">
                <a:effectLst/>
                <a:latin typeface="Inter" panose="02000503000000020004" pitchFamily="50" charset="0"/>
                <a:ea typeface="Calibri" panose="020F0502020204030204" pitchFamily="34" charset="0"/>
                <a:cs typeface="Times New Roman" panose="02020603050405020304" pitchFamily="18" charset="0"/>
              </a:rPr>
              <a:t>A DMP is required at the University of Auckland for projects involving sensitive or restricted research data, but it is recommended for all. </a:t>
            </a:r>
          </a:p>
          <a:p>
            <a:pPr marL="228600" indent="-228600">
              <a:lnSpc>
                <a:spcPts val="1800"/>
              </a:lnSpc>
            </a:pPr>
            <a:r>
              <a:rPr lang="en-NZ">
                <a:effectLst/>
                <a:latin typeface="Inter" panose="02000503000000020004" pitchFamily="50" charset="0"/>
                <a:ea typeface="Calibri" panose="020F0502020204030204" pitchFamily="34" charset="0"/>
                <a:cs typeface="Times New Roman" panose="02020603050405020304" pitchFamily="18" charset="0"/>
              </a:rPr>
              <a:t>It should cover:</a:t>
            </a:r>
          </a:p>
          <a:p>
            <a:pPr marL="180000" marR="0" lvl="0" indent="-180000" algn="l" defTabSz="609585" rtl="0" eaLnBrk="1" fontAlgn="auto" latinLnBrk="0" hangingPunct="1">
              <a:spcBef>
                <a:spcPts val="0"/>
              </a:spcBef>
              <a:spcAft>
                <a:spcPts val="0"/>
              </a:spcAft>
              <a:buClrTx/>
              <a:buSzTx/>
              <a:buFont typeface="Symbol" panose="05050102010706020507" pitchFamily="18" charset="2"/>
              <a:buChar char=""/>
              <a:tabLst/>
              <a:defRPr/>
            </a:pPr>
            <a:r>
              <a:rPr lang="en-NZ">
                <a:effectLst/>
                <a:latin typeface="Inter" panose="02000503000000020004" pitchFamily="50" charset="0"/>
                <a:ea typeface="Inter" panose="02000503000000020004" pitchFamily="50" charset="0"/>
                <a:cs typeface="Inter" panose="02000503000000020004" pitchFamily="50" charset="0"/>
              </a:rPr>
              <a:t>Project information including the purpose of the research, people involved and their roles and responsibilities.</a:t>
            </a:r>
          </a:p>
          <a:p>
            <a:pPr marL="180000" lvl="0" indent="-180000">
              <a:buFont typeface="Symbol" panose="05050102010706020507" pitchFamily="18" charset="2"/>
              <a:buChar char=""/>
            </a:pPr>
            <a:r>
              <a:rPr lang="en-NZ">
                <a:effectLst/>
                <a:latin typeface="Inter" panose="02000503000000020004" pitchFamily="50" charset="0"/>
                <a:ea typeface="Inter" panose="02000503000000020004" pitchFamily="50" charset="0"/>
                <a:cs typeface="Inter" panose="02000503000000020004" pitchFamily="50" charset="0"/>
              </a:rPr>
              <a:t>A description of the data that will be created or collected and in what format</a:t>
            </a:r>
          </a:p>
          <a:p>
            <a:pPr marL="180000" marR="0" lvl="0" indent="-180000" algn="l" defTabSz="609585" rtl="0" eaLnBrk="1" fontAlgn="auto" latinLnBrk="0" hangingPunct="1">
              <a:spcBef>
                <a:spcPts val="0"/>
              </a:spcBef>
              <a:spcAft>
                <a:spcPts val="0"/>
              </a:spcAft>
              <a:buClrTx/>
              <a:buSzTx/>
              <a:buFont typeface="Symbol" panose="05050102010706020507" pitchFamily="18" charset="2"/>
              <a:buChar char=""/>
              <a:tabLst/>
              <a:defRPr/>
            </a:pPr>
            <a:r>
              <a:rPr lang="en-NZ">
                <a:effectLst/>
                <a:latin typeface="Inter" panose="02000503000000020004" pitchFamily="50" charset="0"/>
                <a:ea typeface="Inter" panose="02000503000000020004" pitchFamily="50" charset="0"/>
                <a:cs typeface="Inter" panose="02000503000000020004" pitchFamily="50" charset="0"/>
              </a:rPr>
              <a:t>How sensitive data will be treated, including ethical and legal considerations and compliance</a:t>
            </a:r>
          </a:p>
          <a:p>
            <a:pPr marL="180000" lvl="0" indent="-180000">
              <a:buFont typeface="Symbol" panose="05050102010706020507" pitchFamily="18" charset="2"/>
              <a:buChar char=""/>
            </a:pPr>
            <a:r>
              <a:rPr lang="en-NZ">
                <a:effectLst/>
                <a:latin typeface="Inter" panose="02000503000000020004" pitchFamily="50" charset="0"/>
                <a:ea typeface="Inter" panose="02000503000000020004" pitchFamily="50" charset="0"/>
                <a:cs typeface="Inter" panose="02000503000000020004" pitchFamily="50" charset="0"/>
              </a:rPr>
              <a:t>Where the data will be stored and how it will be curated (organisation, formatting and documentation)</a:t>
            </a:r>
          </a:p>
          <a:p>
            <a:pPr marL="180000" lvl="0" indent="-180000">
              <a:buFont typeface="Symbol" panose="05050102010706020507" pitchFamily="18" charset="2"/>
              <a:buChar char=""/>
            </a:pPr>
            <a:r>
              <a:rPr lang="en-NZ">
                <a:effectLst/>
                <a:latin typeface="Inter" panose="02000503000000020004" pitchFamily="50" charset="0"/>
                <a:ea typeface="Calibri" panose="020F0502020204030204" pitchFamily="34" charset="0"/>
                <a:cs typeface="Times New Roman" panose="02020603050405020304" pitchFamily="18" charset="0"/>
              </a:rPr>
              <a:t>Who will own and have access to the data (alternatively, who will enable </a:t>
            </a:r>
            <a:r>
              <a:rPr lang="en-NZ" err="1">
                <a:effectLst/>
                <a:latin typeface="Inter" panose="02000503000000020004" pitchFamily="50" charset="0"/>
                <a:ea typeface="Calibri" panose="020F0502020204030204" pitchFamily="34" charset="0"/>
                <a:cs typeface="Times New Roman" panose="02020603050405020304" pitchFamily="18" charset="0"/>
              </a:rPr>
              <a:t>kaitiakitanga</a:t>
            </a:r>
            <a:r>
              <a:rPr lang="en-NZ">
                <a:effectLst/>
                <a:latin typeface="Inter" panose="02000503000000020004" pitchFamily="50" charset="0"/>
                <a:ea typeface="Calibri" panose="020F0502020204030204" pitchFamily="34" charset="0"/>
                <a:cs typeface="Times New Roman" panose="02020603050405020304" pitchFamily="18" charset="0"/>
              </a:rPr>
              <a:t> and enable stewardship/guardianship of the data)</a:t>
            </a:r>
          </a:p>
          <a:p>
            <a:pPr marL="180000" lvl="0" indent="-180000">
              <a:buFont typeface="Symbol" panose="05050102010706020507" pitchFamily="18" charset="2"/>
              <a:buChar char=""/>
            </a:pPr>
            <a:r>
              <a:rPr lang="en-NZ">
                <a:effectLst/>
                <a:latin typeface="Inter" panose="02000503000000020004" pitchFamily="50" charset="0"/>
                <a:ea typeface="Calibri" panose="020F0502020204030204" pitchFamily="34" charset="0"/>
                <a:cs typeface="Times New Roman" panose="02020603050405020304" pitchFamily="18" charset="0"/>
              </a:rPr>
              <a:t>How will the data be preserved and shared</a:t>
            </a:r>
          </a:p>
          <a:p>
            <a:pPr marL="180000" lvl="0" indent="-180000">
              <a:buFont typeface="Symbol" panose="05050102010706020507" pitchFamily="18" charset="2"/>
              <a:buChar char=""/>
            </a:pPr>
            <a:r>
              <a:rPr lang="en-NZ">
                <a:effectLst/>
                <a:latin typeface="Inter" panose="02000503000000020004" pitchFamily="50" charset="0"/>
                <a:ea typeface="Inter" panose="02000503000000020004" pitchFamily="50" charset="0"/>
                <a:cs typeface="Inter" panose="02000503000000020004" pitchFamily="50" charset="0"/>
              </a:rPr>
              <a:t>Who is responsible for data management throughout the project and beyond</a:t>
            </a:r>
            <a:endParaRPr lang="en-NZ"/>
          </a:p>
          <a:p>
            <a:pPr marL="228600" indent="-228600">
              <a:lnSpc>
                <a:spcPts val="1800"/>
              </a:lnSpc>
            </a:pPr>
            <a:r>
              <a:rPr lang="en-NZ">
                <a:effectLst/>
                <a:latin typeface="Inter" panose="02000503000000020004" pitchFamily="50" charset="0"/>
                <a:ea typeface="Calibri" panose="020F0502020204030204" pitchFamily="34" charset="0"/>
                <a:cs typeface="Times New Roman" panose="02020603050405020304" pitchFamily="18" charset="0"/>
              </a:rPr>
              <a:t> </a:t>
            </a:r>
          </a:p>
          <a:p>
            <a:r>
              <a:rPr lang="en-NZ" b="1"/>
              <a:t>A DMP is important because it helps you to consider, document and establish:</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Metadata standards which will be used for data formats.</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Classification and sensitivity of your research data.</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Storage and backup procedures and provisions.</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Future access to the research data for sharing and/or reuse.</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Retention and disposal procedures and provisions.</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Ownership and protection of intellectual property.</a:t>
            </a:r>
          </a:p>
          <a:p>
            <a:pPr marL="180000" indent="-180000">
              <a:buFont typeface="Symbol" panose="05050102010706020507" pitchFamily="18" charset="2"/>
              <a:buChar char=""/>
              <a:tabLst>
                <a:tab pos="228600" algn="l"/>
                <a:tab pos="457200" algn="l"/>
              </a:tabLst>
            </a:pPr>
            <a:r>
              <a:rPr lang="en-NZ">
                <a:latin typeface="Inter" panose="02000503000000020004" pitchFamily="50" charset="0"/>
                <a:ea typeface="Inter" panose="02000503000000020004" pitchFamily="50" charset="0"/>
                <a:cs typeface="Inter" panose="02000503000000020004" pitchFamily="50" charset="0"/>
              </a:rPr>
              <a:t>Documentation describing all of the above.</a:t>
            </a:r>
          </a:p>
          <a:p>
            <a:endParaRPr lang="en-NZ"/>
          </a:p>
          <a:p>
            <a:r>
              <a:rPr lang="en-NZ" b="1"/>
              <a:t>A DMP is:</a:t>
            </a:r>
          </a:p>
          <a:p>
            <a:pPr marL="180000" lvl="0" indent="-180000">
              <a:buFont typeface="Symbol" panose="05050102010706020507" pitchFamily="18" charset="2"/>
              <a:buChar char=""/>
              <a:tabLst>
                <a:tab pos="228600" algn="l"/>
                <a:tab pos="457200" algn="l"/>
              </a:tabLst>
            </a:pPr>
            <a:r>
              <a:rPr lang="en-NZ">
                <a:effectLst/>
                <a:latin typeface="Inter" panose="02000503000000020004" pitchFamily="50" charset="0"/>
                <a:ea typeface="Calibri" panose="020F0502020204030204" pitchFamily="34" charset="0"/>
                <a:cs typeface="Times New Roman" panose="02020603050405020304" pitchFamily="18" charset="0"/>
              </a:rPr>
              <a:t>A record that describes the data you expect to collect and how you intend to manage, archive and share that data</a:t>
            </a:r>
          </a:p>
          <a:p>
            <a:pPr marL="180000" lvl="0" indent="-180000">
              <a:buFont typeface="Symbol" panose="05050102010706020507" pitchFamily="18" charset="2"/>
              <a:buChar char=""/>
              <a:tabLst>
                <a:tab pos="228600" algn="l"/>
                <a:tab pos="457200" algn="l"/>
              </a:tabLst>
            </a:pPr>
            <a:r>
              <a:rPr lang="en-NZ">
                <a:effectLst/>
                <a:latin typeface="Inter" panose="02000503000000020004" pitchFamily="50" charset="0"/>
                <a:ea typeface="Calibri" panose="020F0502020204030204" pitchFamily="34" charset="0"/>
                <a:cs typeface="Times New Roman" panose="02020603050405020304" pitchFamily="18" charset="0"/>
              </a:rPr>
              <a:t>A roadmap for how data will be managed and shared throughout the research data lifecycle</a:t>
            </a:r>
          </a:p>
          <a:p>
            <a:pPr marL="180000" lvl="0" indent="-180000">
              <a:buFont typeface="Symbol" panose="05050102010706020507" pitchFamily="18" charset="2"/>
              <a:buChar char=""/>
              <a:tabLst>
                <a:tab pos="228600" algn="l"/>
                <a:tab pos="457200" algn="l"/>
              </a:tabLst>
            </a:pPr>
            <a:r>
              <a:rPr lang="en-NZ">
                <a:effectLst/>
                <a:latin typeface="Inter" panose="02000503000000020004" pitchFamily="50" charset="0"/>
                <a:ea typeface="Calibri" panose="020F0502020204030204" pitchFamily="34" charset="0"/>
                <a:cs typeface="Times New Roman" panose="02020603050405020304" pitchFamily="18" charset="0"/>
              </a:rPr>
              <a:t>A description of how you will implement data management practices into your research process</a:t>
            </a:r>
          </a:p>
          <a:p>
            <a:pPr marL="180000" lvl="0" indent="-180000">
              <a:buFont typeface="Symbol" panose="05050102010706020507" pitchFamily="18" charset="2"/>
              <a:buChar char=""/>
              <a:tabLst>
                <a:tab pos="228600" algn="l"/>
                <a:tab pos="457200" algn="l"/>
              </a:tabLst>
            </a:pPr>
            <a:r>
              <a:rPr lang="en-NZ">
                <a:effectLst/>
                <a:latin typeface="Inter" panose="02000503000000020004" pitchFamily="50" charset="0"/>
                <a:ea typeface="Calibri" panose="020F0502020204030204" pitchFamily="34" charset="0"/>
                <a:cs typeface="Times New Roman" panose="02020603050405020304" pitchFamily="18" charset="0"/>
              </a:rPr>
              <a:t>A living document that you can update if there are changes in your research project</a:t>
            </a:r>
          </a:p>
          <a:p>
            <a:pPr marL="180000" lvl="0" indent="-180000">
              <a:buFont typeface="Symbol" panose="05050102010706020507" pitchFamily="18" charset="2"/>
              <a:buChar char=""/>
              <a:tabLst>
                <a:tab pos="228600" algn="l"/>
                <a:tab pos="457200" algn="l"/>
              </a:tabLst>
            </a:pPr>
            <a:r>
              <a:rPr lang="en-NZ">
                <a:effectLst/>
                <a:latin typeface="Inter" panose="02000503000000020004" pitchFamily="50" charset="0"/>
                <a:ea typeface="Calibri" panose="020F0502020204030204" pitchFamily="34" charset="0"/>
                <a:cs typeface="Times New Roman" panose="02020603050405020304" pitchFamily="18" charset="0"/>
              </a:rPr>
              <a:t>A tool for collaboration that establishes data management norms and identifies resources or skills needed to implement the plan</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010645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F3D5-E273-8B25-9E62-1182925ED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8468B-7D79-AC05-7F1E-849B2489A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B0310-129E-C566-08CA-A80296D093E2}"/>
              </a:ext>
            </a:extLst>
          </p:cNvPr>
          <p:cNvSpPr>
            <a:spLocks noGrp="1"/>
          </p:cNvSpPr>
          <p:nvPr>
            <p:ph type="body" idx="1"/>
          </p:nvPr>
        </p:nvSpPr>
        <p:spPr/>
        <p:txBody>
          <a:bodyPr/>
          <a:lstStyle/>
          <a:p>
            <a:r>
              <a:rPr lang="en-US" sz="1000">
                <a:effectLst/>
              </a:rPr>
              <a:t>Update your DMP regularly so that the research data can be retained, returned, shared and/or or disposed </a:t>
            </a:r>
          </a:p>
        </p:txBody>
      </p:sp>
      <p:sp>
        <p:nvSpPr>
          <p:cNvPr id="4" name="Slide Number Placeholder 3">
            <a:extLst>
              <a:ext uri="{FF2B5EF4-FFF2-40B4-BE49-F238E27FC236}">
                <a16:creationId xmlns:a16="http://schemas.microsoft.com/office/drawing/2014/main" id="{D4F16A13-A76E-C0E4-7CD1-FF0FA6E209A1}"/>
              </a:ext>
            </a:extLst>
          </p:cNvPr>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206863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63300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BA95-9A06-F177-643F-350A4A20D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51E5D-635D-7807-7FFC-9B972381CA5F}"/>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31D2FC51-4E06-E87E-E953-820888AD6021}"/>
              </a:ext>
            </a:extLst>
          </p:cNvPr>
          <p:cNvSpPr>
            <a:spLocks noGrp="1"/>
          </p:cNvSpPr>
          <p:nvPr>
            <p:ph type="body" idx="1"/>
          </p:nvPr>
        </p:nvSpPr>
        <p:spPr/>
        <p:txBody>
          <a:bodyPr/>
          <a:lstStyle/>
          <a:p>
            <a:endParaRPr lang="en-NZ" b="0"/>
          </a:p>
        </p:txBody>
      </p:sp>
      <p:sp>
        <p:nvSpPr>
          <p:cNvPr id="4" name="Slide Number Placeholder 3">
            <a:extLst>
              <a:ext uri="{FF2B5EF4-FFF2-40B4-BE49-F238E27FC236}">
                <a16:creationId xmlns:a16="http://schemas.microsoft.com/office/drawing/2014/main" id="{5EEA396F-CABD-43FB-CA3B-3AED56524302}"/>
              </a:ext>
            </a:extLst>
          </p:cNvPr>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497425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E2B3-5C69-A919-9FA3-D01CD94EE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EC2F6-E0FB-B41A-CEDB-A247B8B173C3}"/>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238D81B8-57AE-4C86-7838-627142FD22D5}"/>
              </a:ext>
            </a:extLst>
          </p:cNvPr>
          <p:cNvSpPr>
            <a:spLocks noGrp="1"/>
          </p:cNvSpPr>
          <p:nvPr>
            <p:ph type="body" idx="1"/>
          </p:nvPr>
        </p:nvSpPr>
        <p:spPr/>
        <p:txBody>
          <a:bodyPr/>
          <a:lstStyle/>
          <a:p>
            <a:endParaRPr lang="en-NZ" b="0"/>
          </a:p>
        </p:txBody>
      </p:sp>
      <p:sp>
        <p:nvSpPr>
          <p:cNvPr id="4" name="Slide Number Placeholder 3">
            <a:extLst>
              <a:ext uri="{FF2B5EF4-FFF2-40B4-BE49-F238E27FC236}">
                <a16:creationId xmlns:a16="http://schemas.microsoft.com/office/drawing/2014/main" id="{02CFF8BA-DDE2-5658-226F-3861CD32FB29}"/>
              </a:ext>
            </a:extLst>
          </p:cNvPr>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954791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0ACDE-0E46-0427-6573-EF87919B4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A74E9-A1D4-3459-AFFB-D38190C3CD5B}"/>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06EE9578-5C05-D5B5-DB71-38FBEBD44911}"/>
              </a:ext>
            </a:extLst>
          </p:cNvPr>
          <p:cNvSpPr>
            <a:spLocks noGrp="1"/>
          </p:cNvSpPr>
          <p:nvPr>
            <p:ph type="body" idx="1"/>
          </p:nvPr>
        </p:nvSpPr>
        <p:spPr/>
        <p:txBody>
          <a:bodyPr/>
          <a:lstStyle/>
          <a:p>
            <a:endParaRPr lang="en-NZ" b="0"/>
          </a:p>
        </p:txBody>
      </p:sp>
      <p:sp>
        <p:nvSpPr>
          <p:cNvPr id="4" name="Slide Number Placeholder 3">
            <a:extLst>
              <a:ext uri="{FF2B5EF4-FFF2-40B4-BE49-F238E27FC236}">
                <a16:creationId xmlns:a16="http://schemas.microsoft.com/office/drawing/2014/main" id="{AC3800DC-B767-A98A-C6DB-4FB5216617AE}"/>
              </a:ext>
            </a:extLst>
          </p:cNvPr>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1358866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1BFC4-240D-A4C5-3C6C-D1C98B680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A88B2-57C9-BB42-FB73-7213A9C26698}"/>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50309CA6-F997-3073-D396-899AAC019883}"/>
              </a:ext>
            </a:extLst>
          </p:cNvPr>
          <p:cNvSpPr>
            <a:spLocks noGrp="1"/>
          </p:cNvSpPr>
          <p:nvPr>
            <p:ph type="body" idx="1"/>
          </p:nvPr>
        </p:nvSpPr>
        <p:spPr/>
        <p:txBody>
          <a:bodyPr/>
          <a:lstStyle/>
          <a:p>
            <a:endParaRPr lang="en-NZ" b="0"/>
          </a:p>
        </p:txBody>
      </p:sp>
      <p:sp>
        <p:nvSpPr>
          <p:cNvPr id="4" name="Slide Number Placeholder 3">
            <a:extLst>
              <a:ext uri="{FF2B5EF4-FFF2-40B4-BE49-F238E27FC236}">
                <a16:creationId xmlns:a16="http://schemas.microsoft.com/office/drawing/2014/main" id="{B5ED5B7F-C39A-8012-C093-5E1DE418A8D1}"/>
              </a:ext>
            </a:extLst>
          </p:cNvPr>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899461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20642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5676-6D8F-AC98-B5C3-697C03AB0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557B3-E591-D5BA-80D7-4BBFD6F31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7B0AF-EA89-CB64-7C7B-F3056B900725}"/>
              </a:ext>
            </a:extLst>
          </p:cNvPr>
          <p:cNvSpPr>
            <a:spLocks noGrp="1"/>
          </p:cNvSpPr>
          <p:nvPr>
            <p:ph type="body" idx="1"/>
          </p:nvPr>
        </p:nvSpPr>
        <p:spPr/>
        <p:txBody>
          <a:bodyPr/>
          <a:lstStyle/>
          <a:p>
            <a:endParaRPr lang="en-NZ" sz="10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28506EC6-5679-EFA9-CA4B-1B584D920506}"/>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33793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D4274-0F5E-4B59-7978-8A26B592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CBC22-860C-2125-E1D7-D02674570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80185-6A03-598E-CE8A-54FD35C3EE27}"/>
              </a:ext>
            </a:extLst>
          </p:cNvPr>
          <p:cNvSpPr>
            <a:spLocks noGrp="1"/>
          </p:cNvSpPr>
          <p:nvPr>
            <p:ph type="body" idx="1"/>
          </p:nvPr>
        </p:nvSpPr>
        <p:spPr/>
        <p:txBody>
          <a:bodyPr/>
          <a:lstStyle/>
          <a:p>
            <a:r>
              <a:rPr lang="en-NZ"/>
              <a:t>In this section, we will consider:</a:t>
            </a:r>
          </a:p>
          <a:p>
            <a:endParaRPr lang="en-NZ"/>
          </a:p>
          <a:p>
            <a:pPr marL="228600" indent="-228600">
              <a:buAutoNum type="arabicPeriod"/>
            </a:pPr>
            <a:r>
              <a:rPr lang="en-NZ"/>
              <a:t>The tools and templates available to create DMPs</a:t>
            </a:r>
          </a:p>
          <a:p>
            <a:pPr marL="228600" indent="-228600">
              <a:buAutoNum type="arabicPeriod"/>
            </a:pPr>
            <a:r>
              <a:rPr lang="en-NZ"/>
              <a:t>The information that should be included in a DMP (including a few best practices to consider)</a:t>
            </a:r>
          </a:p>
        </p:txBody>
      </p:sp>
      <p:sp>
        <p:nvSpPr>
          <p:cNvPr id="4" name="Slide Number Placeholder 3">
            <a:extLst>
              <a:ext uri="{FF2B5EF4-FFF2-40B4-BE49-F238E27FC236}">
                <a16:creationId xmlns:a16="http://schemas.microsoft.com/office/drawing/2014/main" id="{34833D94-5BB0-5EEE-38AE-2E72F2F8246A}"/>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09653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57213"/>
            <a:ext cx="4953000" cy="2786062"/>
          </a:xfrm>
        </p:spPr>
      </p:sp>
      <p:sp>
        <p:nvSpPr>
          <p:cNvPr id="3" name="Notes Placeholder 2"/>
          <p:cNvSpPr>
            <a:spLocks noGrp="1"/>
          </p:cNvSpPr>
          <p:nvPr>
            <p:ph type="body" idx="1"/>
          </p:nvPr>
        </p:nvSpPr>
        <p:spPr/>
        <p:txBody>
          <a:bodyPr/>
          <a:lstStyle/>
          <a:p>
            <a:pPr marL="0" indent="0">
              <a:buFontTx/>
              <a:buNone/>
            </a:pPr>
            <a:endParaRPr lang="en-NZ" sz="1200" b="1"/>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90648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70524-1E8C-410C-F8AE-3DC8F221B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92DB8-C6BB-420E-BAD8-D12A3CBE9941}"/>
              </a:ext>
            </a:extLst>
          </p:cNvPr>
          <p:cNvSpPr>
            <a:spLocks noGrp="1" noRot="1" noChangeAspect="1"/>
          </p:cNvSpPr>
          <p:nvPr>
            <p:ph type="sldImg"/>
          </p:nvPr>
        </p:nvSpPr>
        <p:spPr>
          <a:xfrm>
            <a:off x="1243013" y="538163"/>
            <a:ext cx="4792662" cy="2695575"/>
          </a:xfrm>
        </p:spPr>
      </p:sp>
      <p:sp>
        <p:nvSpPr>
          <p:cNvPr id="3" name="Notes Placeholder 2">
            <a:extLst>
              <a:ext uri="{FF2B5EF4-FFF2-40B4-BE49-F238E27FC236}">
                <a16:creationId xmlns:a16="http://schemas.microsoft.com/office/drawing/2014/main" id="{9C990D05-1131-DDE2-9D5E-A48F0757BB9A}"/>
              </a:ext>
            </a:extLst>
          </p:cNvPr>
          <p:cNvSpPr>
            <a:spLocks noGrp="1"/>
          </p:cNvSpPr>
          <p:nvPr>
            <p:ph type="body" idx="1"/>
          </p:nvPr>
        </p:nvSpPr>
        <p:spPr/>
        <p:txBody>
          <a:bodyPr/>
          <a:lstStyle/>
          <a:p>
            <a:r>
              <a:rPr lang="en-NZ" b="1"/>
              <a:t>Zoom poll</a:t>
            </a:r>
            <a:endParaRPr lang="en-NZ" b="0"/>
          </a:p>
          <a:p>
            <a:endParaRPr lang="en-NZ" b="0"/>
          </a:p>
          <a:p>
            <a:r>
              <a:rPr lang="en-NZ" b="0"/>
              <a:t>What are you currently using to document your research data management plan?</a:t>
            </a:r>
          </a:p>
          <a:p>
            <a:endParaRPr lang="en-NZ" b="0"/>
          </a:p>
          <a:p>
            <a:pPr marL="171450" indent="-171450">
              <a:buFontTx/>
              <a:buChar char="-"/>
            </a:pPr>
            <a:r>
              <a:rPr lang="en-NZ" b="0" err="1"/>
              <a:t>DMPonline</a:t>
            </a:r>
            <a:r>
              <a:rPr lang="en-NZ" b="0"/>
              <a:t> (https://dmponline.dcc.ac.uk/)</a:t>
            </a:r>
          </a:p>
          <a:p>
            <a:pPr marL="171450" indent="-171450">
              <a:buFontTx/>
              <a:buChar char="-"/>
            </a:pPr>
            <a:r>
              <a:rPr lang="en-NZ" b="0"/>
              <a:t>Paper/text document (e.g. a word template)</a:t>
            </a:r>
          </a:p>
          <a:p>
            <a:pPr marL="171450" indent="-171450">
              <a:buFontTx/>
              <a:buChar char="-"/>
            </a:pPr>
            <a:r>
              <a:rPr lang="en-NZ" b="0" err="1"/>
              <a:t>DMPTool</a:t>
            </a:r>
            <a:r>
              <a:rPr lang="en-NZ" b="0"/>
              <a:t> (https://dmptool.org/)</a:t>
            </a:r>
          </a:p>
          <a:p>
            <a:pPr marL="171450" indent="-171450">
              <a:buFontTx/>
              <a:buChar char="-"/>
            </a:pPr>
            <a:r>
              <a:rPr lang="en-NZ" b="0"/>
              <a:t>Institutional DMP tool (e.g., https://dmp.auckland.ac.nz)</a:t>
            </a:r>
          </a:p>
          <a:p>
            <a:pPr marL="171450" indent="-171450">
              <a:buFontTx/>
              <a:buChar char="-"/>
            </a:pPr>
            <a:r>
              <a:rPr lang="en-NZ" b="0"/>
              <a:t>Other</a:t>
            </a:r>
          </a:p>
          <a:p>
            <a:pPr marL="171450" indent="-171450">
              <a:buFontTx/>
              <a:buChar char="-"/>
            </a:pPr>
            <a:r>
              <a:rPr lang="en-NZ" b="0"/>
              <a:t>None</a:t>
            </a:r>
            <a:endParaRPr lang="en-NZ" b="1"/>
          </a:p>
          <a:p>
            <a:pPr marL="171450" indent="-171450">
              <a:buFontTx/>
              <a:buChar char="-"/>
            </a:pPr>
            <a:r>
              <a:rPr lang="en-NZ" b="0"/>
              <a:t>Someone else in the research team handles that</a:t>
            </a:r>
          </a:p>
          <a:p>
            <a:endParaRPr lang="en-NZ" b="0"/>
          </a:p>
        </p:txBody>
      </p:sp>
      <p:sp>
        <p:nvSpPr>
          <p:cNvPr id="4" name="Slide Number Placeholder 3">
            <a:extLst>
              <a:ext uri="{FF2B5EF4-FFF2-40B4-BE49-F238E27FC236}">
                <a16:creationId xmlns:a16="http://schemas.microsoft.com/office/drawing/2014/main" id="{5D39D056-B6F0-20CC-F970-25DA81C99355}"/>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126630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C497-1181-3600-DEE3-AE70589D6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E5767-8069-407B-853E-6822A20E5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B76B4-D0EE-301A-3B0A-8A87DFB6D121}"/>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1">
                <a:effectLst/>
                <a:latin typeface="Inter" panose="02000503000000020004" pitchFamily="50" charset="0"/>
                <a:ea typeface="Inter" panose="02000503000000020004" pitchFamily="50" charset="0"/>
                <a:cs typeface="Inter" panose="02000503000000020004" pitchFamily="50" charset="0"/>
              </a:rPr>
              <a:t>Project information</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effectLst/>
                <a:latin typeface="Inter" panose="02000503000000020004" pitchFamily="50" charset="0"/>
                <a:ea typeface="Inter" panose="02000503000000020004" pitchFamily="50" charset="0"/>
                <a:cs typeface="Inter" panose="02000503000000020004" pitchFamily="50" charset="0"/>
              </a:rPr>
              <a:t>Project information including the purpose of the research, people involved and their roles and responsibilities.</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effectLst/>
                <a:latin typeface="Inter" panose="02000503000000020004" pitchFamily="50" charset="0"/>
                <a:ea typeface="Inter" panose="02000503000000020004" pitchFamily="50" charset="0"/>
                <a:cs typeface="Inter" panose="02000503000000020004" pitchFamily="50" charset="0"/>
              </a:rPr>
              <a:t>Who is responsible for data management throughout the project and beyond</a:t>
            </a:r>
            <a:endParaRPr lang="en-NZ"/>
          </a:p>
          <a:p>
            <a:endParaRPr lang="en-NZ"/>
          </a:p>
          <a:p>
            <a:r>
              <a:rPr lang="en-NZ" b="1"/>
              <a:t>A good DMP</a:t>
            </a:r>
          </a:p>
          <a:p>
            <a:pPr marL="171450" indent="-171450">
              <a:buFont typeface="Arial" panose="020B0604020202020204" pitchFamily="34" charset="0"/>
              <a:buChar char="•"/>
            </a:pPr>
            <a:r>
              <a:rPr lang="en-NZ"/>
              <a:t>Contains the minimal information required to identify the project, the project team and any project funding</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outlines the roles and responsibilities for data management/stewardship, naming responsible individual(s) where possible.</a:t>
            </a:r>
          </a:p>
          <a:p>
            <a:pPr marL="171450" lvl="0" indent="-171450">
              <a:buFont typeface="Arial" panose="020B0604020202020204" pitchFamily="34" charset="0"/>
              <a:buChar char="•"/>
            </a:pPr>
            <a:r>
              <a:rPr lang="en-NZ" sz="800" kern="1200">
                <a:solidFill>
                  <a:schemeClr val="tx1"/>
                </a:solidFill>
                <a:effectLst/>
                <a:latin typeface="+mn-lt"/>
                <a:ea typeface="+mn-ea"/>
                <a:cs typeface="+mn-cs"/>
              </a:rPr>
              <a:t>Clearly indicates who is responsible for day-to-day implementation and adjustments to the DMP.</a:t>
            </a:r>
          </a:p>
          <a:p>
            <a:pPr marL="171450" indent="-171450">
              <a:buFont typeface="Arial" panose="020B0604020202020204" pitchFamily="34" charset="0"/>
              <a:buChar char="•"/>
            </a:pPr>
            <a:r>
              <a:rPr lang="en-NZ" sz="800" kern="1200">
                <a:solidFill>
                  <a:schemeClr val="tx1"/>
                </a:solidFill>
                <a:effectLst/>
                <a:latin typeface="+mn-lt"/>
                <a:ea typeface="+mn-ea"/>
                <a:cs typeface="+mn-cs"/>
              </a:rPr>
              <a:t>Explains, for collaborative projects, the co-ordination of data management responsibilities across sites.</a:t>
            </a:r>
            <a:endParaRPr lang="en-NZ"/>
          </a:p>
          <a:p>
            <a:endParaRPr lang="en-NZ"/>
          </a:p>
        </p:txBody>
      </p:sp>
      <p:sp>
        <p:nvSpPr>
          <p:cNvPr id="4" name="Slide Number Placeholder 3">
            <a:extLst>
              <a:ext uri="{FF2B5EF4-FFF2-40B4-BE49-F238E27FC236}">
                <a16:creationId xmlns:a16="http://schemas.microsoft.com/office/drawing/2014/main" id="{8F996C31-5842-F53B-3089-85452E8D2AE6}"/>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02559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C0B5-CB0D-7EEE-8749-C1550639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157BA-705F-8D1B-63A5-9640D2F92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F2984-1C89-5AFD-5279-0BF50B48BEBD}"/>
              </a:ext>
            </a:extLst>
          </p:cNvPr>
          <p:cNvSpPr>
            <a:spLocks noGrp="1"/>
          </p:cNvSpPr>
          <p:nvPr>
            <p:ph type="body" idx="1"/>
          </p:nvPr>
        </p:nvSpPr>
        <p:spPr/>
        <p:txBody>
          <a:bodyPr/>
          <a:lstStyle/>
          <a:p>
            <a:pPr marL="0" marR="0" lvl="1" indent="0" algn="l" defTabSz="609585" rtl="0" eaLnBrk="1" fontAlgn="auto" latinLnBrk="0" hangingPunct="1">
              <a:lnSpc>
                <a:spcPct val="100000"/>
              </a:lnSpc>
              <a:spcBef>
                <a:spcPts val="0"/>
              </a:spcBef>
              <a:spcAft>
                <a:spcPts val="0"/>
              </a:spcAft>
              <a:buClrTx/>
              <a:buSzTx/>
              <a:buFont typeface="Courier New" panose="02070309020205020404" pitchFamily="49" charset="0"/>
              <a:buNone/>
              <a:tabLst>
                <a:tab pos="228600" algn="l"/>
                <a:tab pos="457200" algn="l"/>
              </a:tabLst>
              <a:defRPr/>
            </a:pPr>
            <a:r>
              <a:rPr lang="en-NZ" sz="900">
                <a:effectLst/>
                <a:latin typeface="Inter" panose="02000503000000020004" pitchFamily="50" charset="0"/>
                <a:ea typeface="Calibri" panose="020F0502020204030204" pitchFamily="34" charset="0"/>
                <a:cs typeface="Times New Roman" panose="02020603050405020304" pitchFamily="18" charset="0"/>
              </a:rPr>
              <a:t>Think of the requirements section as acknowledging the research environment in which this project is being conducted, including the data policies that apply to the conduct of this research, and the research data security classification (and research security checks) that apply.</a:t>
            </a:r>
          </a:p>
          <a:p>
            <a:pPr marL="0" lvl="1" indent="0">
              <a:buFont typeface="Courier New" panose="02070309020205020404" pitchFamily="49" charset="0"/>
              <a:buNone/>
              <a:tabLst>
                <a:tab pos="228600" algn="l"/>
                <a:tab pos="457200" algn="l"/>
              </a:tabLst>
            </a:pPr>
            <a:endParaRPr lang="en-NZ" sz="900" b="1">
              <a:effectLst/>
              <a:latin typeface="Inter" panose="02000503000000020004" pitchFamily="50" charset="0"/>
              <a:ea typeface="Calibri" panose="020F0502020204030204" pitchFamily="34" charset="0"/>
              <a:cs typeface="Times New Roman" panose="02020603050405020304" pitchFamily="18" charset="0"/>
            </a:endParaRPr>
          </a:p>
          <a:p>
            <a:pPr marL="0" lvl="1" indent="0">
              <a:buFont typeface="Courier New" panose="02070309020205020404" pitchFamily="49"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Requirements</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900">
                <a:effectLst/>
                <a:latin typeface="Inter" panose="02000503000000020004" pitchFamily="50" charset="0"/>
                <a:ea typeface="Inter" panose="02000503000000020004" pitchFamily="50" charset="0"/>
                <a:cs typeface="Inter" panose="02000503000000020004" pitchFamily="50" charset="0"/>
              </a:rPr>
              <a:t>I</a:t>
            </a:r>
            <a:r>
              <a:rPr lang="en-NZ" sz="900" b="0">
                <a:effectLst/>
                <a:latin typeface="Inter" panose="02000503000000020004" pitchFamily="50" charset="0"/>
                <a:ea typeface="Inter" panose="02000503000000020004" pitchFamily="50" charset="0"/>
                <a:cs typeface="Inter" panose="02000503000000020004" pitchFamily="50" charset="0"/>
              </a:rPr>
              <a:t>nstitutional/organisational and other data policies</a:t>
            </a:r>
          </a:p>
          <a:p>
            <a:pPr marL="171450" marR="0" lvl="1"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tab pos="228600" algn="l"/>
                <a:tab pos="457200" algn="l"/>
              </a:tabLst>
              <a:defRPr/>
            </a:pPr>
            <a:r>
              <a:rPr lang="en-NZ" sz="900" b="0">
                <a:effectLst/>
                <a:latin typeface="Inter" panose="02000503000000020004" pitchFamily="50" charset="0"/>
                <a:ea typeface="Inter" panose="02000503000000020004" pitchFamily="50" charset="0"/>
                <a:cs typeface="Inter" panose="02000503000000020004" pitchFamily="50" charset="0"/>
              </a:rPr>
              <a:t>Identifies the sensitivity of the data (or data classification)</a:t>
            </a:r>
            <a:endParaRPr lang="en-NZ" sz="900">
              <a:effectLst/>
              <a:latin typeface="Inter" panose="02000503000000020004" pitchFamily="50" charset="0"/>
              <a:ea typeface="Inter" panose="02000503000000020004" pitchFamily="50" charset="0"/>
              <a:cs typeface="Inter" panose="02000503000000020004" pitchFamily="50" charset="0"/>
            </a:endParaRPr>
          </a:p>
          <a:p>
            <a:pPr marL="0" lvl="1" indent="0">
              <a:buFont typeface="Courier New" panose="02070309020205020404" pitchFamily="49" charset="0"/>
              <a:buNone/>
              <a:tabLst>
                <a:tab pos="228600" algn="l"/>
                <a:tab pos="457200" algn="l"/>
              </a:tabLst>
            </a:pPr>
            <a:endParaRPr lang="en-NZ" sz="900" b="1">
              <a:effectLst/>
              <a:latin typeface="Inter" panose="02000503000000020004" pitchFamily="50" charset="0"/>
              <a:ea typeface="Calibri" panose="020F0502020204030204" pitchFamily="34" charset="0"/>
              <a:cs typeface="Times New Roman" panose="02020603050405020304" pitchFamily="18" charset="0"/>
            </a:endParaRPr>
          </a:p>
          <a:p>
            <a:pPr marL="0" lvl="1" indent="0">
              <a:buFont typeface="Courier New" panose="02070309020205020404" pitchFamily="49" charset="0"/>
              <a:buNone/>
              <a:tabLst>
                <a:tab pos="228600" algn="l"/>
                <a:tab pos="457200" algn="l"/>
              </a:tabLst>
            </a:pPr>
            <a:r>
              <a:rPr lang="en-NZ" sz="900" b="1">
                <a:effectLst/>
                <a:latin typeface="Inter" panose="02000503000000020004" pitchFamily="50" charset="0"/>
                <a:ea typeface="Calibri" panose="020F0502020204030204" pitchFamily="34" charset="0"/>
                <a:cs typeface="Times New Roman" panose="02020603050405020304" pitchFamily="18" charset="0"/>
              </a:rPr>
              <a:t>A good DMP:</a:t>
            </a:r>
          </a:p>
          <a:p>
            <a:pPr marL="171450" lvl="1" indent="-171450">
              <a:buFont typeface="Arial" panose="020B0604020202020204" pitchFamily="34" charset="0"/>
              <a:buChar char="•"/>
              <a:tabLst>
                <a:tab pos="228600" algn="l"/>
                <a:tab pos="457200" algn="l"/>
              </a:tabLst>
            </a:pPr>
            <a:r>
              <a:rPr lang="en-NZ" sz="900" b="0">
                <a:effectLst/>
                <a:latin typeface="Inter" panose="02000503000000020004" pitchFamily="50" charset="0"/>
                <a:ea typeface="Calibri" panose="020F0502020204030204" pitchFamily="34" charset="0"/>
                <a:cs typeface="Times New Roman" panose="02020603050405020304" pitchFamily="18" charset="0"/>
              </a:rPr>
              <a:t>Identifies one or more research data security classifications applying to the project</a:t>
            </a:r>
          </a:p>
          <a:p>
            <a:pPr marL="171450" lvl="1" indent="-171450">
              <a:buFont typeface="Arial" panose="020B0604020202020204" pitchFamily="34" charset="0"/>
              <a:buChar char="•"/>
              <a:tabLst>
                <a:tab pos="228600" algn="l"/>
                <a:tab pos="457200" algn="l"/>
              </a:tabLst>
            </a:pPr>
            <a:r>
              <a:rPr lang="en-NZ" sz="900" b="0">
                <a:effectLst/>
                <a:latin typeface="Inter" panose="02000503000000020004" pitchFamily="50" charset="0"/>
                <a:ea typeface="Calibri" panose="020F0502020204030204" pitchFamily="34" charset="0"/>
                <a:cs typeface="Times New Roman" panose="02020603050405020304" pitchFamily="18" charset="0"/>
              </a:rPr>
              <a:t>Identifies institutional policies applying to the conduct of the project (e.g., at University of Auckland: RDM policy, Research Integrity policy, IP policy, privacy policy, IT security, generative AI). </a:t>
            </a:r>
          </a:p>
          <a:p>
            <a:pPr marL="0" lvl="1" indent="0">
              <a:buFont typeface="Courier New" panose="02070309020205020404" pitchFamily="49" charset="0"/>
              <a:buNone/>
              <a:tabLst>
                <a:tab pos="228600" algn="l"/>
                <a:tab pos="457200" algn="l"/>
              </a:tabLst>
            </a:pPr>
            <a:endParaRPr lang="en-NZ" sz="900">
              <a:effectLst/>
              <a:latin typeface="Inter" panose="02000503000000020004" pitchFamily="50" charset="0"/>
              <a:ea typeface="Calibri" panose="020F0502020204030204" pitchFamily="34" charset="0"/>
              <a:cs typeface="Times New Roman" panose="02020603050405020304" pitchFamily="18" charset="0"/>
            </a:endParaRPr>
          </a:p>
          <a:p>
            <a:endParaRPr lang="en-NZ"/>
          </a:p>
        </p:txBody>
      </p:sp>
      <p:sp>
        <p:nvSpPr>
          <p:cNvPr id="4" name="Slide Number Placeholder 3">
            <a:extLst>
              <a:ext uri="{FF2B5EF4-FFF2-40B4-BE49-F238E27FC236}">
                <a16:creationId xmlns:a16="http://schemas.microsoft.com/office/drawing/2014/main" id="{A684349C-BDEF-E5AB-0037-D57FA572F4FB}"/>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841306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researchdata@auckland.ac.nz"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research-hub.auckland.ac.nz/" TargetMode="Externa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BFF9BF-136D-75C8-7B33-70AB82CE8708}"/>
              </a:ext>
            </a:extLst>
          </p:cNvPr>
          <p:cNvGrpSpPr/>
          <p:nvPr userDrawn="1"/>
        </p:nvGrpSpPr>
        <p:grpSpPr>
          <a:xfrm>
            <a:off x="0" y="-96441"/>
            <a:ext cx="12192000" cy="6954441"/>
            <a:chOff x="0" y="-96441"/>
            <a:chExt cx="12192000" cy="6954441"/>
          </a:xfrm>
        </p:grpSpPr>
        <p:sp>
          <p:nvSpPr>
            <p:cNvPr id="10" name="Freeform 2">
              <a:extLst>
                <a:ext uri="{FF2B5EF4-FFF2-40B4-BE49-F238E27FC236}">
                  <a16:creationId xmlns:a16="http://schemas.microsoft.com/office/drawing/2014/main" id="{F15A3017-EC5A-7CEC-3D55-482F314601C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9" r="-8546" b="-28957"/>
              </a:stretch>
            </a:blipFill>
          </p:spPr>
          <p:txBody>
            <a:bodyPr/>
            <a:lstStyle/>
            <a:p>
              <a:endParaRPr lang="en-NZ" sz="1200"/>
            </a:p>
          </p:txBody>
        </p:sp>
        <p:grpSp>
          <p:nvGrpSpPr>
            <p:cNvPr id="11" name="Group 3">
              <a:extLst>
                <a:ext uri="{FF2B5EF4-FFF2-40B4-BE49-F238E27FC236}">
                  <a16:creationId xmlns:a16="http://schemas.microsoft.com/office/drawing/2014/main" id="{B902FC1B-884D-4F00-770E-3216B5A18AA5}"/>
                </a:ext>
              </a:extLst>
            </p:cNvPr>
            <p:cNvGrpSpPr/>
            <p:nvPr/>
          </p:nvGrpSpPr>
          <p:grpSpPr>
            <a:xfrm>
              <a:off x="0" y="-96441"/>
              <a:ext cx="12192000" cy="6954441"/>
              <a:chOff x="0" y="-38100"/>
              <a:chExt cx="4816593" cy="2747433"/>
            </a:xfrm>
          </p:grpSpPr>
          <p:sp>
            <p:nvSpPr>
              <p:cNvPr id="12" name="Freeform 4">
                <a:extLst>
                  <a:ext uri="{FF2B5EF4-FFF2-40B4-BE49-F238E27FC236}">
                    <a16:creationId xmlns:a16="http://schemas.microsoft.com/office/drawing/2014/main" id="{B8FF8DE3-BD82-AE7C-0124-4B4B8636B919}"/>
                  </a:ext>
                </a:extLst>
              </p:cNvPr>
              <p:cNvSpPr/>
              <p:nvPr/>
            </p:nvSpPr>
            <p:spPr>
              <a:xfrm>
                <a:off x="0" y="0"/>
                <a:ext cx="4816592" cy="2709333"/>
              </a:xfrm>
              <a:custGeom>
                <a:avLst/>
                <a:gdLst/>
                <a:ahLst/>
                <a:cxnLst/>
                <a:rect l="l" t="t" r="r" b="b"/>
                <a:pathLst>
                  <a:path w="4816592" h="2531825">
                    <a:moveTo>
                      <a:pt x="0" y="0"/>
                    </a:moveTo>
                    <a:lnTo>
                      <a:pt x="4816592" y="0"/>
                    </a:lnTo>
                    <a:lnTo>
                      <a:pt x="4816592" y="2531825"/>
                    </a:lnTo>
                    <a:lnTo>
                      <a:pt x="0" y="2531825"/>
                    </a:lnTo>
                    <a:close/>
                  </a:path>
                </a:pathLst>
              </a:custGeom>
              <a:solidFill>
                <a:srgbClr val="001C33">
                  <a:alpha val="80000"/>
                </a:srgbClr>
              </a:solidFill>
            </p:spPr>
            <p:txBody>
              <a:bodyPr/>
              <a:lstStyle/>
              <a:p>
                <a:endParaRPr lang="en-NZ" sz="1200"/>
              </a:p>
            </p:txBody>
          </p:sp>
          <p:sp>
            <p:nvSpPr>
              <p:cNvPr id="13" name="TextBox 5">
                <a:extLst>
                  <a:ext uri="{FF2B5EF4-FFF2-40B4-BE49-F238E27FC236}">
                    <a16:creationId xmlns:a16="http://schemas.microsoft.com/office/drawing/2014/main" id="{FA9D48EF-3737-B32E-C292-23E7554E820E}"/>
                  </a:ext>
                </a:extLst>
              </p:cNvPr>
              <p:cNvSpPr txBox="1"/>
              <p:nvPr/>
            </p:nvSpPr>
            <p:spPr>
              <a:xfrm>
                <a:off x="0" y="-38100"/>
                <a:ext cx="4816593" cy="2569925"/>
              </a:xfrm>
              <a:prstGeom prst="rect">
                <a:avLst/>
              </a:prstGeom>
            </p:spPr>
            <p:txBody>
              <a:bodyPr lIns="33867" tIns="33867" rIns="33867" bIns="33867" rtlCol="0" anchor="ctr"/>
              <a:lstStyle/>
              <a:p>
                <a:pPr algn="ctr">
                  <a:lnSpc>
                    <a:spcPts val="1959"/>
                  </a:lnSpc>
                </a:pPr>
                <a:endParaRPr sz="1200"/>
              </a:p>
            </p:txBody>
          </p:sp>
        </p:grpSp>
      </p:grpSp>
      <p:sp>
        <p:nvSpPr>
          <p:cNvPr id="8" name="Text Placeholder 6">
            <a:extLst>
              <a:ext uri="{FF2B5EF4-FFF2-40B4-BE49-F238E27FC236}">
                <a16:creationId xmlns:a16="http://schemas.microsoft.com/office/drawing/2014/main" id="{562168C9-0403-93CA-E8DA-4339584DF4EC}"/>
              </a:ext>
            </a:extLst>
          </p:cNvPr>
          <p:cNvSpPr>
            <a:spLocks noGrp="1"/>
          </p:cNvSpPr>
          <p:nvPr>
            <p:ph type="body" sz="quarter" idx="12" hasCustomPrompt="1"/>
          </p:nvPr>
        </p:nvSpPr>
        <p:spPr>
          <a:xfrm>
            <a:off x="9191812" y="5568072"/>
            <a:ext cx="2314391" cy="377850"/>
          </a:xfrm>
        </p:spPr>
        <p:txBody>
          <a:bodyPr>
            <a:noAutofit/>
          </a:bodyPr>
          <a:lstStyle>
            <a:lvl1pPr marL="0" indent="0" algn="r">
              <a:spcBef>
                <a:spcPts val="0"/>
              </a:spcBef>
              <a:buNone/>
              <a:defRPr sz="1600" b="1">
                <a:solidFill>
                  <a:schemeClr val="tx1"/>
                </a:solidFill>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Month YYYY</a:t>
            </a:r>
            <a:endParaRPr lang="en-NZ"/>
          </a:p>
        </p:txBody>
      </p:sp>
      <p:sp>
        <p:nvSpPr>
          <p:cNvPr id="7" name="Text Placeholder 6">
            <a:extLst>
              <a:ext uri="{FF2B5EF4-FFF2-40B4-BE49-F238E27FC236}">
                <a16:creationId xmlns:a16="http://schemas.microsoft.com/office/drawing/2014/main" id="{E99514F6-5373-0639-886F-4195CD668FA3}"/>
              </a:ext>
            </a:extLst>
          </p:cNvPr>
          <p:cNvSpPr>
            <a:spLocks noGrp="1"/>
          </p:cNvSpPr>
          <p:nvPr>
            <p:ph type="body" sz="quarter" idx="11" hasCustomPrompt="1"/>
          </p:nvPr>
        </p:nvSpPr>
        <p:spPr>
          <a:xfrm>
            <a:off x="685797" y="5583148"/>
            <a:ext cx="2314391" cy="377850"/>
          </a:xfrm>
        </p:spPr>
        <p:txBody>
          <a:bodyPr>
            <a:noAutofit/>
          </a:bodyPr>
          <a:lstStyle>
            <a:lvl1pPr marL="0" indent="0">
              <a:spcBef>
                <a:spcPts val="0"/>
              </a:spcBef>
              <a:buNone/>
              <a:defRPr sz="1600" b="1">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Presenter</a:t>
            </a:r>
            <a:endParaRPr lang="en-NZ"/>
          </a:p>
        </p:txBody>
      </p:sp>
      <p:sp>
        <p:nvSpPr>
          <p:cNvPr id="3" name="Subtitle 2"/>
          <p:cNvSpPr>
            <a:spLocks noGrp="1"/>
          </p:cNvSpPr>
          <p:nvPr>
            <p:ph type="subTitle" idx="1"/>
          </p:nvPr>
        </p:nvSpPr>
        <p:spPr>
          <a:xfrm>
            <a:off x="687600" y="3510000"/>
            <a:ext cx="8023860" cy="510540"/>
          </a:xfrm>
          <a:prstGeom prst="rect">
            <a:avLst/>
          </a:prstGeom>
        </p:spPr>
        <p:txBody>
          <a:bodyPr>
            <a:normAutofit/>
          </a:bodyPr>
          <a:lstStyle>
            <a:lvl1pPr marL="0" indent="0" algn="l">
              <a:buNone/>
              <a:defRPr sz="2800" b="1" i="0" baseline="0">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Text Placeholder 3">
            <a:extLst>
              <a:ext uri="{FF2B5EF4-FFF2-40B4-BE49-F238E27FC236}">
                <a16:creationId xmlns:a16="http://schemas.microsoft.com/office/drawing/2014/main" id="{0D199713-AFBE-C063-1E32-EB745459FE15}"/>
              </a:ext>
            </a:extLst>
          </p:cNvPr>
          <p:cNvSpPr>
            <a:spLocks noGrp="1"/>
          </p:cNvSpPr>
          <p:nvPr>
            <p:ph type="body" sz="quarter" idx="10" hasCustomPrompt="1"/>
          </p:nvPr>
        </p:nvSpPr>
        <p:spPr>
          <a:xfrm>
            <a:off x="685800" y="2583672"/>
            <a:ext cx="8023859" cy="914400"/>
          </a:xfrm>
        </p:spPr>
        <p:txBody>
          <a:bodyPr>
            <a:noAutofit/>
          </a:bodyPr>
          <a:lstStyle>
            <a:lvl1pPr marL="0" indent="0">
              <a:buNone/>
              <a:defRPr sz="5600" b="1">
                <a:latin typeface="+mj-lt"/>
              </a:defRPr>
            </a:lvl1pPr>
          </a:lstStyle>
          <a:p>
            <a:pPr lvl="0"/>
            <a:r>
              <a:rPr lang="en-NZ" sz="5600"/>
              <a:t>Presentation Title</a:t>
            </a:r>
            <a:endParaRPr lang="en-NZ"/>
          </a:p>
        </p:txBody>
      </p:sp>
      <p:pic>
        <p:nvPicPr>
          <p:cNvPr id="5" name="Picture 4" descr="A logo with text on it&#10;&#10;AI-generated content may be incorrect.">
            <a:extLst>
              <a:ext uri="{FF2B5EF4-FFF2-40B4-BE49-F238E27FC236}">
                <a16:creationId xmlns:a16="http://schemas.microsoft.com/office/drawing/2014/main" id="{96AC8A27-BCAF-9F45-8D65-30032FBC9C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403" y="525802"/>
            <a:ext cx="2349559" cy="1118093"/>
          </a:xfrm>
          <a:prstGeom prst="rect">
            <a:avLst/>
          </a:prstGeom>
        </p:spPr>
      </p:pic>
    </p:spTree>
    <p:extLst>
      <p:ext uri="{BB962C8B-B14F-4D97-AF65-F5344CB8AC3E}">
        <p14:creationId xmlns:p14="http://schemas.microsoft.com/office/powerpoint/2010/main" val="28706456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DM Content with ResearchHub">
    <p:spTree>
      <p:nvGrpSpPr>
        <p:cNvPr id="1" name=""/>
        <p:cNvGrpSpPr/>
        <p:nvPr/>
      </p:nvGrpSpPr>
      <p:grpSpPr>
        <a:xfrm>
          <a:off x="0" y="0"/>
          <a:ext cx="0" cy="0"/>
          <a:chOff x="0" y="0"/>
          <a:chExt cx="0" cy="0"/>
        </a:xfrm>
      </p:grpSpPr>
      <p:sp>
        <p:nvSpPr>
          <p:cNvPr id="3" name="Text Placeholder">
            <a:extLst>
              <a:ext uri="{FF2B5EF4-FFF2-40B4-BE49-F238E27FC236}">
                <a16:creationId xmlns:a16="http://schemas.microsoft.com/office/drawing/2014/main" id="{E7375A0C-EBC3-4BED-9CDA-88CFDB2F6047}"/>
              </a:ext>
            </a:extLst>
          </p:cNvPr>
          <p:cNvSpPr>
            <a:spLocks noGrp="1"/>
          </p:cNvSpPr>
          <p:nvPr>
            <p:ph type="body" sz="quarter" idx="10" hasCustomPrompt="1"/>
          </p:nvPr>
        </p:nvSpPr>
        <p:spPr>
          <a:xfrm>
            <a:off x="698400" y="1836000"/>
            <a:ext cx="10782000" cy="1319176"/>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sp>
        <p:nvSpPr>
          <p:cNvPr id="4" name="ResearchHub link Placeholder">
            <a:extLst>
              <a:ext uri="{FF2B5EF4-FFF2-40B4-BE49-F238E27FC236}">
                <a16:creationId xmlns:a16="http://schemas.microsoft.com/office/drawing/2014/main" id="{9758F5F3-6A36-4531-7371-0AE796561B6E}"/>
              </a:ext>
            </a:extLst>
          </p:cNvPr>
          <p:cNvSpPr>
            <a:spLocks noGrp="1"/>
          </p:cNvSpPr>
          <p:nvPr>
            <p:ph type="body" sz="quarter" idx="19" hasCustomPrompt="1"/>
          </p:nvPr>
        </p:nvSpPr>
        <p:spPr>
          <a:xfrm>
            <a:off x="2548647" y="6334854"/>
            <a:ext cx="8979576" cy="255600"/>
          </a:xfrm>
        </p:spPr>
        <p:txBody>
          <a:bodyPr>
            <a:noAutofit/>
          </a:bodyPr>
          <a:lstStyle>
            <a:lvl1pPr marL="0" indent="0">
              <a:buNone/>
              <a:defRPr sz="1400"/>
            </a:lvl1pPr>
          </a:lstStyle>
          <a:p>
            <a:pPr lvl="0"/>
            <a:r>
              <a:rPr lang="en-US"/>
              <a:t>Home / SUBHUB / Link</a:t>
            </a:r>
            <a:endParaRPr lang="en-NZ"/>
          </a:p>
        </p:txBody>
      </p:sp>
      <p:pic>
        <p:nvPicPr>
          <p:cNvPr id="7" name="Picture 6">
            <a:extLst>
              <a:ext uri="{FF2B5EF4-FFF2-40B4-BE49-F238E27FC236}">
                <a16:creationId xmlns:a16="http://schemas.microsoft.com/office/drawing/2014/main" id="{89E1BBE2-8F14-26C6-5C8B-504DD2DD412C}"/>
              </a:ext>
            </a:extLst>
          </p:cNvPr>
          <p:cNvPicPr>
            <a:picLocks noChangeAspect="1"/>
          </p:cNvPicPr>
          <p:nvPr userDrawn="1"/>
        </p:nvPicPr>
        <p:blipFill>
          <a:blip r:embed="rId2"/>
          <a:stretch>
            <a:fillRect/>
          </a:stretch>
        </p:blipFill>
        <p:spPr>
          <a:xfrm>
            <a:off x="685802" y="6334854"/>
            <a:ext cx="1800224" cy="258293"/>
          </a:xfrm>
          <a:prstGeom prst="rect">
            <a:avLst/>
          </a:prstGeom>
        </p:spPr>
      </p:pic>
    </p:spTree>
    <p:extLst>
      <p:ext uri="{BB962C8B-B14F-4D97-AF65-F5344CB8AC3E}">
        <p14:creationId xmlns:p14="http://schemas.microsoft.com/office/powerpoint/2010/main" val="19411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with link">
    <p:spTree>
      <p:nvGrpSpPr>
        <p:cNvPr id="1" name=""/>
        <p:cNvGrpSpPr/>
        <p:nvPr/>
      </p:nvGrpSpPr>
      <p:grpSpPr>
        <a:xfrm>
          <a:off x="0" y="0"/>
          <a:ext cx="0" cy="0"/>
          <a:chOff x="0" y="0"/>
          <a:chExt cx="0" cy="0"/>
        </a:xfrm>
      </p:grpSpPr>
      <p:sp>
        <p:nvSpPr>
          <p:cNvPr id="10" name="Link Placeholder">
            <a:extLst>
              <a:ext uri="{FF2B5EF4-FFF2-40B4-BE49-F238E27FC236}">
                <a16:creationId xmlns:a16="http://schemas.microsoft.com/office/drawing/2014/main" id="{1C980FFE-178F-1EDA-21D2-EB44747EFEF2}"/>
              </a:ext>
            </a:extLst>
          </p:cNvPr>
          <p:cNvSpPr>
            <a:spLocks noGrp="1"/>
          </p:cNvSpPr>
          <p:nvPr>
            <p:ph type="body" sz="quarter" idx="11" hasCustomPrompt="1"/>
          </p:nvPr>
        </p:nvSpPr>
        <p:spPr>
          <a:xfrm>
            <a:off x="1123183" y="6273952"/>
            <a:ext cx="10357618" cy="287079"/>
          </a:xfrm>
        </p:spPr>
        <p:txBody>
          <a:bodyPr>
            <a:normAutofit/>
          </a:bodyPr>
          <a:lstStyle>
            <a:lvl1pPr marL="0" indent="0">
              <a:buNone/>
              <a:defRPr sz="1200"/>
            </a:lvl1pPr>
          </a:lstStyle>
          <a:p>
            <a:pPr lvl="0"/>
            <a:r>
              <a:rPr lang="en-US"/>
              <a:t>Link</a:t>
            </a:r>
            <a:endParaRPr lang="en-NZ"/>
          </a:p>
        </p:txBody>
      </p:sp>
      <p:pic>
        <p:nvPicPr>
          <p:cNvPr id="3" name="Link image" descr="Link with solid fill">
            <a:extLst>
              <a:ext uri="{FF2B5EF4-FFF2-40B4-BE49-F238E27FC236}">
                <a16:creationId xmlns:a16="http://schemas.microsoft.com/office/drawing/2014/main" id="{09BC461C-8D62-2E04-863B-F808B02C273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3583" y="6112691"/>
            <a:ext cx="609600" cy="609600"/>
          </a:xfrm>
          <a:prstGeom prst="rect">
            <a:avLst/>
          </a:prstGeom>
        </p:spPr>
      </p:pic>
      <p:sp>
        <p:nvSpPr>
          <p:cNvPr id="8" name="Text Placeholder">
            <a:extLst>
              <a:ext uri="{FF2B5EF4-FFF2-40B4-BE49-F238E27FC236}">
                <a16:creationId xmlns:a16="http://schemas.microsoft.com/office/drawing/2014/main" id="{87533CE6-9BE8-E53D-AF55-BE93A4345E9A}"/>
              </a:ext>
            </a:extLst>
          </p:cNvPr>
          <p:cNvSpPr>
            <a:spLocks noGrp="1"/>
          </p:cNvSpPr>
          <p:nvPr>
            <p:ph type="body" sz="quarter" idx="10" hasCustomPrompt="1"/>
          </p:nvPr>
        </p:nvSpPr>
        <p:spPr>
          <a:xfrm>
            <a:off x="698400" y="1836000"/>
            <a:ext cx="10782000" cy="1319176"/>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pic>
        <p:nvPicPr>
          <p:cNvPr id="6" name="Link image" descr="Link with solid fill">
            <a:extLst>
              <a:ext uri="{FF2B5EF4-FFF2-40B4-BE49-F238E27FC236}">
                <a16:creationId xmlns:a16="http://schemas.microsoft.com/office/drawing/2014/main" id="{99066526-09F8-0644-9639-F51CE7A123F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3583" y="6112691"/>
            <a:ext cx="609600" cy="609600"/>
          </a:xfrm>
          <a:prstGeom prst="rect">
            <a:avLst/>
          </a:prstGeom>
        </p:spPr>
      </p:pic>
    </p:spTree>
    <p:extLst>
      <p:ext uri="{BB962C8B-B14F-4D97-AF65-F5344CB8AC3E}">
        <p14:creationId xmlns:p14="http://schemas.microsoft.com/office/powerpoint/2010/main" val="171290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ext with no link">
    <p:spTree>
      <p:nvGrpSpPr>
        <p:cNvPr id="1" name=""/>
        <p:cNvGrpSpPr/>
        <p:nvPr/>
      </p:nvGrpSpPr>
      <p:grpSpPr>
        <a:xfrm>
          <a:off x="0" y="0"/>
          <a:ext cx="0" cy="0"/>
          <a:chOff x="0" y="0"/>
          <a:chExt cx="0" cy="0"/>
        </a:xfrm>
      </p:grpSpPr>
      <p:sp>
        <p:nvSpPr>
          <p:cNvPr id="8" name="Text Placeholder">
            <a:extLst>
              <a:ext uri="{FF2B5EF4-FFF2-40B4-BE49-F238E27FC236}">
                <a16:creationId xmlns:a16="http://schemas.microsoft.com/office/drawing/2014/main" id="{87533CE6-9BE8-E53D-AF55-BE93A4345E9A}"/>
              </a:ext>
            </a:extLst>
          </p:cNvPr>
          <p:cNvSpPr>
            <a:spLocks noGrp="1"/>
          </p:cNvSpPr>
          <p:nvPr>
            <p:ph type="body" sz="quarter" idx="10" hasCustomPrompt="1"/>
          </p:nvPr>
        </p:nvSpPr>
        <p:spPr>
          <a:xfrm>
            <a:off x="698400" y="1836000"/>
            <a:ext cx="10782000" cy="3833280"/>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02137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Content Placeholder 2"/>
          <p:cNvSpPr>
            <a:spLocks noGrp="1"/>
          </p:cNvSpPr>
          <p:nvPr>
            <p:ph sz="quarter" idx="4"/>
          </p:nvPr>
        </p:nvSpPr>
        <p:spPr>
          <a:xfrm>
            <a:off x="6360398" y="1954742"/>
            <a:ext cx="5112000" cy="4589376"/>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Sub-head Placeholder2"/>
          <p:cNvSpPr>
            <a:spLocks noGrp="1"/>
          </p:cNvSpPr>
          <p:nvPr>
            <p:ph type="body" sz="quarter" idx="3"/>
          </p:nvPr>
        </p:nvSpPr>
        <p:spPr>
          <a:xfrm>
            <a:off x="6360400" y="1449917"/>
            <a:ext cx="5112000"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1"/>
          <p:cNvSpPr>
            <a:spLocks noGrp="1"/>
          </p:cNvSpPr>
          <p:nvPr>
            <p:ph sz="half" idx="2"/>
          </p:nvPr>
        </p:nvSpPr>
        <p:spPr>
          <a:xfrm>
            <a:off x="719602" y="1954742"/>
            <a:ext cx="5112000" cy="4589376"/>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Sub-head Placeholder1"/>
          <p:cNvSpPr>
            <a:spLocks noGrp="1"/>
          </p:cNvSpPr>
          <p:nvPr>
            <p:ph type="body" idx="1"/>
          </p:nvPr>
        </p:nvSpPr>
        <p:spPr>
          <a:xfrm>
            <a:off x="698400" y="1449917"/>
            <a:ext cx="5112000"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9" name="Slide Number Placeholder 8"/>
          <p:cNvSpPr>
            <a:spLocks noGrp="1"/>
          </p:cNvSpPr>
          <p:nvPr>
            <p:ph type="sldNum" sz="quarter" idx="12"/>
          </p:nvPr>
        </p:nvSpPr>
        <p:spPr>
          <a:xfrm>
            <a:off x="10546315" y="6417241"/>
            <a:ext cx="1422400" cy="243417"/>
          </a:xfrm>
          <a:prstGeom prst="rect">
            <a:avLst/>
          </a:prstGeom>
        </p:spPr>
        <p:txBody>
          <a:bodyPr/>
          <a:lstStyle/>
          <a:p>
            <a:fld id="{B6F15528-21DE-4FAA-801E-634DDDAF4B2B}" type="slidenum">
              <a:rPr lang="en-US" smtClean="0"/>
              <a:pPr/>
              <a:t>‹#›</a:t>
            </a:fld>
            <a:endParaRPr lang="en-US"/>
          </a:p>
        </p:txBody>
      </p:sp>
      <p:sp>
        <p:nvSpPr>
          <p:cNvPr id="10" name="Title 9">
            <a:extLst>
              <a:ext uri="{FF2B5EF4-FFF2-40B4-BE49-F238E27FC236}">
                <a16:creationId xmlns:a16="http://schemas.microsoft.com/office/drawing/2014/main" id="{88E1D8A1-A208-FC33-F88D-E6C49866A7CE}"/>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49255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588846" y="6406609"/>
            <a:ext cx="1422400" cy="243417"/>
          </a:xfrm>
          <a:prstGeom prst="rect">
            <a:avLst/>
          </a:prstGeom>
        </p:spPr>
        <p:txBody>
          <a:bodyPr/>
          <a:lstStyle/>
          <a:p>
            <a:fld id="{B6F15528-21DE-4FAA-801E-634DDDAF4B2B}" type="slidenum">
              <a:rPr lang="en-US" smtClean="0"/>
              <a:pPr/>
              <a:t>‹#›</a:t>
            </a:fld>
            <a:endParaRPr lang="en-US"/>
          </a:p>
        </p:txBody>
      </p:sp>
      <p:sp>
        <p:nvSpPr>
          <p:cNvPr id="3" name="Title 2">
            <a:extLst>
              <a:ext uri="{FF2B5EF4-FFF2-40B4-BE49-F238E27FC236}">
                <a16:creationId xmlns:a16="http://schemas.microsoft.com/office/drawing/2014/main" id="{C529E943-BDAB-11C2-8F0C-9351141D41E7}"/>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1661668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81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RDM Content with ResearchHub">
    <p:spTree>
      <p:nvGrpSpPr>
        <p:cNvPr id="1" name=""/>
        <p:cNvGrpSpPr/>
        <p:nvPr/>
      </p:nvGrpSpPr>
      <p:grpSpPr>
        <a:xfrm>
          <a:off x="0" y="0"/>
          <a:ext cx="0" cy="0"/>
          <a:chOff x="0" y="0"/>
          <a:chExt cx="0" cy="0"/>
        </a:xfrm>
      </p:grpSpPr>
      <p:sp>
        <p:nvSpPr>
          <p:cNvPr id="3" name="Text Placeholder">
            <a:extLst>
              <a:ext uri="{FF2B5EF4-FFF2-40B4-BE49-F238E27FC236}">
                <a16:creationId xmlns:a16="http://schemas.microsoft.com/office/drawing/2014/main" id="{E7375A0C-EBC3-4BED-9CDA-88CFDB2F6047}"/>
              </a:ext>
            </a:extLst>
          </p:cNvPr>
          <p:cNvSpPr>
            <a:spLocks noGrp="1"/>
          </p:cNvSpPr>
          <p:nvPr>
            <p:ph type="body" sz="quarter" idx="10" hasCustomPrompt="1"/>
          </p:nvPr>
        </p:nvSpPr>
        <p:spPr>
          <a:xfrm>
            <a:off x="698400" y="1836000"/>
            <a:ext cx="10782000" cy="1319176"/>
          </a:xfrm>
          <a:noFill/>
        </p:spPr>
        <p:txBody>
          <a:bodyPr lIns="108000" tIns="108000" rIns="108000" bIns="108000">
            <a:normAutofit/>
          </a:bodyPr>
          <a:lstStyle>
            <a:lvl1pPr marL="0" indent="0">
              <a:lnSpc>
                <a:spcPct val="114000"/>
              </a:lnSpc>
              <a:spcBef>
                <a:spcPts val="600"/>
              </a:spcBef>
              <a:spcAft>
                <a:spcPts val="600"/>
              </a:spcAft>
              <a:buNone/>
              <a:defRPr sz="2000" b="0"/>
            </a:lvl1pPr>
          </a:lstStyle>
          <a:p>
            <a:pPr lvl="0"/>
            <a:r>
              <a:rPr lang="en-US"/>
              <a:t>Text to be overwritten</a:t>
            </a:r>
          </a:p>
        </p:txBody>
      </p:sp>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p:txBody>
          <a:bodyPr/>
          <a:lstStyle/>
          <a:p>
            <a:r>
              <a:rPr lang="en-US"/>
              <a:t>Click to edit Master title style</a:t>
            </a:r>
            <a:endParaRPr lang="en-NZ"/>
          </a:p>
        </p:txBody>
      </p:sp>
      <p:sp>
        <p:nvSpPr>
          <p:cNvPr id="4" name="ResearchHub link Placeholder">
            <a:extLst>
              <a:ext uri="{FF2B5EF4-FFF2-40B4-BE49-F238E27FC236}">
                <a16:creationId xmlns:a16="http://schemas.microsoft.com/office/drawing/2014/main" id="{48053659-B6C0-69DA-C13C-7F954F5A67C0}"/>
              </a:ext>
            </a:extLst>
          </p:cNvPr>
          <p:cNvSpPr>
            <a:spLocks noGrp="1"/>
          </p:cNvSpPr>
          <p:nvPr>
            <p:ph type="body" sz="quarter" idx="19" hasCustomPrompt="1"/>
          </p:nvPr>
        </p:nvSpPr>
        <p:spPr>
          <a:xfrm>
            <a:off x="2519363" y="6334854"/>
            <a:ext cx="9086680" cy="287079"/>
          </a:xfrm>
        </p:spPr>
        <p:txBody>
          <a:bodyPr>
            <a:noAutofit/>
          </a:bodyPr>
          <a:lstStyle>
            <a:lvl1pPr marL="0" indent="0">
              <a:buNone/>
              <a:defRPr sz="1400"/>
            </a:lvl1pPr>
          </a:lstStyle>
          <a:p>
            <a:pPr lvl="0"/>
            <a:r>
              <a:rPr lang="en-US"/>
              <a:t>Home / SUBHUB / Link</a:t>
            </a:r>
            <a:endParaRPr lang="en-NZ"/>
          </a:p>
        </p:txBody>
      </p:sp>
      <p:pic>
        <p:nvPicPr>
          <p:cNvPr id="7" name="Picture 6">
            <a:extLst>
              <a:ext uri="{FF2B5EF4-FFF2-40B4-BE49-F238E27FC236}">
                <a16:creationId xmlns:a16="http://schemas.microsoft.com/office/drawing/2014/main" id="{96FBEAFF-9F26-F096-2524-825AE5294B58}"/>
              </a:ext>
            </a:extLst>
          </p:cNvPr>
          <p:cNvPicPr>
            <a:picLocks noChangeAspect="1"/>
          </p:cNvPicPr>
          <p:nvPr userDrawn="1"/>
        </p:nvPicPr>
        <p:blipFill>
          <a:blip r:embed="rId2"/>
          <a:stretch>
            <a:fillRect/>
          </a:stretch>
        </p:blipFill>
        <p:spPr>
          <a:xfrm>
            <a:off x="685801" y="6348876"/>
            <a:ext cx="1800224" cy="258293"/>
          </a:xfrm>
          <a:prstGeom prst="rect">
            <a:avLst/>
          </a:prstGeom>
        </p:spPr>
      </p:pic>
    </p:spTree>
    <p:extLst>
      <p:ext uri="{BB962C8B-B14F-4D97-AF65-F5344CB8AC3E}">
        <p14:creationId xmlns:p14="http://schemas.microsoft.com/office/powerpoint/2010/main" val="326521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grpSp>
        <p:nvGrpSpPr>
          <p:cNvPr id="6" name="Background image">
            <a:extLst>
              <a:ext uri="{FF2B5EF4-FFF2-40B4-BE49-F238E27FC236}">
                <a16:creationId xmlns:a16="http://schemas.microsoft.com/office/drawing/2014/main" id="{605CC276-8398-90EF-FADB-9D203E61494E}"/>
              </a:ext>
            </a:extLst>
          </p:cNvPr>
          <p:cNvGrpSpPr/>
          <p:nvPr userDrawn="1"/>
        </p:nvGrpSpPr>
        <p:grpSpPr>
          <a:xfrm>
            <a:off x="0" y="-96441"/>
            <a:ext cx="12192000" cy="6954441"/>
            <a:chOff x="0" y="-96441"/>
            <a:chExt cx="12192000" cy="6954441"/>
          </a:xfrm>
        </p:grpSpPr>
        <p:sp>
          <p:nvSpPr>
            <p:cNvPr id="7" name="Freeform 2">
              <a:extLst>
                <a:ext uri="{FF2B5EF4-FFF2-40B4-BE49-F238E27FC236}">
                  <a16:creationId xmlns:a16="http://schemas.microsoft.com/office/drawing/2014/main" id="{235B277A-4EC7-81AE-8B41-CCC7D3ECAB5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9" r="-8546" b="-28957"/>
              </a:stretch>
            </a:blipFill>
          </p:spPr>
          <p:txBody>
            <a:bodyPr/>
            <a:lstStyle/>
            <a:p>
              <a:endParaRPr lang="en-NZ" sz="1200"/>
            </a:p>
          </p:txBody>
        </p:sp>
        <p:grpSp>
          <p:nvGrpSpPr>
            <p:cNvPr id="8" name="Group 3">
              <a:extLst>
                <a:ext uri="{FF2B5EF4-FFF2-40B4-BE49-F238E27FC236}">
                  <a16:creationId xmlns:a16="http://schemas.microsoft.com/office/drawing/2014/main" id="{1FE13FA6-481D-AE13-1B72-9508BC558BDD}"/>
                </a:ext>
              </a:extLst>
            </p:cNvPr>
            <p:cNvGrpSpPr/>
            <p:nvPr/>
          </p:nvGrpSpPr>
          <p:grpSpPr>
            <a:xfrm>
              <a:off x="0" y="-96441"/>
              <a:ext cx="12192000" cy="6954441"/>
              <a:chOff x="0" y="-38100"/>
              <a:chExt cx="4816593" cy="2747433"/>
            </a:xfrm>
          </p:grpSpPr>
          <p:sp>
            <p:nvSpPr>
              <p:cNvPr id="9" name="Freeform 4">
                <a:extLst>
                  <a:ext uri="{FF2B5EF4-FFF2-40B4-BE49-F238E27FC236}">
                    <a16:creationId xmlns:a16="http://schemas.microsoft.com/office/drawing/2014/main" id="{BF3BF069-A1B0-1D36-F4D6-CB04BCCEA7EE}"/>
                  </a:ext>
                </a:extLst>
              </p:cNvPr>
              <p:cNvSpPr/>
              <p:nvPr/>
            </p:nvSpPr>
            <p:spPr>
              <a:xfrm>
                <a:off x="0" y="0"/>
                <a:ext cx="4816592" cy="2709333"/>
              </a:xfrm>
              <a:custGeom>
                <a:avLst/>
                <a:gdLst/>
                <a:ahLst/>
                <a:cxnLst/>
                <a:rect l="l" t="t" r="r" b="b"/>
                <a:pathLst>
                  <a:path w="4816592" h="2531825">
                    <a:moveTo>
                      <a:pt x="0" y="0"/>
                    </a:moveTo>
                    <a:lnTo>
                      <a:pt x="4816592" y="0"/>
                    </a:lnTo>
                    <a:lnTo>
                      <a:pt x="4816592" y="2531825"/>
                    </a:lnTo>
                    <a:lnTo>
                      <a:pt x="0" y="2531825"/>
                    </a:lnTo>
                    <a:close/>
                  </a:path>
                </a:pathLst>
              </a:custGeom>
              <a:solidFill>
                <a:srgbClr val="001C33">
                  <a:alpha val="80000"/>
                </a:srgbClr>
              </a:solidFill>
            </p:spPr>
            <p:txBody>
              <a:bodyPr/>
              <a:lstStyle/>
              <a:p>
                <a:endParaRPr lang="en-NZ" sz="1200"/>
              </a:p>
            </p:txBody>
          </p:sp>
          <p:sp>
            <p:nvSpPr>
              <p:cNvPr id="10" name="TextBox 5">
                <a:extLst>
                  <a:ext uri="{FF2B5EF4-FFF2-40B4-BE49-F238E27FC236}">
                    <a16:creationId xmlns:a16="http://schemas.microsoft.com/office/drawing/2014/main" id="{7E4F4CFF-446B-4D85-DEC7-0D03FBA92071}"/>
                  </a:ext>
                </a:extLst>
              </p:cNvPr>
              <p:cNvSpPr txBox="1"/>
              <p:nvPr/>
            </p:nvSpPr>
            <p:spPr>
              <a:xfrm>
                <a:off x="0" y="-38100"/>
                <a:ext cx="4816593" cy="2569925"/>
              </a:xfrm>
              <a:prstGeom prst="rect">
                <a:avLst/>
              </a:prstGeom>
            </p:spPr>
            <p:txBody>
              <a:bodyPr lIns="33867" tIns="33867" rIns="33867" bIns="33867" rtlCol="0" anchor="ctr"/>
              <a:lstStyle/>
              <a:p>
                <a:pPr algn="ctr">
                  <a:lnSpc>
                    <a:spcPts val="1959"/>
                  </a:lnSpc>
                </a:pPr>
                <a:endParaRPr sz="1200"/>
              </a:p>
            </p:txBody>
          </p:sp>
        </p:grpSp>
      </p:grpSp>
      <p:sp>
        <p:nvSpPr>
          <p:cNvPr id="3" name="Smalle text Placeholder">
            <a:extLst>
              <a:ext uri="{FF2B5EF4-FFF2-40B4-BE49-F238E27FC236}">
                <a16:creationId xmlns:a16="http://schemas.microsoft.com/office/drawing/2014/main" id="{4DA296F6-7684-962A-A0AF-FCD13FBCE066}"/>
              </a:ext>
            </a:extLst>
          </p:cNvPr>
          <p:cNvSpPr>
            <a:spLocks noGrp="1"/>
          </p:cNvSpPr>
          <p:nvPr>
            <p:ph type="body" sz="quarter" idx="12" hasCustomPrompt="1"/>
          </p:nvPr>
        </p:nvSpPr>
        <p:spPr>
          <a:xfrm>
            <a:off x="685800" y="5892819"/>
            <a:ext cx="10820403" cy="377850"/>
          </a:xfrm>
        </p:spPr>
        <p:txBody>
          <a:bodyPr>
            <a:noAutofit/>
          </a:bodyPr>
          <a:lstStyle>
            <a:lvl1pPr marL="0" indent="0" algn="r">
              <a:spcBef>
                <a:spcPts val="0"/>
              </a:spcBef>
              <a:buNone/>
              <a:defRPr sz="2500" b="1">
                <a:solidFill>
                  <a:schemeClr val="bg1"/>
                </a:solidFill>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Thank you</a:t>
            </a:r>
            <a:endParaRPr lang="en-NZ"/>
          </a:p>
        </p:txBody>
      </p:sp>
      <p:sp>
        <p:nvSpPr>
          <p:cNvPr id="2" name="Large text Placeholder">
            <a:extLst>
              <a:ext uri="{FF2B5EF4-FFF2-40B4-BE49-F238E27FC236}">
                <a16:creationId xmlns:a16="http://schemas.microsoft.com/office/drawing/2014/main" id="{A284072F-A241-D2D8-7E7B-D59C3046A2A7}"/>
              </a:ext>
            </a:extLst>
          </p:cNvPr>
          <p:cNvSpPr>
            <a:spLocks noGrp="1"/>
          </p:cNvSpPr>
          <p:nvPr>
            <p:ph type="body" sz="quarter" idx="10" hasCustomPrompt="1"/>
          </p:nvPr>
        </p:nvSpPr>
        <p:spPr>
          <a:xfrm>
            <a:off x="685800" y="2583672"/>
            <a:ext cx="8023859" cy="914400"/>
          </a:xfrm>
        </p:spPr>
        <p:txBody>
          <a:bodyPr>
            <a:noAutofit/>
          </a:bodyPr>
          <a:lstStyle>
            <a:lvl1pPr marL="0" indent="0">
              <a:buNone/>
              <a:defRPr sz="5600" b="1" baseline="0">
                <a:solidFill>
                  <a:schemeClr val="bg1"/>
                </a:solidFill>
                <a:latin typeface="+mj-lt"/>
              </a:defRPr>
            </a:lvl1pPr>
          </a:lstStyle>
          <a:p>
            <a:pPr lvl="0"/>
            <a:r>
              <a:rPr lang="en-NZ" sz="5600"/>
              <a:t>Questions?</a:t>
            </a:r>
            <a:endParaRPr lang="en-NZ"/>
          </a:p>
        </p:txBody>
      </p:sp>
      <p:sp>
        <p:nvSpPr>
          <p:cNvPr id="5" name="UoA Logo">
            <a:extLst>
              <a:ext uri="{FF2B5EF4-FFF2-40B4-BE49-F238E27FC236}">
                <a16:creationId xmlns:a16="http://schemas.microsoft.com/office/drawing/2014/main" id="{FABE247E-513C-99B3-60A4-ABFDE6822B9C}"/>
              </a:ext>
            </a:extLst>
          </p:cNvPr>
          <p:cNvSpPr/>
          <p:nvPr userDrawn="1"/>
        </p:nvSpPr>
        <p:spPr>
          <a:xfrm>
            <a:off x="685805" y="685802"/>
            <a:ext cx="2375124" cy="845903"/>
          </a:xfrm>
          <a:custGeom>
            <a:avLst/>
            <a:gdLst/>
            <a:ahLst/>
            <a:cxnLst/>
            <a:rect l="l" t="t" r="r" b="b"/>
            <a:pathLst>
              <a:path w="3562685" h="1268853">
                <a:moveTo>
                  <a:pt x="0" y="0"/>
                </a:moveTo>
                <a:lnTo>
                  <a:pt x="3562685" y="0"/>
                </a:lnTo>
                <a:lnTo>
                  <a:pt x="3562685" y="1268853"/>
                </a:lnTo>
                <a:lnTo>
                  <a:pt x="0" y="1268853"/>
                </a:lnTo>
                <a:lnTo>
                  <a:pt x="0" y="0"/>
                </a:lnTo>
                <a:close/>
              </a:path>
            </a:pathLst>
          </a:custGeom>
          <a:blipFill>
            <a:blip r:embed="rId3"/>
            <a:stretch>
              <a:fillRect/>
            </a:stretch>
          </a:blipFill>
        </p:spPr>
        <p:txBody>
          <a:bodyPr/>
          <a:lstStyle/>
          <a:p>
            <a:endParaRPr lang="en-NZ" sz="601"/>
          </a:p>
        </p:txBody>
      </p:sp>
    </p:spTree>
    <p:extLst>
      <p:ext uri="{BB962C8B-B14F-4D97-AF65-F5344CB8AC3E}">
        <p14:creationId xmlns:p14="http://schemas.microsoft.com/office/powerpoint/2010/main" val="2430106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Outro Slide -  blank">
    <p:spTree>
      <p:nvGrpSpPr>
        <p:cNvPr id="1" name=""/>
        <p:cNvGrpSpPr/>
        <p:nvPr/>
      </p:nvGrpSpPr>
      <p:grpSpPr>
        <a:xfrm>
          <a:off x="0" y="0"/>
          <a:ext cx="0" cy="0"/>
          <a:chOff x="0" y="0"/>
          <a:chExt cx="0" cy="0"/>
        </a:xfrm>
      </p:grpSpPr>
      <p:grpSp>
        <p:nvGrpSpPr>
          <p:cNvPr id="6" name="Background image">
            <a:extLst>
              <a:ext uri="{FF2B5EF4-FFF2-40B4-BE49-F238E27FC236}">
                <a16:creationId xmlns:a16="http://schemas.microsoft.com/office/drawing/2014/main" id="{1312481C-0F93-122B-03D2-19AE57C683B9}"/>
              </a:ext>
            </a:extLst>
          </p:cNvPr>
          <p:cNvGrpSpPr/>
          <p:nvPr userDrawn="1"/>
        </p:nvGrpSpPr>
        <p:grpSpPr>
          <a:xfrm>
            <a:off x="0" y="-96441"/>
            <a:ext cx="12192000" cy="6954441"/>
            <a:chOff x="0" y="-96441"/>
            <a:chExt cx="12192000" cy="6954441"/>
          </a:xfrm>
        </p:grpSpPr>
        <p:sp>
          <p:nvSpPr>
            <p:cNvPr id="9" name="Freeform 2">
              <a:extLst>
                <a:ext uri="{FF2B5EF4-FFF2-40B4-BE49-F238E27FC236}">
                  <a16:creationId xmlns:a16="http://schemas.microsoft.com/office/drawing/2014/main" id="{A0731506-4579-4A5B-BD38-2C5CE0857AE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9" r="-8546" b="-28957"/>
              </a:stretch>
            </a:blipFill>
          </p:spPr>
          <p:txBody>
            <a:bodyPr/>
            <a:lstStyle/>
            <a:p>
              <a:endParaRPr lang="en-NZ" sz="1200"/>
            </a:p>
          </p:txBody>
        </p:sp>
        <p:grpSp>
          <p:nvGrpSpPr>
            <p:cNvPr id="10" name="Group 3">
              <a:extLst>
                <a:ext uri="{FF2B5EF4-FFF2-40B4-BE49-F238E27FC236}">
                  <a16:creationId xmlns:a16="http://schemas.microsoft.com/office/drawing/2014/main" id="{D364CB5D-7B9E-C651-F943-EA9539F422F1}"/>
                </a:ext>
              </a:extLst>
            </p:cNvPr>
            <p:cNvGrpSpPr/>
            <p:nvPr/>
          </p:nvGrpSpPr>
          <p:grpSpPr>
            <a:xfrm>
              <a:off x="0" y="-96441"/>
              <a:ext cx="12192000" cy="6954441"/>
              <a:chOff x="0" y="-38100"/>
              <a:chExt cx="4816593" cy="2747433"/>
            </a:xfrm>
          </p:grpSpPr>
          <p:sp>
            <p:nvSpPr>
              <p:cNvPr id="12" name="Freeform 4">
                <a:extLst>
                  <a:ext uri="{FF2B5EF4-FFF2-40B4-BE49-F238E27FC236}">
                    <a16:creationId xmlns:a16="http://schemas.microsoft.com/office/drawing/2014/main" id="{9F5754A9-62F8-4219-7CB7-91188C47D71A}"/>
                  </a:ext>
                </a:extLst>
              </p:cNvPr>
              <p:cNvSpPr/>
              <p:nvPr/>
            </p:nvSpPr>
            <p:spPr>
              <a:xfrm>
                <a:off x="0" y="0"/>
                <a:ext cx="4816592" cy="2709333"/>
              </a:xfrm>
              <a:custGeom>
                <a:avLst/>
                <a:gdLst/>
                <a:ahLst/>
                <a:cxnLst/>
                <a:rect l="l" t="t" r="r" b="b"/>
                <a:pathLst>
                  <a:path w="4816592" h="2531825">
                    <a:moveTo>
                      <a:pt x="0" y="0"/>
                    </a:moveTo>
                    <a:lnTo>
                      <a:pt x="4816592" y="0"/>
                    </a:lnTo>
                    <a:lnTo>
                      <a:pt x="4816592" y="2531825"/>
                    </a:lnTo>
                    <a:lnTo>
                      <a:pt x="0" y="2531825"/>
                    </a:lnTo>
                    <a:close/>
                  </a:path>
                </a:pathLst>
              </a:custGeom>
              <a:solidFill>
                <a:srgbClr val="001C33">
                  <a:alpha val="80000"/>
                </a:srgbClr>
              </a:solidFill>
            </p:spPr>
            <p:txBody>
              <a:bodyPr/>
              <a:lstStyle/>
              <a:p>
                <a:endParaRPr lang="en-NZ" sz="1200"/>
              </a:p>
            </p:txBody>
          </p:sp>
          <p:sp>
            <p:nvSpPr>
              <p:cNvPr id="13" name="TextBox 5">
                <a:extLst>
                  <a:ext uri="{FF2B5EF4-FFF2-40B4-BE49-F238E27FC236}">
                    <a16:creationId xmlns:a16="http://schemas.microsoft.com/office/drawing/2014/main" id="{E8EEF86E-2297-5055-B54C-FEEBD418D243}"/>
                  </a:ext>
                </a:extLst>
              </p:cNvPr>
              <p:cNvSpPr txBox="1"/>
              <p:nvPr/>
            </p:nvSpPr>
            <p:spPr>
              <a:xfrm>
                <a:off x="0" y="-38100"/>
                <a:ext cx="4816593" cy="2569925"/>
              </a:xfrm>
              <a:prstGeom prst="rect">
                <a:avLst/>
              </a:prstGeom>
            </p:spPr>
            <p:txBody>
              <a:bodyPr lIns="33867" tIns="33867" rIns="33867" bIns="33867" rtlCol="0" anchor="ctr"/>
              <a:lstStyle/>
              <a:p>
                <a:pPr algn="ctr">
                  <a:lnSpc>
                    <a:spcPts val="1959"/>
                  </a:lnSpc>
                </a:pPr>
                <a:endParaRPr sz="1200"/>
              </a:p>
            </p:txBody>
          </p:sp>
        </p:grpSp>
      </p:grpSp>
      <p:sp>
        <p:nvSpPr>
          <p:cNvPr id="3" name="Smaller text Placeholder">
            <a:extLst>
              <a:ext uri="{FF2B5EF4-FFF2-40B4-BE49-F238E27FC236}">
                <a16:creationId xmlns:a16="http://schemas.microsoft.com/office/drawing/2014/main" id="{4DA296F6-7684-962A-A0AF-FCD13FBCE066}"/>
              </a:ext>
            </a:extLst>
          </p:cNvPr>
          <p:cNvSpPr>
            <a:spLocks noGrp="1"/>
          </p:cNvSpPr>
          <p:nvPr>
            <p:ph type="body" sz="quarter" idx="12" hasCustomPrompt="1"/>
          </p:nvPr>
        </p:nvSpPr>
        <p:spPr>
          <a:xfrm>
            <a:off x="685800" y="5568072"/>
            <a:ext cx="10820403" cy="377850"/>
          </a:xfrm>
        </p:spPr>
        <p:txBody>
          <a:bodyPr>
            <a:noAutofit/>
          </a:bodyPr>
          <a:lstStyle>
            <a:lvl1pPr marL="0" indent="0" algn="r">
              <a:spcBef>
                <a:spcPts val="0"/>
              </a:spcBef>
              <a:buNone/>
              <a:defRPr sz="2500" b="1">
                <a:solidFill>
                  <a:schemeClr val="bg1"/>
                </a:solidFill>
                <a:latin typeface="+mn-lt"/>
              </a:defRPr>
            </a:lvl1pPr>
            <a:lvl2pPr marL="304815" indent="0">
              <a:buNone/>
              <a:defRPr sz="2330">
                <a:latin typeface="+mn-lt"/>
              </a:defRPr>
            </a:lvl2pPr>
            <a:lvl3pPr marL="609630" indent="0">
              <a:buNone/>
              <a:defRPr sz="2330">
                <a:latin typeface="+mn-lt"/>
              </a:defRPr>
            </a:lvl3pPr>
            <a:lvl4pPr marL="914445" indent="0">
              <a:buNone/>
              <a:defRPr sz="2330">
                <a:latin typeface="+mn-lt"/>
              </a:defRPr>
            </a:lvl4pPr>
            <a:lvl5pPr marL="1219261" indent="0">
              <a:buNone/>
              <a:defRPr sz="2330">
                <a:latin typeface="+mn-lt"/>
              </a:defRPr>
            </a:lvl5pPr>
          </a:lstStyle>
          <a:p>
            <a:pPr lvl="0"/>
            <a:r>
              <a:rPr lang="en-US"/>
              <a:t>Thank you</a:t>
            </a:r>
            <a:endParaRPr lang="en-NZ"/>
          </a:p>
        </p:txBody>
      </p:sp>
      <p:sp>
        <p:nvSpPr>
          <p:cNvPr id="2" name="Large text Placeholder">
            <a:extLst>
              <a:ext uri="{FF2B5EF4-FFF2-40B4-BE49-F238E27FC236}">
                <a16:creationId xmlns:a16="http://schemas.microsoft.com/office/drawing/2014/main" id="{A284072F-A241-D2D8-7E7B-D59C3046A2A7}"/>
              </a:ext>
            </a:extLst>
          </p:cNvPr>
          <p:cNvSpPr>
            <a:spLocks noGrp="1"/>
          </p:cNvSpPr>
          <p:nvPr>
            <p:ph type="body" sz="quarter" idx="10" hasCustomPrompt="1"/>
          </p:nvPr>
        </p:nvSpPr>
        <p:spPr>
          <a:xfrm>
            <a:off x="685800" y="2583672"/>
            <a:ext cx="8023859" cy="914400"/>
          </a:xfrm>
        </p:spPr>
        <p:txBody>
          <a:bodyPr>
            <a:noAutofit/>
          </a:bodyPr>
          <a:lstStyle>
            <a:lvl1pPr marL="0" indent="0">
              <a:buNone/>
              <a:defRPr sz="5600" b="1" baseline="0">
                <a:solidFill>
                  <a:schemeClr val="bg1"/>
                </a:solidFill>
                <a:latin typeface="+mj-lt"/>
              </a:defRPr>
            </a:lvl1pPr>
          </a:lstStyle>
          <a:p>
            <a:pPr lvl="0"/>
            <a:r>
              <a:rPr lang="en-NZ" sz="5600"/>
              <a:t>Questions?</a:t>
            </a:r>
            <a:endParaRPr lang="en-NZ"/>
          </a:p>
        </p:txBody>
      </p:sp>
      <p:sp>
        <p:nvSpPr>
          <p:cNvPr id="5" name="UoA Logo">
            <a:extLst>
              <a:ext uri="{FF2B5EF4-FFF2-40B4-BE49-F238E27FC236}">
                <a16:creationId xmlns:a16="http://schemas.microsoft.com/office/drawing/2014/main" id="{FABE247E-513C-99B3-60A4-ABFDE6822B9C}"/>
              </a:ext>
            </a:extLst>
          </p:cNvPr>
          <p:cNvSpPr/>
          <p:nvPr/>
        </p:nvSpPr>
        <p:spPr>
          <a:xfrm>
            <a:off x="685805" y="685802"/>
            <a:ext cx="2375124" cy="845903"/>
          </a:xfrm>
          <a:custGeom>
            <a:avLst/>
            <a:gdLst/>
            <a:ahLst/>
            <a:cxnLst/>
            <a:rect l="l" t="t" r="r" b="b"/>
            <a:pathLst>
              <a:path w="3562685" h="1268853">
                <a:moveTo>
                  <a:pt x="0" y="0"/>
                </a:moveTo>
                <a:lnTo>
                  <a:pt x="3562685" y="0"/>
                </a:lnTo>
                <a:lnTo>
                  <a:pt x="3562685" y="1268853"/>
                </a:lnTo>
                <a:lnTo>
                  <a:pt x="0" y="1268853"/>
                </a:lnTo>
                <a:lnTo>
                  <a:pt x="0" y="0"/>
                </a:lnTo>
                <a:close/>
              </a:path>
            </a:pathLst>
          </a:custGeom>
          <a:blipFill>
            <a:blip r:embed="rId3"/>
            <a:stretch>
              <a:fillRect/>
            </a:stretch>
          </a:blipFill>
        </p:spPr>
        <p:txBody>
          <a:bodyPr/>
          <a:lstStyle/>
          <a:p>
            <a:endParaRPr lang="en-NZ" sz="601"/>
          </a:p>
        </p:txBody>
      </p:sp>
    </p:spTree>
    <p:extLst>
      <p:ext uri="{BB962C8B-B14F-4D97-AF65-F5344CB8AC3E}">
        <p14:creationId xmlns:p14="http://schemas.microsoft.com/office/powerpoint/2010/main" val="1832312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section -  blank">
    <p:spTree>
      <p:nvGrpSpPr>
        <p:cNvPr id="1" name=""/>
        <p:cNvGrpSpPr/>
        <p:nvPr/>
      </p:nvGrpSpPr>
      <p:grpSpPr>
        <a:xfrm>
          <a:off x="0" y="0"/>
          <a:ext cx="0" cy="0"/>
          <a:chOff x="0" y="0"/>
          <a:chExt cx="0" cy="0"/>
        </a:xfrm>
      </p:grpSpPr>
      <p:grpSp>
        <p:nvGrpSpPr>
          <p:cNvPr id="6" name="Background image">
            <a:extLst>
              <a:ext uri="{FF2B5EF4-FFF2-40B4-BE49-F238E27FC236}">
                <a16:creationId xmlns:a16="http://schemas.microsoft.com/office/drawing/2014/main" id="{1312481C-0F93-122B-03D2-19AE57C683B9}"/>
              </a:ext>
            </a:extLst>
          </p:cNvPr>
          <p:cNvGrpSpPr/>
          <p:nvPr userDrawn="1"/>
        </p:nvGrpSpPr>
        <p:grpSpPr>
          <a:xfrm>
            <a:off x="0" y="-96441"/>
            <a:ext cx="12192000" cy="6954441"/>
            <a:chOff x="0" y="-96441"/>
            <a:chExt cx="12192000" cy="6954441"/>
          </a:xfrm>
        </p:grpSpPr>
        <p:sp>
          <p:nvSpPr>
            <p:cNvPr id="9" name="Freeform 2">
              <a:extLst>
                <a:ext uri="{FF2B5EF4-FFF2-40B4-BE49-F238E27FC236}">
                  <a16:creationId xmlns:a16="http://schemas.microsoft.com/office/drawing/2014/main" id="{A0731506-4579-4A5B-BD38-2C5CE0857AE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9" r="-8546" b="-28957"/>
              </a:stretch>
            </a:blipFill>
          </p:spPr>
          <p:txBody>
            <a:bodyPr/>
            <a:lstStyle/>
            <a:p>
              <a:endParaRPr lang="en-NZ" sz="1200"/>
            </a:p>
          </p:txBody>
        </p:sp>
        <p:grpSp>
          <p:nvGrpSpPr>
            <p:cNvPr id="10" name="Group 3">
              <a:extLst>
                <a:ext uri="{FF2B5EF4-FFF2-40B4-BE49-F238E27FC236}">
                  <a16:creationId xmlns:a16="http://schemas.microsoft.com/office/drawing/2014/main" id="{D364CB5D-7B9E-C651-F943-EA9539F422F1}"/>
                </a:ext>
              </a:extLst>
            </p:cNvPr>
            <p:cNvGrpSpPr/>
            <p:nvPr userDrawn="1"/>
          </p:nvGrpSpPr>
          <p:grpSpPr>
            <a:xfrm>
              <a:off x="0" y="-96441"/>
              <a:ext cx="12192000" cy="6954441"/>
              <a:chOff x="0" y="-38100"/>
              <a:chExt cx="4816593" cy="2747433"/>
            </a:xfrm>
          </p:grpSpPr>
          <p:sp>
            <p:nvSpPr>
              <p:cNvPr id="12" name="Freeform 4">
                <a:extLst>
                  <a:ext uri="{FF2B5EF4-FFF2-40B4-BE49-F238E27FC236}">
                    <a16:creationId xmlns:a16="http://schemas.microsoft.com/office/drawing/2014/main" id="{9F5754A9-62F8-4219-7CB7-91188C47D71A}"/>
                  </a:ext>
                </a:extLst>
              </p:cNvPr>
              <p:cNvSpPr/>
              <p:nvPr userDrawn="1"/>
            </p:nvSpPr>
            <p:spPr>
              <a:xfrm>
                <a:off x="0" y="0"/>
                <a:ext cx="4816592" cy="2709333"/>
              </a:xfrm>
              <a:custGeom>
                <a:avLst/>
                <a:gdLst/>
                <a:ahLst/>
                <a:cxnLst/>
                <a:rect l="l" t="t" r="r" b="b"/>
                <a:pathLst>
                  <a:path w="4816592" h="2531825">
                    <a:moveTo>
                      <a:pt x="0" y="0"/>
                    </a:moveTo>
                    <a:lnTo>
                      <a:pt x="4816592" y="0"/>
                    </a:lnTo>
                    <a:lnTo>
                      <a:pt x="4816592" y="2531825"/>
                    </a:lnTo>
                    <a:lnTo>
                      <a:pt x="0" y="2531825"/>
                    </a:lnTo>
                    <a:close/>
                  </a:path>
                </a:pathLst>
              </a:custGeom>
              <a:solidFill>
                <a:srgbClr val="001C33">
                  <a:alpha val="80000"/>
                </a:srgbClr>
              </a:solidFill>
            </p:spPr>
            <p:txBody>
              <a:bodyPr/>
              <a:lstStyle/>
              <a:p>
                <a:endParaRPr lang="en-NZ" sz="1200"/>
              </a:p>
            </p:txBody>
          </p:sp>
          <p:sp>
            <p:nvSpPr>
              <p:cNvPr id="13" name="TextBox 5">
                <a:extLst>
                  <a:ext uri="{FF2B5EF4-FFF2-40B4-BE49-F238E27FC236}">
                    <a16:creationId xmlns:a16="http://schemas.microsoft.com/office/drawing/2014/main" id="{E8EEF86E-2297-5055-B54C-FEEBD418D243}"/>
                  </a:ext>
                </a:extLst>
              </p:cNvPr>
              <p:cNvSpPr txBox="1"/>
              <p:nvPr/>
            </p:nvSpPr>
            <p:spPr>
              <a:xfrm>
                <a:off x="0" y="-38100"/>
                <a:ext cx="4816593" cy="2569925"/>
              </a:xfrm>
              <a:prstGeom prst="rect">
                <a:avLst/>
              </a:prstGeom>
            </p:spPr>
            <p:txBody>
              <a:bodyPr lIns="33867" tIns="33867" rIns="33867" bIns="33867" rtlCol="0" anchor="ctr"/>
              <a:lstStyle/>
              <a:p>
                <a:pPr algn="ctr">
                  <a:lnSpc>
                    <a:spcPts val="1959"/>
                  </a:lnSpc>
                </a:pPr>
                <a:endParaRPr sz="1200"/>
              </a:p>
            </p:txBody>
          </p:sp>
        </p:grpSp>
      </p:grpSp>
    </p:spTree>
    <p:extLst>
      <p:ext uri="{BB962C8B-B14F-4D97-AF65-F5344CB8AC3E}">
        <p14:creationId xmlns:p14="http://schemas.microsoft.com/office/powerpoint/2010/main" val="3485001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XL and Content">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7909B831-EBA9-0425-0A69-5637212CC045}"/>
              </a:ext>
            </a:extLst>
          </p:cNvPr>
          <p:cNvSpPr/>
          <p:nvPr/>
        </p:nvSpPr>
        <p:spPr>
          <a:xfrm>
            <a:off x="685805" y="2061133"/>
            <a:ext cx="10619508" cy="4318889"/>
          </a:xfrm>
          <a:custGeom>
            <a:avLst/>
            <a:gdLst/>
            <a:ahLst/>
            <a:cxnLst/>
            <a:rect l="l" t="t" r="r" b="b"/>
            <a:pathLst>
              <a:path w="2137363" h="1174862">
                <a:moveTo>
                  <a:pt x="0" y="0"/>
                </a:moveTo>
                <a:lnTo>
                  <a:pt x="2137363" y="0"/>
                </a:lnTo>
                <a:lnTo>
                  <a:pt x="2137363" y="1174862"/>
                </a:lnTo>
                <a:lnTo>
                  <a:pt x="0" y="1174862"/>
                </a:lnTo>
                <a:close/>
              </a:path>
            </a:pathLst>
          </a:custGeom>
          <a:solidFill>
            <a:schemeClr val="accent6"/>
          </a:solidFill>
        </p:spPr>
        <p:txBody>
          <a:bodyPr/>
          <a:lstStyle/>
          <a:p>
            <a:endParaRPr lang="en-NZ" sz="601">
              <a:solidFill>
                <a:schemeClr val="accent6"/>
              </a:solidFill>
            </a:endParaRPr>
          </a:p>
        </p:txBody>
      </p:sp>
      <p:grpSp>
        <p:nvGrpSpPr>
          <p:cNvPr id="23" name="Group 22">
            <a:extLst>
              <a:ext uri="{FF2B5EF4-FFF2-40B4-BE49-F238E27FC236}">
                <a16:creationId xmlns:a16="http://schemas.microsoft.com/office/drawing/2014/main" id="{F4B5EB2A-E7DC-2D5E-9ADD-0D4AB792890E}"/>
              </a:ext>
            </a:extLst>
          </p:cNvPr>
          <p:cNvGrpSpPr/>
          <p:nvPr/>
        </p:nvGrpSpPr>
        <p:grpSpPr>
          <a:xfrm>
            <a:off x="6814754" y="5823535"/>
            <a:ext cx="4345641" cy="397348"/>
            <a:chOff x="1347493" y="8116526"/>
            <a:chExt cx="6518460" cy="596020"/>
          </a:xfrm>
        </p:grpSpPr>
        <p:sp>
          <p:nvSpPr>
            <p:cNvPr id="24" name="Freeform 8">
              <a:extLst>
                <a:ext uri="{FF2B5EF4-FFF2-40B4-BE49-F238E27FC236}">
                  <a16:creationId xmlns:a16="http://schemas.microsoft.com/office/drawing/2014/main" id="{9A8EC6F4-ED8E-0A72-A76A-678C531011EB}"/>
                </a:ext>
              </a:extLst>
            </p:cNvPr>
            <p:cNvSpPr/>
            <p:nvPr/>
          </p:nvSpPr>
          <p:spPr>
            <a:xfrm>
              <a:off x="1347493" y="8116526"/>
              <a:ext cx="687743" cy="596020"/>
            </a:xfrm>
            <a:custGeom>
              <a:avLst/>
              <a:gdLst/>
              <a:ahLst/>
              <a:cxnLst/>
              <a:rect l="l" t="t" r="r" b="b"/>
              <a:pathLst>
                <a:path w="687743" h="596020">
                  <a:moveTo>
                    <a:pt x="0" y="0"/>
                  </a:moveTo>
                  <a:lnTo>
                    <a:pt x="687743" y="0"/>
                  </a:lnTo>
                  <a:lnTo>
                    <a:pt x="687743" y="596020"/>
                  </a:lnTo>
                  <a:lnTo>
                    <a:pt x="0" y="596020"/>
                  </a:lnTo>
                  <a:lnTo>
                    <a:pt x="0" y="0"/>
                  </a:lnTo>
                  <a:close/>
                </a:path>
              </a:pathLst>
            </a:custGeom>
            <a:blipFill>
              <a:blip r:embed="rId2"/>
              <a:stretch>
                <a:fillRect b="-15389"/>
              </a:stretch>
            </a:blipFill>
            <a:ln>
              <a:noFill/>
            </a:ln>
          </p:spPr>
          <p:txBody>
            <a:bodyPr/>
            <a:lstStyle/>
            <a:p>
              <a:endParaRPr lang="en-NZ" sz="601"/>
            </a:p>
          </p:txBody>
        </p:sp>
        <p:sp>
          <p:nvSpPr>
            <p:cNvPr id="25" name="TextBox 12">
              <a:extLst>
                <a:ext uri="{FF2B5EF4-FFF2-40B4-BE49-F238E27FC236}">
                  <a16:creationId xmlns:a16="http://schemas.microsoft.com/office/drawing/2014/main" id="{A040771C-E4D8-FC11-31CE-5ADA51280979}"/>
                </a:ext>
              </a:extLst>
            </p:cNvPr>
            <p:cNvSpPr txBox="1"/>
            <p:nvPr/>
          </p:nvSpPr>
          <p:spPr>
            <a:xfrm>
              <a:off x="2243059" y="8188094"/>
              <a:ext cx="5622894" cy="410688"/>
            </a:xfrm>
            <a:prstGeom prst="rect">
              <a:avLst/>
            </a:prstGeom>
          </p:spPr>
          <p:txBody>
            <a:bodyPr wrap="square" lIns="0" tIns="0" rIns="0" bIns="0" rtlCol="0" anchor="t">
              <a:spAutoFit/>
            </a:bodyPr>
            <a:lstStyle/>
            <a:p>
              <a:pPr>
                <a:lnSpc>
                  <a:spcPts val="2427"/>
                </a:lnSpc>
              </a:pPr>
              <a:r>
                <a:rPr lang="en-US" sz="1401" u="sng" spc="-37">
                  <a:solidFill>
                    <a:srgbClr val="333333"/>
                  </a:solidFill>
                  <a:latin typeface="Inter" panose="02000503000000020004" pitchFamily="50" charset="0"/>
                  <a:hlinkClick r:id="rId3" tooltip="mailto:researchdata@auckland.ac.nz"/>
                </a:rPr>
                <a:t>researchdata@auckland.ac.nz</a:t>
              </a:r>
            </a:p>
          </p:txBody>
        </p:sp>
      </p:grpSp>
      <p:sp>
        <p:nvSpPr>
          <p:cNvPr id="26" name="Freeform 13">
            <a:extLst>
              <a:ext uri="{FF2B5EF4-FFF2-40B4-BE49-F238E27FC236}">
                <a16:creationId xmlns:a16="http://schemas.microsoft.com/office/drawing/2014/main" id="{705FC4FB-D679-7AAE-91E0-D38192F2D22B}"/>
              </a:ext>
            </a:extLst>
          </p:cNvPr>
          <p:cNvSpPr/>
          <p:nvPr/>
        </p:nvSpPr>
        <p:spPr>
          <a:xfrm>
            <a:off x="886159" y="5899648"/>
            <a:ext cx="1431355" cy="258441"/>
          </a:xfrm>
          <a:custGeom>
            <a:avLst/>
            <a:gdLst/>
            <a:ahLst/>
            <a:cxnLst/>
            <a:rect l="l" t="t" r="r" b="b"/>
            <a:pathLst>
              <a:path w="2147032" h="387659">
                <a:moveTo>
                  <a:pt x="0" y="0"/>
                </a:moveTo>
                <a:lnTo>
                  <a:pt x="2147032" y="0"/>
                </a:lnTo>
                <a:lnTo>
                  <a:pt x="2147032" y="387659"/>
                </a:lnTo>
                <a:lnTo>
                  <a:pt x="0" y="387659"/>
                </a:lnTo>
                <a:lnTo>
                  <a:pt x="0" y="0"/>
                </a:lnTo>
                <a:close/>
              </a:path>
            </a:pathLst>
          </a:custGeom>
          <a:blipFill>
            <a:blip r:embed="rId4"/>
            <a:stretch>
              <a:fillRect/>
            </a:stretch>
          </a:blipFill>
        </p:spPr>
        <p:txBody>
          <a:bodyPr/>
          <a:lstStyle/>
          <a:p>
            <a:endParaRPr lang="en-NZ" sz="601"/>
          </a:p>
        </p:txBody>
      </p:sp>
      <p:sp>
        <p:nvSpPr>
          <p:cNvPr id="27" name="TextBox 14">
            <a:extLst>
              <a:ext uri="{FF2B5EF4-FFF2-40B4-BE49-F238E27FC236}">
                <a16:creationId xmlns:a16="http://schemas.microsoft.com/office/drawing/2014/main" id="{7360D549-91C4-9742-4807-6B38034AA779}"/>
              </a:ext>
            </a:extLst>
          </p:cNvPr>
          <p:cNvSpPr txBox="1"/>
          <p:nvPr/>
        </p:nvSpPr>
        <p:spPr>
          <a:xfrm>
            <a:off x="2550729" y="5897419"/>
            <a:ext cx="3893947" cy="235321"/>
          </a:xfrm>
          <a:prstGeom prst="rect">
            <a:avLst/>
          </a:prstGeom>
        </p:spPr>
        <p:txBody>
          <a:bodyPr lIns="0" tIns="0" rIns="0" bIns="0" rtlCol="0" anchor="t">
            <a:spAutoFit/>
          </a:bodyPr>
          <a:lstStyle/>
          <a:p>
            <a:pPr>
              <a:lnSpc>
                <a:spcPts val="1961"/>
              </a:lnSpc>
            </a:pPr>
            <a:r>
              <a:rPr lang="en-US" sz="1401" u="sng">
                <a:solidFill>
                  <a:srgbClr val="009AC7"/>
                </a:solidFill>
                <a:latin typeface="Inter" panose="02000503000000020004" pitchFamily="50" charset="0"/>
                <a:hlinkClick r:id="rId5" tooltip="https://research-hub.auckland.ac.nz"/>
              </a:rPr>
              <a:t>https://research-hub.auckland.ac.nz</a:t>
            </a:r>
          </a:p>
        </p:txBody>
      </p:sp>
      <p:sp>
        <p:nvSpPr>
          <p:cNvPr id="3" name="Text Placeholder 2">
            <a:extLst>
              <a:ext uri="{FF2B5EF4-FFF2-40B4-BE49-F238E27FC236}">
                <a16:creationId xmlns:a16="http://schemas.microsoft.com/office/drawing/2014/main" id="{6F39A5FD-CC66-58BE-55B9-C04815DB1370}"/>
              </a:ext>
            </a:extLst>
          </p:cNvPr>
          <p:cNvSpPr>
            <a:spLocks noGrp="1"/>
          </p:cNvSpPr>
          <p:nvPr>
            <p:ph type="body" sz="quarter" idx="10" hasCustomPrompt="1"/>
          </p:nvPr>
        </p:nvSpPr>
        <p:spPr>
          <a:xfrm>
            <a:off x="687600" y="679095"/>
            <a:ext cx="10619511" cy="709704"/>
          </a:xfrm>
        </p:spPr>
        <p:txBody>
          <a:bodyPr tIns="0" bIns="0"/>
          <a:lstStyle>
            <a:lvl1pPr marL="0" indent="0">
              <a:spcBef>
                <a:spcPts val="0"/>
              </a:spcBef>
              <a:buNone/>
              <a:defRPr lang="en-NZ" sz="5400" b="1" kern="1200" dirty="0">
                <a:solidFill>
                  <a:schemeClr val="accent1"/>
                </a:solidFill>
                <a:latin typeface="+mj-lt"/>
                <a:ea typeface="+mn-ea"/>
                <a:cs typeface="+mn-cs"/>
              </a:defRPr>
            </a:lvl1pPr>
            <a:lvl2pPr>
              <a:defRPr>
                <a:latin typeface="+mj-lt"/>
              </a:defRPr>
            </a:lvl2pPr>
            <a:lvl3pPr>
              <a:defRPr>
                <a:latin typeface="+mj-lt"/>
              </a:defRPr>
            </a:lvl3pPr>
            <a:lvl4pPr>
              <a:defRPr>
                <a:latin typeface="+mj-lt"/>
              </a:defRPr>
            </a:lvl4pPr>
            <a:lvl5pPr>
              <a:defRPr>
                <a:latin typeface="+mj-lt"/>
              </a:defRPr>
            </a:lvl5pPr>
          </a:lstStyle>
          <a:p>
            <a:pPr lvl="0"/>
            <a:r>
              <a:rPr lang="en-US"/>
              <a:t>Heading</a:t>
            </a:r>
            <a:endParaRPr lang="en-NZ"/>
          </a:p>
        </p:txBody>
      </p:sp>
      <p:sp>
        <p:nvSpPr>
          <p:cNvPr id="5" name="Text Placeholder 4">
            <a:extLst>
              <a:ext uri="{FF2B5EF4-FFF2-40B4-BE49-F238E27FC236}">
                <a16:creationId xmlns:a16="http://schemas.microsoft.com/office/drawing/2014/main" id="{2A395C30-6E28-E33C-FFFC-523D703C4048}"/>
              </a:ext>
            </a:extLst>
          </p:cNvPr>
          <p:cNvSpPr>
            <a:spLocks noGrp="1"/>
          </p:cNvSpPr>
          <p:nvPr>
            <p:ph type="body" sz="quarter" idx="11" hasCustomPrompt="1"/>
          </p:nvPr>
        </p:nvSpPr>
        <p:spPr>
          <a:xfrm>
            <a:off x="685805" y="1505989"/>
            <a:ext cx="10619508" cy="394540"/>
          </a:xfrm>
        </p:spPr>
        <p:txBody>
          <a:bodyPr>
            <a:normAutofit/>
          </a:bodyPr>
          <a:lstStyle>
            <a:lvl1pPr marL="0" indent="0">
              <a:buNone/>
              <a:defRPr sz="1870" b="1"/>
            </a:lvl1pPr>
          </a:lstStyle>
          <a:p>
            <a:pPr lvl="0"/>
            <a:r>
              <a:rPr lang="en-US"/>
              <a:t>Click to edit your sub-heading here</a:t>
            </a:r>
            <a:endParaRPr lang="en-NZ"/>
          </a:p>
        </p:txBody>
      </p:sp>
      <p:sp>
        <p:nvSpPr>
          <p:cNvPr id="7" name="Text Placeholder 6">
            <a:extLst>
              <a:ext uri="{FF2B5EF4-FFF2-40B4-BE49-F238E27FC236}">
                <a16:creationId xmlns:a16="http://schemas.microsoft.com/office/drawing/2014/main" id="{E6EE888C-6A1E-1F30-D065-4F4FD948D02A}"/>
              </a:ext>
            </a:extLst>
          </p:cNvPr>
          <p:cNvSpPr>
            <a:spLocks noGrp="1"/>
          </p:cNvSpPr>
          <p:nvPr>
            <p:ph type="body" sz="quarter" idx="12"/>
          </p:nvPr>
        </p:nvSpPr>
        <p:spPr>
          <a:xfrm>
            <a:off x="884476" y="2475673"/>
            <a:ext cx="10275919" cy="3100849"/>
          </a:xfrm>
        </p:spPr>
        <p:txBody>
          <a:bodyPr/>
          <a:lstStyle>
            <a:lvl1pPr marL="0" indent="0">
              <a:buNone/>
              <a:defRPr sz="187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1" name="Freeform 6">
            <a:extLst>
              <a:ext uri="{FF2B5EF4-FFF2-40B4-BE49-F238E27FC236}">
                <a16:creationId xmlns:a16="http://schemas.microsoft.com/office/drawing/2014/main" id="{9C9BA69A-01E7-5647-A572-F1BC294B3905}"/>
              </a:ext>
            </a:extLst>
          </p:cNvPr>
          <p:cNvSpPr/>
          <p:nvPr userDrawn="1"/>
        </p:nvSpPr>
        <p:spPr>
          <a:xfrm>
            <a:off x="685805" y="2061133"/>
            <a:ext cx="10619508" cy="4318889"/>
          </a:xfrm>
          <a:custGeom>
            <a:avLst/>
            <a:gdLst/>
            <a:ahLst/>
            <a:cxnLst/>
            <a:rect l="l" t="t" r="r" b="b"/>
            <a:pathLst>
              <a:path w="2137363" h="1174862">
                <a:moveTo>
                  <a:pt x="0" y="0"/>
                </a:moveTo>
                <a:lnTo>
                  <a:pt x="2137363" y="0"/>
                </a:lnTo>
                <a:lnTo>
                  <a:pt x="2137363" y="1174862"/>
                </a:lnTo>
                <a:lnTo>
                  <a:pt x="0" y="1174862"/>
                </a:lnTo>
                <a:close/>
              </a:path>
            </a:pathLst>
          </a:custGeom>
          <a:solidFill>
            <a:schemeClr val="accent5">
              <a:lumMod val="20000"/>
              <a:lumOff val="80000"/>
            </a:schemeClr>
          </a:solidFill>
        </p:spPr>
        <p:txBody>
          <a:bodyPr/>
          <a:lstStyle/>
          <a:p>
            <a:endParaRPr lang="en-NZ" sz="601">
              <a:solidFill>
                <a:schemeClr val="accent6"/>
              </a:solidFill>
            </a:endParaRPr>
          </a:p>
        </p:txBody>
      </p:sp>
      <p:grpSp>
        <p:nvGrpSpPr>
          <p:cNvPr id="2" name="Group 1">
            <a:extLst>
              <a:ext uri="{FF2B5EF4-FFF2-40B4-BE49-F238E27FC236}">
                <a16:creationId xmlns:a16="http://schemas.microsoft.com/office/drawing/2014/main" id="{F52B36A0-0113-DD2D-FBF3-16BD8E148F9B}"/>
              </a:ext>
            </a:extLst>
          </p:cNvPr>
          <p:cNvGrpSpPr/>
          <p:nvPr userDrawn="1"/>
        </p:nvGrpSpPr>
        <p:grpSpPr>
          <a:xfrm>
            <a:off x="7631879" y="5823535"/>
            <a:ext cx="3516020" cy="397348"/>
            <a:chOff x="6814754" y="5823535"/>
            <a:chExt cx="3516020" cy="397348"/>
          </a:xfrm>
        </p:grpSpPr>
        <p:sp>
          <p:nvSpPr>
            <p:cNvPr id="13" name="Freeform 8">
              <a:extLst>
                <a:ext uri="{FF2B5EF4-FFF2-40B4-BE49-F238E27FC236}">
                  <a16:creationId xmlns:a16="http://schemas.microsoft.com/office/drawing/2014/main" id="{509A6583-49F0-FE4D-889C-B7CE57262A65}"/>
                </a:ext>
              </a:extLst>
            </p:cNvPr>
            <p:cNvSpPr/>
            <p:nvPr/>
          </p:nvSpPr>
          <p:spPr>
            <a:xfrm>
              <a:off x="6814754" y="5823535"/>
              <a:ext cx="458495" cy="397348"/>
            </a:xfrm>
            <a:custGeom>
              <a:avLst/>
              <a:gdLst/>
              <a:ahLst/>
              <a:cxnLst/>
              <a:rect l="l" t="t" r="r" b="b"/>
              <a:pathLst>
                <a:path w="687743" h="596020">
                  <a:moveTo>
                    <a:pt x="0" y="0"/>
                  </a:moveTo>
                  <a:lnTo>
                    <a:pt x="687743" y="0"/>
                  </a:lnTo>
                  <a:lnTo>
                    <a:pt x="687743" y="596020"/>
                  </a:lnTo>
                  <a:lnTo>
                    <a:pt x="0" y="596020"/>
                  </a:lnTo>
                  <a:lnTo>
                    <a:pt x="0" y="0"/>
                  </a:lnTo>
                  <a:close/>
                </a:path>
              </a:pathLst>
            </a:custGeom>
            <a:blipFill>
              <a:blip r:embed="rId2"/>
              <a:stretch>
                <a:fillRect b="-15389"/>
              </a:stretch>
            </a:blipFill>
            <a:ln>
              <a:noFill/>
            </a:ln>
          </p:spPr>
          <p:txBody>
            <a:bodyPr/>
            <a:lstStyle/>
            <a:p>
              <a:endParaRPr lang="en-NZ" sz="601"/>
            </a:p>
          </p:txBody>
        </p:sp>
        <p:sp>
          <p:nvSpPr>
            <p:cNvPr id="14" name="TextBox 12">
              <a:extLst>
                <a:ext uri="{FF2B5EF4-FFF2-40B4-BE49-F238E27FC236}">
                  <a16:creationId xmlns:a16="http://schemas.microsoft.com/office/drawing/2014/main" id="{74E242F4-34C9-394C-944C-47D7D8203B35}"/>
                </a:ext>
              </a:extLst>
            </p:cNvPr>
            <p:cNvSpPr txBox="1"/>
            <p:nvPr/>
          </p:nvSpPr>
          <p:spPr>
            <a:xfrm>
              <a:off x="7411798" y="5871247"/>
              <a:ext cx="2918976" cy="279948"/>
            </a:xfrm>
            <a:prstGeom prst="rect">
              <a:avLst/>
            </a:prstGeom>
          </p:spPr>
          <p:txBody>
            <a:bodyPr wrap="square" lIns="0" tIns="0" rIns="0" bIns="0" rtlCol="0" anchor="t">
              <a:spAutoFit/>
            </a:bodyPr>
            <a:lstStyle/>
            <a:p>
              <a:pPr>
                <a:lnSpc>
                  <a:spcPts val="2427"/>
                </a:lnSpc>
              </a:pPr>
              <a:r>
                <a:rPr lang="en-US" sz="1600" u="sng" spc="-37">
                  <a:solidFill>
                    <a:srgbClr val="333333"/>
                  </a:solidFill>
                  <a:latin typeface="+mn-lt"/>
                  <a:hlinkClick r:id="rId3" tooltip="mailto:researchdata@auckland.ac.nz"/>
                </a:rPr>
                <a:t>researchdata@auckland.ac.nz</a:t>
              </a:r>
            </a:p>
          </p:txBody>
        </p:sp>
      </p:grpSp>
    </p:spTree>
    <p:extLst>
      <p:ext uri="{BB962C8B-B14F-4D97-AF65-F5344CB8AC3E}">
        <p14:creationId xmlns:p14="http://schemas.microsoft.com/office/powerpoint/2010/main" val="3354336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ubsection -  blank">
    <p:spTree>
      <p:nvGrpSpPr>
        <p:cNvPr id="1" name=""/>
        <p:cNvGrpSpPr/>
        <p:nvPr/>
      </p:nvGrpSpPr>
      <p:grpSpPr>
        <a:xfrm>
          <a:off x="0" y="0"/>
          <a:ext cx="0" cy="0"/>
          <a:chOff x="0" y="0"/>
          <a:chExt cx="0" cy="0"/>
        </a:xfrm>
      </p:grpSpPr>
      <p:grpSp>
        <p:nvGrpSpPr>
          <p:cNvPr id="6" name="Background image">
            <a:extLst>
              <a:ext uri="{FF2B5EF4-FFF2-40B4-BE49-F238E27FC236}">
                <a16:creationId xmlns:a16="http://schemas.microsoft.com/office/drawing/2014/main" id="{1312481C-0F93-122B-03D2-19AE57C683B9}"/>
              </a:ext>
            </a:extLst>
          </p:cNvPr>
          <p:cNvGrpSpPr/>
          <p:nvPr userDrawn="1"/>
        </p:nvGrpSpPr>
        <p:grpSpPr>
          <a:xfrm>
            <a:off x="0" y="-96441"/>
            <a:ext cx="12192000" cy="6954441"/>
            <a:chOff x="0" y="-96441"/>
            <a:chExt cx="12192000" cy="6954441"/>
          </a:xfrm>
        </p:grpSpPr>
        <p:sp>
          <p:nvSpPr>
            <p:cNvPr id="9" name="Freeform 2">
              <a:extLst>
                <a:ext uri="{FF2B5EF4-FFF2-40B4-BE49-F238E27FC236}">
                  <a16:creationId xmlns:a16="http://schemas.microsoft.com/office/drawing/2014/main" id="{A0731506-4579-4A5B-BD38-2C5CE0857AE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9" r="-8546" b="-28957"/>
              </a:stretch>
            </a:blipFill>
          </p:spPr>
          <p:txBody>
            <a:bodyPr/>
            <a:lstStyle/>
            <a:p>
              <a:endParaRPr lang="en-NZ" sz="1200"/>
            </a:p>
          </p:txBody>
        </p:sp>
        <p:grpSp>
          <p:nvGrpSpPr>
            <p:cNvPr id="10" name="Group 3">
              <a:extLst>
                <a:ext uri="{FF2B5EF4-FFF2-40B4-BE49-F238E27FC236}">
                  <a16:creationId xmlns:a16="http://schemas.microsoft.com/office/drawing/2014/main" id="{D364CB5D-7B9E-C651-F943-EA9539F422F1}"/>
                </a:ext>
              </a:extLst>
            </p:cNvPr>
            <p:cNvGrpSpPr/>
            <p:nvPr userDrawn="1"/>
          </p:nvGrpSpPr>
          <p:grpSpPr>
            <a:xfrm>
              <a:off x="0" y="-96441"/>
              <a:ext cx="12192000" cy="6954441"/>
              <a:chOff x="0" y="-38100"/>
              <a:chExt cx="4816593" cy="2747433"/>
            </a:xfrm>
          </p:grpSpPr>
          <p:sp>
            <p:nvSpPr>
              <p:cNvPr id="12" name="Freeform 4">
                <a:extLst>
                  <a:ext uri="{FF2B5EF4-FFF2-40B4-BE49-F238E27FC236}">
                    <a16:creationId xmlns:a16="http://schemas.microsoft.com/office/drawing/2014/main" id="{9F5754A9-62F8-4219-7CB7-91188C47D71A}"/>
                  </a:ext>
                </a:extLst>
              </p:cNvPr>
              <p:cNvSpPr/>
              <p:nvPr userDrawn="1"/>
            </p:nvSpPr>
            <p:spPr>
              <a:xfrm>
                <a:off x="0" y="0"/>
                <a:ext cx="4816592" cy="2709333"/>
              </a:xfrm>
              <a:custGeom>
                <a:avLst/>
                <a:gdLst/>
                <a:ahLst/>
                <a:cxnLst/>
                <a:rect l="l" t="t" r="r" b="b"/>
                <a:pathLst>
                  <a:path w="4816592" h="2531825">
                    <a:moveTo>
                      <a:pt x="0" y="0"/>
                    </a:moveTo>
                    <a:lnTo>
                      <a:pt x="4816592" y="0"/>
                    </a:lnTo>
                    <a:lnTo>
                      <a:pt x="4816592" y="2531825"/>
                    </a:lnTo>
                    <a:lnTo>
                      <a:pt x="0" y="2531825"/>
                    </a:lnTo>
                    <a:close/>
                  </a:path>
                </a:pathLst>
              </a:custGeom>
              <a:solidFill>
                <a:srgbClr val="001C33">
                  <a:alpha val="80000"/>
                </a:srgbClr>
              </a:solidFill>
            </p:spPr>
            <p:txBody>
              <a:bodyPr/>
              <a:lstStyle/>
              <a:p>
                <a:endParaRPr lang="en-NZ" sz="1200"/>
              </a:p>
            </p:txBody>
          </p:sp>
          <p:sp>
            <p:nvSpPr>
              <p:cNvPr id="13" name="TextBox 5">
                <a:extLst>
                  <a:ext uri="{FF2B5EF4-FFF2-40B4-BE49-F238E27FC236}">
                    <a16:creationId xmlns:a16="http://schemas.microsoft.com/office/drawing/2014/main" id="{E8EEF86E-2297-5055-B54C-FEEBD418D243}"/>
                  </a:ext>
                </a:extLst>
              </p:cNvPr>
              <p:cNvSpPr txBox="1"/>
              <p:nvPr/>
            </p:nvSpPr>
            <p:spPr>
              <a:xfrm>
                <a:off x="0" y="-38100"/>
                <a:ext cx="4816593" cy="2569925"/>
              </a:xfrm>
              <a:prstGeom prst="rect">
                <a:avLst/>
              </a:prstGeom>
            </p:spPr>
            <p:txBody>
              <a:bodyPr lIns="33867" tIns="33867" rIns="33867" bIns="33867" rtlCol="0" anchor="ctr"/>
              <a:lstStyle/>
              <a:p>
                <a:pPr algn="ctr">
                  <a:lnSpc>
                    <a:spcPts val="1959"/>
                  </a:lnSpc>
                </a:pPr>
                <a:endParaRPr sz="1200"/>
              </a:p>
            </p:txBody>
          </p:sp>
        </p:grpSp>
      </p:grpSp>
      <p:pic>
        <p:nvPicPr>
          <p:cNvPr id="2" name="Picture 1" descr="A logo with text on it&#10;&#10;AI-generated content may be incorrect.">
            <a:extLst>
              <a:ext uri="{FF2B5EF4-FFF2-40B4-BE49-F238E27FC236}">
                <a16:creationId xmlns:a16="http://schemas.microsoft.com/office/drawing/2014/main" id="{F31D3C4B-754B-872B-3505-C551204512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403" y="525802"/>
            <a:ext cx="2349559" cy="1118093"/>
          </a:xfrm>
          <a:prstGeom prst="rect">
            <a:avLst/>
          </a:prstGeom>
        </p:spPr>
      </p:pic>
    </p:spTree>
    <p:extLst>
      <p:ext uri="{BB962C8B-B14F-4D97-AF65-F5344CB8AC3E}">
        <p14:creationId xmlns:p14="http://schemas.microsoft.com/office/powerpoint/2010/main" val="2985206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Slide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DC34B7B-652D-7402-1034-B84FABF6D6A4}"/>
              </a:ext>
            </a:extLst>
          </p:cNvPr>
          <p:cNvSpPr>
            <a:spLocks noGrp="1"/>
          </p:cNvSpPr>
          <p:nvPr>
            <p:ph type="body" sz="quarter" idx="10" hasCustomPrompt="1"/>
          </p:nvPr>
        </p:nvSpPr>
        <p:spPr>
          <a:xfrm>
            <a:off x="1968244" y="2709081"/>
            <a:ext cx="5780549" cy="1171317"/>
          </a:xfrm>
          <a:prstGeom prst="rect">
            <a:avLst/>
          </a:prstGeom>
        </p:spPr>
        <p:txBody>
          <a:bodyPr lIns="0" tIns="0" rIns="0" bIns="0"/>
          <a:lstStyle>
            <a:lvl1pPr marL="0" indent="0">
              <a:buNone/>
              <a:defRPr sz="4000" b="1"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the title of your presentation</a:t>
            </a:r>
          </a:p>
        </p:txBody>
      </p:sp>
      <p:sp>
        <p:nvSpPr>
          <p:cNvPr id="15" name="Text Placeholder 14">
            <a:extLst>
              <a:ext uri="{FF2B5EF4-FFF2-40B4-BE49-F238E27FC236}">
                <a16:creationId xmlns:a16="http://schemas.microsoft.com/office/drawing/2014/main" id="{E97BFC61-B497-4561-25FD-E7134BCFF6BA}"/>
              </a:ext>
            </a:extLst>
          </p:cNvPr>
          <p:cNvSpPr>
            <a:spLocks noGrp="1"/>
          </p:cNvSpPr>
          <p:nvPr>
            <p:ph type="body" sz="quarter" idx="11" hasCustomPrompt="1"/>
          </p:nvPr>
        </p:nvSpPr>
        <p:spPr>
          <a:xfrm>
            <a:off x="1968244" y="3994956"/>
            <a:ext cx="5753100" cy="741363"/>
          </a:xfrm>
          <a:prstGeom prst="rect">
            <a:avLst/>
          </a:prstGeom>
        </p:spPr>
        <p:txBody>
          <a:bodyPr lIns="0" tIns="0" rIns="0" bIns="0"/>
          <a:lstStyle>
            <a:lvl1pPr marL="0" indent="0">
              <a:buNone/>
              <a:defRPr sz="2000" b="0"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your subheading</a:t>
            </a:r>
          </a:p>
        </p:txBody>
      </p:sp>
      <p:sp>
        <p:nvSpPr>
          <p:cNvPr id="4" name="Text Placeholder 16">
            <a:extLst>
              <a:ext uri="{FF2B5EF4-FFF2-40B4-BE49-F238E27FC236}">
                <a16:creationId xmlns:a16="http://schemas.microsoft.com/office/drawing/2014/main" id="{459AC8B7-376B-A542-1788-87DD171D0D60}"/>
              </a:ext>
            </a:extLst>
          </p:cNvPr>
          <p:cNvSpPr>
            <a:spLocks noGrp="1"/>
          </p:cNvSpPr>
          <p:nvPr>
            <p:ph type="body" sz="quarter" idx="12" hasCustomPrompt="1"/>
          </p:nvPr>
        </p:nvSpPr>
        <p:spPr>
          <a:xfrm>
            <a:off x="1968244" y="5776354"/>
            <a:ext cx="1875007"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Date</a:t>
            </a:r>
          </a:p>
        </p:txBody>
      </p:sp>
      <p:sp>
        <p:nvSpPr>
          <p:cNvPr id="5" name="Text Placeholder 16">
            <a:extLst>
              <a:ext uri="{FF2B5EF4-FFF2-40B4-BE49-F238E27FC236}">
                <a16:creationId xmlns:a16="http://schemas.microsoft.com/office/drawing/2014/main" id="{02288741-9385-A1B3-21DB-6A2D7E5DE51A}"/>
              </a:ext>
            </a:extLst>
          </p:cNvPr>
          <p:cNvSpPr>
            <a:spLocks noGrp="1"/>
          </p:cNvSpPr>
          <p:nvPr>
            <p:ph type="body" sz="quarter" idx="13" hasCustomPrompt="1"/>
          </p:nvPr>
        </p:nvSpPr>
        <p:spPr>
          <a:xfrm>
            <a:off x="5250813" y="5780933"/>
            <a:ext cx="2790571"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Speaker Name</a:t>
            </a:r>
          </a:p>
        </p:txBody>
      </p:sp>
    </p:spTree>
    <p:extLst>
      <p:ext uri="{BB962C8B-B14F-4D97-AF65-F5344CB8AC3E}">
        <p14:creationId xmlns:p14="http://schemas.microsoft.com/office/powerpoint/2010/main" val="2519944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Slide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555F36A-E35C-217B-2378-1F59369499A4}"/>
              </a:ext>
            </a:extLst>
          </p:cNvPr>
          <p:cNvSpPr>
            <a:spLocks noGrp="1"/>
          </p:cNvSpPr>
          <p:nvPr>
            <p:ph type="body" sz="quarter" idx="10" hasCustomPrompt="1"/>
          </p:nvPr>
        </p:nvSpPr>
        <p:spPr>
          <a:xfrm>
            <a:off x="1968244" y="2709081"/>
            <a:ext cx="5780549" cy="1171317"/>
          </a:xfrm>
          <a:prstGeom prst="rect">
            <a:avLst/>
          </a:prstGeom>
        </p:spPr>
        <p:txBody>
          <a:bodyPr lIns="0" tIns="0" rIns="0" bIns="0"/>
          <a:lstStyle>
            <a:lvl1pPr marL="0" indent="0">
              <a:buNone/>
              <a:defRPr sz="4000" b="1"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the title of your presentation</a:t>
            </a:r>
          </a:p>
        </p:txBody>
      </p:sp>
      <p:sp>
        <p:nvSpPr>
          <p:cNvPr id="14" name="Text Placeholder 14">
            <a:extLst>
              <a:ext uri="{FF2B5EF4-FFF2-40B4-BE49-F238E27FC236}">
                <a16:creationId xmlns:a16="http://schemas.microsoft.com/office/drawing/2014/main" id="{6061771C-ACC7-5F08-F4AD-55C945D7A204}"/>
              </a:ext>
            </a:extLst>
          </p:cNvPr>
          <p:cNvSpPr>
            <a:spLocks noGrp="1"/>
          </p:cNvSpPr>
          <p:nvPr>
            <p:ph type="body" sz="quarter" idx="11" hasCustomPrompt="1"/>
          </p:nvPr>
        </p:nvSpPr>
        <p:spPr>
          <a:xfrm>
            <a:off x="1968244" y="3994956"/>
            <a:ext cx="5753100" cy="741363"/>
          </a:xfrm>
          <a:prstGeom prst="rect">
            <a:avLst/>
          </a:prstGeom>
        </p:spPr>
        <p:txBody>
          <a:bodyPr lIns="0" tIns="0" rIns="0" bIns="0"/>
          <a:lstStyle>
            <a:lvl1pPr marL="0" indent="0">
              <a:buNone/>
              <a:defRPr sz="2000" b="0"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your subheading</a:t>
            </a:r>
          </a:p>
        </p:txBody>
      </p:sp>
      <p:sp>
        <p:nvSpPr>
          <p:cNvPr id="2" name="Text Placeholder 16">
            <a:extLst>
              <a:ext uri="{FF2B5EF4-FFF2-40B4-BE49-F238E27FC236}">
                <a16:creationId xmlns:a16="http://schemas.microsoft.com/office/drawing/2014/main" id="{13306AAB-0E65-4DE1-EFEC-866EE46FB795}"/>
              </a:ext>
            </a:extLst>
          </p:cNvPr>
          <p:cNvSpPr>
            <a:spLocks noGrp="1"/>
          </p:cNvSpPr>
          <p:nvPr>
            <p:ph type="body" sz="quarter" idx="12" hasCustomPrompt="1"/>
          </p:nvPr>
        </p:nvSpPr>
        <p:spPr>
          <a:xfrm>
            <a:off x="1968244" y="5776354"/>
            <a:ext cx="1875007"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Date</a:t>
            </a:r>
          </a:p>
        </p:txBody>
      </p:sp>
      <p:sp>
        <p:nvSpPr>
          <p:cNvPr id="3" name="Text Placeholder 16">
            <a:extLst>
              <a:ext uri="{FF2B5EF4-FFF2-40B4-BE49-F238E27FC236}">
                <a16:creationId xmlns:a16="http://schemas.microsoft.com/office/drawing/2014/main" id="{FF2F5BF7-1A91-87F1-6CAA-8F913C11A832}"/>
              </a:ext>
            </a:extLst>
          </p:cNvPr>
          <p:cNvSpPr>
            <a:spLocks noGrp="1"/>
          </p:cNvSpPr>
          <p:nvPr>
            <p:ph type="body" sz="quarter" idx="13" hasCustomPrompt="1"/>
          </p:nvPr>
        </p:nvSpPr>
        <p:spPr>
          <a:xfrm>
            <a:off x="5250813" y="5780933"/>
            <a:ext cx="2790571"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Speaker Name</a:t>
            </a:r>
          </a:p>
        </p:txBody>
      </p:sp>
    </p:spTree>
    <p:extLst>
      <p:ext uri="{BB962C8B-B14F-4D97-AF65-F5344CB8AC3E}">
        <p14:creationId xmlns:p14="http://schemas.microsoft.com/office/powerpoint/2010/main" val="356496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99485E7-D36E-26AA-3719-0499EE2B90F0}"/>
              </a:ext>
            </a:extLst>
          </p:cNvPr>
          <p:cNvSpPr>
            <a:spLocks noGrp="1"/>
          </p:cNvSpPr>
          <p:nvPr>
            <p:ph type="body" sz="quarter" idx="10" hasCustomPrompt="1"/>
          </p:nvPr>
        </p:nvSpPr>
        <p:spPr>
          <a:xfrm>
            <a:off x="1968244" y="2709081"/>
            <a:ext cx="5780549" cy="1171317"/>
          </a:xfrm>
          <a:prstGeom prst="rect">
            <a:avLst/>
          </a:prstGeom>
        </p:spPr>
        <p:txBody>
          <a:bodyPr lIns="0" tIns="0" rIns="0" bIns="0"/>
          <a:lstStyle>
            <a:lvl1pPr marL="0" indent="0">
              <a:buNone/>
              <a:defRPr sz="4000" b="1"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the title of your presentation</a:t>
            </a:r>
          </a:p>
        </p:txBody>
      </p:sp>
      <p:sp>
        <p:nvSpPr>
          <p:cNvPr id="14" name="Text Placeholder 14">
            <a:extLst>
              <a:ext uri="{FF2B5EF4-FFF2-40B4-BE49-F238E27FC236}">
                <a16:creationId xmlns:a16="http://schemas.microsoft.com/office/drawing/2014/main" id="{4366A901-07CD-B1C0-E2F3-1123C8E64FCF}"/>
              </a:ext>
            </a:extLst>
          </p:cNvPr>
          <p:cNvSpPr>
            <a:spLocks noGrp="1"/>
          </p:cNvSpPr>
          <p:nvPr>
            <p:ph type="body" sz="quarter" idx="11" hasCustomPrompt="1"/>
          </p:nvPr>
        </p:nvSpPr>
        <p:spPr>
          <a:xfrm>
            <a:off x="1968244" y="3994956"/>
            <a:ext cx="5753100" cy="741363"/>
          </a:xfrm>
          <a:prstGeom prst="rect">
            <a:avLst/>
          </a:prstGeom>
        </p:spPr>
        <p:txBody>
          <a:bodyPr lIns="0" tIns="0" rIns="0" bIns="0"/>
          <a:lstStyle>
            <a:lvl1pPr marL="0" indent="0">
              <a:buNone/>
              <a:defRPr sz="2000" b="0"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your subheading</a:t>
            </a:r>
          </a:p>
        </p:txBody>
      </p:sp>
      <p:sp>
        <p:nvSpPr>
          <p:cNvPr id="2" name="Text Placeholder 16">
            <a:extLst>
              <a:ext uri="{FF2B5EF4-FFF2-40B4-BE49-F238E27FC236}">
                <a16:creationId xmlns:a16="http://schemas.microsoft.com/office/drawing/2014/main" id="{B882CB3A-218D-DCA7-EBED-80B32C5F4BA2}"/>
              </a:ext>
            </a:extLst>
          </p:cNvPr>
          <p:cNvSpPr>
            <a:spLocks noGrp="1"/>
          </p:cNvSpPr>
          <p:nvPr>
            <p:ph type="body" sz="quarter" idx="12" hasCustomPrompt="1"/>
          </p:nvPr>
        </p:nvSpPr>
        <p:spPr>
          <a:xfrm>
            <a:off x="1968244" y="5776354"/>
            <a:ext cx="1875007"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Date</a:t>
            </a:r>
          </a:p>
        </p:txBody>
      </p:sp>
      <p:sp>
        <p:nvSpPr>
          <p:cNvPr id="3" name="Text Placeholder 16">
            <a:extLst>
              <a:ext uri="{FF2B5EF4-FFF2-40B4-BE49-F238E27FC236}">
                <a16:creationId xmlns:a16="http://schemas.microsoft.com/office/drawing/2014/main" id="{A48DFB67-0770-E2B0-8BB6-8EFAA03A282B}"/>
              </a:ext>
            </a:extLst>
          </p:cNvPr>
          <p:cNvSpPr>
            <a:spLocks noGrp="1"/>
          </p:cNvSpPr>
          <p:nvPr>
            <p:ph type="body" sz="quarter" idx="13" hasCustomPrompt="1"/>
          </p:nvPr>
        </p:nvSpPr>
        <p:spPr>
          <a:xfrm>
            <a:off x="5250813" y="5780933"/>
            <a:ext cx="2790571"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Speaker Name</a:t>
            </a:r>
          </a:p>
        </p:txBody>
      </p:sp>
    </p:spTree>
    <p:extLst>
      <p:ext uri="{BB962C8B-B14F-4D97-AF65-F5344CB8AC3E}">
        <p14:creationId xmlns:p14="http://schemas.microsoft.com/office/powerpoint/2010/main" val="3850695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tro Slide 4">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9E15AF4F-F4B6-4678-CE3E-32C5282185B1}"/>
              </a:ext>
            </a:extLst>
          </p:cNvPr>
          <p:cNvSpPr>
            <a:spLocks noGrp="1"/>
          </p:cNvSpPr>
          <p:nvPr>
            <p:ph type="body" sz="quarter" idx="10" hasCustomPrompt="1"/>
          </p:nvPr>
        </p:nvSpPr>
        <p:spPr>
          <a:xfrm>
            <a:off x="1968244" y="2709081"/>
            <a:ext cx="5780549" cy="1171317"/>
          </a:xfrm>
          <a:prstGeom prst="rect">
            <a:avLst/>
          </a:prstGeom>
        </p:spPr>
        <p:txBody>
          <a:bodyPr lIns="0" tIns="0" rIns="0" bIns="0"/>
          <a:lstStyle>
            <a:lvl1pPr marL="0" indent="0">
              <a:buNone/>
              <a:defRPr sz="4000" b="1"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4000" b="1"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the title of your presentation</a:t>
            </a:r>
          </a:p>
        </p:txBody>
      </p:sp>
      <p:sp>
        <p:nvSpPr>
          <p:cNvPr id="13" name="Text Placeholder 14">
            <a:extLst>
              <a:ext uri="{FF2B5EF4-FFF2-40B4-BE49-F238E27FC236}">
                <a16:creationId xmlns:a16="http://schemas.microsoft.com/office/drawing/2014/main" id="{A72542DB-ADB4-53C3-9FAA-AFB2D2259CCE}"/>
              </a:ext>
            </a:extLst>
          </p:cNvPr>
          <p:cNvSpPr>
            <a:spLocks noGrp="1"/>
          </p:cNvSpPr>
          <p:nvPr>
            <p:ph type="body" sz="quarter" idx="11" hasCustomPrompt="1"/>
          </p:nvPr>
        </p:nvSpPr>
        <p:spPr>
          <a:xfrm>
            <a:off x="1968244" y="3994956"/>
            <a:ext cx="5753100" cy="741363"/>
          </a:xfrm>
          <a:prstGeom prst="rect">
            <a:avLst/>
          </a:prstGeom>
        </p:spPr>
        <p:txBody>
          <a:bodyPr lIns="0" tIns="0" rIns="0" bIns="0"/>
          <a:lstStyle>
            <a:lvl1pPr marL="0" indent="0">
              <a:buNone/>
              <a:defRPr sz="2000" b="0" i="0">
                <a:solidFill>
                  <a:schemeClr val="bg1"/>
                </a:solidFill>
                <a:latin typeface="Inter" panose="02000503000000020004" pitchFamily="2" charset="0"/>
                <a:ea typeface="Inter" panose="02000503000000020004" pitchFamily="2" charset="0"/>
                <a:cs typeface="Inter" panose="02000503000000020004" pitchFamily="2" charset="0"/>
              </a:defRPr>
            </a:lvl1pPr>
            <a:lvl2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2pPr>
            <a:lvl3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3pPr>
            <a:lvl4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4pPr>
            <a:lvl5pPr>
              <a:defRPr sz="2000" b="0" i="0">
                <a:solidFill>
                  <a:schemeClr val="bg1"/>
                </a:solidFill>
                <a:latin typeface="Inter" panose="02000503000000020004" pitchFamily="2" charset="0"/>
                <a:ea typeface="Inter" panose="02000503000000020004" pitchFamily="2" charset="0"/>
                <a:cs typeface="Inter" panose="02000503000000020004" pitchFamily="2" charset="0"/>
              </a:defRPr>
            </a:lvl5pPr>
          </a:lstStyle>
          <a:p>
            <a:pPr lvl="0"/>
            <a:r>
              <a:rPr lang="en-GB"/>
              <a:t>Click to add your subheading</a:t>
            </a:r>
          </a:p>
        </p:txBody>
      </p:sp>
      <p:sp>
        <p:nvSpPr>
          <p:cNvPr id="14" name="Text Placeholder 16">
            <a:extLst>
              <a:ext uri="{FF2B5EF4-FFF2-40B4-BE49-F238E27FC236}">
                <a16:creationId xmlns:a16="http://schemas.microsoft.com/office/drawing/2014/main" id="{BA0A5173-672C-18D3-B3D0-71F024945CD0}"/>
              </a:ext>
            </a:extLst>
          </p:cNvPr>
          <p:cNvSpPr>
            <a:spLocks noGrp="1"/>
          </p:cNvSpPr>
          <p:nvPr>
            <p:ph type="body" sz="quarter" idx="12" hasCustomPrompt="1"/>
          </p:nvPr>
        </p:nvSpPr>
        <p:spPr>
          <a:xfrm>
            <a:off x="1968244" y="5776354"/>
            <a:ext cx="1875007"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Date</a:t>
            </a:r>
          </a:p>
        </p:txBody>
      </p:sp>
      <p:sp>
        <p:nvSpPr>
          <p:cNvPr id="15" name="Text Placeholder 16">
            <a:extLst>
              <a:ext uri="{FF2B5EF4-FFF2-40B4-BE49-F238E27FC236}">
                <a16:creationId xmlns:a16="http://schemas.microsoft.com/office/drawing/2014/main" id="{3E98A10C-9F42-4754-A25E-127B9C5D0DE9}"/>
              </a:ext>
            </a:extLst>
          </p:cNvPr>
          <p:cNvSpPr>
            <a:spLocks noGrp="1"/>
          </p:cNvSpPr>
          <p:nvPr>
            <p:ph type="body" sz="quarter" idx="13" hasCustomPrompt="1"/>
          </p:nvPr>
        </p:nvSpPr>
        <p:spPr>
          <a:xfrm>
            <a:off x="5250813" y="5780933"/>
            <a:ext cx="2790571" cy="203069"/>
          </a:xfrm>
          <a:prstGeom prst="rect">
            <a:avLst/>
          </a:prstGeom>
        </p:spPr>
        <p:txBody>
          <a:bodyPr lIns="0" tIns="0" rIns="0" bIns="0" anchor="b"/>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GB"/>
              <a:t>Speaker Name</a:t>
            </a:r>
          </a:p>
        </p:txBody>
      </p:sp>
    </p:spTree>
    <p:extLst>
      <p:ext uri="{BB962C8B-B14F-4D97-AF65-F5344CB8AC3E}">
        <p14:creationId xmlns:p14="http://schemas.microsoft.com/office/powerpoint/2010/main" val="297491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Title Mt E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2029451" y="2204793"/>
            <a:ext cx="6070138" cy="1655762"/>
          </a:xfrm>
        </p:spPr>
        <p:txBody>
          <a:bodyPr lIns="0" tIns="0" rIns="0" bIns="0" anchor="b" anchorCtr="0">
            <a:noAutofit/>
          </a:bodyPr>
          <a:lstStyle>
            <a:lvl1pPr algn="l">
              <a:lnSpc>
                <a:spcPct val="100000"/>
              </a:lnSpc>
              <a:defRPr sz="4000" b="1">
                <a:solidFill>
                  <a:schemeClr val="bg1"/>
                </a:solidFill>
                <a:latin typeface="Inter" panose="020B0604020202020204" charset="0"/>
                <a:ea typeface="Inter" panose="020B0604020202020204" charset="0"/>
                <a:cs typeface="Inter" panose="020B0604020202020204" charset="0"/>
              </a:defRPr>
            </a:lvl1pPr>
          </a:lstStyle>
          <a:p>
            <a:r>
              <a:rPr lang="en-US"/>
              <a:t>Presentation title – two lines maximum</a:t>
            </a:r>
            <a:endParaRPr lang="en-NZ"/>
          </a:p>
        </p:txBody>
      </p:sp>
      <p:sp>
        <p:nvSpPr>
          <p:cNvPr id="3" name="Subtitle 2">
            <a:extLst>
              <a:ext uri="{FF2B5EF4-FFF2-40B4-BE49-F238E27FC236}">
                <a16:creationId xmlns:a16="http://schemas.microsoft.com/office/drawing/2014/main" id="{3509FA89-9F99-DED6-9325-3A8C28068CE3}"/>
              </a:ext>
            </a:extLst>
          </p:cNvPr>
          <p:cNvSpPr>
            <a:spLocks noGrp="1"/>
          </p:cNvSpPr>
          <p:nvPr>
            <p:ph type="subTitle" idx="1" hasCustomPrompt="1"/>
          </p:nvPr>
        </p:nvSpPr>
        <p:spPr bwMode="white">
          <a:xfrm>
            <a:off x="2029451" y="4026000"/>
            <a:ext cx="6070138" cy="957915"/>
          </a:xfrm>
        </p:spPr>
        <p:txBody>
          <a:bodyPr lIns="0" tIns="0" rIns="0" bIns="0">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don’t adjust the size or colour of these titles and keep them both to two lines maximum</a:t>
            </a:r>
            <a:endParaRPr lang="en-NZ"/>
          </a:p>
        </p:txBody>
      </p:sp>
      <p:sp>
        <p:nvSpPr>
          <p:cNvPr id="4" name="Date Placeholder 3">
            <a:extLst>
              <a:ext uri="{FF2B5EF4-FFF2-40B4-BE49-F238E27FC236}">
                <a16:creationId xmlns:a16="http://schemas.microsoft.com/office/drawing/2014/main" id="{28126D14-B3FA-5080-1A6E-9CE19F54F0A9}"/>
              </a:ext>
            </a:extLst>
          </p:cNvPr>
          <p:cNvSpPr>
            <a:spLocks noGrp="1"/>
          </p:cNvSpPr>
          <p:nvPr>
            <p:ph type="dt" sz="half" idx="10"/>
          </p:nvPr>
        </p:nvSpPr>
        <p:spPr bwMode="white">
          <a:xfrm>
            <a:off x="2029451" y="5730154"/>
            <a:ext cx="2478528" cy="282128"/>
          </a:xfrm>
        </p:spPr>
        <p:txBody>
          <a:bodyPr lIns="0" tIns="0" rIns="0" bIns="0"/>
          <a:lstStyle>
            <a:lvl1pPr algn="l">
              <a:defRPr sz="1600">
                <a:solidFill>
                  <a:schemeClr val="bg1"/>
                </a:solidFill>
              </a:defRPr>
            </a:lvl1pPr>
          </a:lstStyle>
          <a:p>
            <a:fld id="{ADEC3991-46AC-4B8C-AA38-6783371CD990}" type="datetime6">
              <a:rPr lang="en-US" smtClean="0"/>
              <a:t>July 26</a:t>
            </a:fld>
            <a:endParaRPr lang="en-NZ"/>
          </a:p>
        </p:txBody>
      </p:sp>
      <p:sp>
        <p:nvSpPr>
          <p:cNvPr id="10" name="Text Placeholder 9">
            <a:extLst>
              <a:ext uri="{FF2B5EF4-FFF2-40B4-BE49-F238E27FC236}">
                <a16:creationId xmlns:a16="http://schemas.microsoft.com/office/drawing/2014/main" id="{D7934569-7D35-A7EC-DF25-DE6E785B134B}"/>
              </a:ext>
            </a:extLst>
          </p:cNvPr>
          <p:cNvSpPr>
            <a:spLocks noGrp="1"/>
          </p:cNvSpPr>
          <p:nvPr>
            <p:ph type="body" sz="quarter" idx="11" hasCustomPrompt="1"/>
          </p:nvPr>
        </p:nvSpPr>
        <p:spPr bwMode="white">
          <a:xfrm>
            <a:off x="5203793" y="5730154"/>
            <a:ext cx="6070138" cy="291551"/>
          </a:xfrm>
        </p:spPr>
        <p:txBody>
          <a:bodyPr lIns="0" tIns="0" rIns="0" bIns="0" anchor="ctr" anchorCtr="0">
            <a:noAutofit/>
          </a:bodyPr>
          <a:lstStyle>
            <a:lvl1pPr marL="0" indent="0" algn="l">
              <a:lnSpc>
                <a:spcPct val="100000"/>
              </a:lnSpc>
              <a:buNone/>
              <a:defRPr sz="1600">
                <a:solidFill>
                  <a:schemeClr val="bg1"/>
                </a:solidFill>
              </a:defRPr>
            </a:lvl1pPr>
          </a:lstStyle>
          <a:p>
            <a:pPr lvl="0"/>
            <a:r>
              <a:rPr lang="en-US"/>
              <a:t>Speaker Name</a:t>
            </a:r>
          </a:p>
        </p:txBody>
      </p:sp>
    </p:spTree>
    <p:extLst>
      <p:ext uri="{BB962C8B-B14F-4D97-AF65-F5344CB8AC3E}">
        <p14:creationId xmlns:p14="http://schemas.microsoft.com/office/powerpoint/2010/main" val="3569295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Title Auckland Harbou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2029451" y="2204793"/>
            <a:ext cx="6070138" cy="1655762"/>
          </a:xfrm>
          <a:effectLst>
            <a:glow rad="101600">
              <a:schemeClr val="bg1">
                <a:alpha val="60000"/>
              </a:schemeClr>
            </a:glow>
            <a:outerShdw blurRad="63500" sx="102000" sy="102000" algn="ctr" rotWithShape="0">
              <a:prstClr val="black">
                <a:alpha val="40000"/>
              </a:prstClr>
            </a:outerShdw>
          </a:effectLst>
        </p:spPr>
        <p:txBody>
          <a:bodyPr lIns="0" tIns="0" rIns="0" bIns="0" anchor="b" anchorCtr="0">
            <a:noAutofit/>
          </a:bodyPr>
          <a:lstStyle>
            <a:lvl1pPr algn="l">
              <a:lnSpc>
                <a:spcPct val="100000"/>
              </a:lnSpc>
              <a:defRPr sz="4000" b="1">
                <a:solidFill>
                  <a:schemeClr val="bg1"/>
                </a:solidFill>
                <a:latin typeface="Inter" panose="020B0604020202020204" charset="0"/>
                <a:ea typeface="Inter" panose="020B0604020202020204" charset="0"/>
                <a:cs typeface="Inter" panose="020B0604020202020204" charset="0"/>
              </a:defRPr>
            </a:lvl1pPr>
          </a:lstStyle>
          <a:p>
            <a:r>
              <a:rPr lang="en-US"/>
              <a:t>Presentation title – two lines maximum</a:t>
            </a:r>
            <a:endParaRPr lang="en-NZ"/>
          </a:p>
        </p:txBody>
      </p:sp>
      <p:sp>
        <p:nvSpPr>
          <p:cNvPr id="3" name="Subtitle 2">
            <a:extLst>
              <a:ext uri="{FF2B5EF4-FFF2-40B4-BE49-F238E27FC236}">
                <a16:creationId xmlns:a16="http://schemas.microsoft.com/office/drawing/2014/main" id="{3509FA89-9F99-DED6-9325-3A8C28068CE3}"/>
              </a:ext>
            </a:extLst>
          </p:cNvPr>
          <p:cNvSpPr>
            <a:spLocks noGrp="1"/>
          </p:cNvSpPr>
          <p:nvPr>
            <p:ph type="subTitle" idx="1" hasCustomPrompt="1"/>
          </p:nvPr>
        </p:nvSpPr>
        <p:spPr bwMode="white">
          <a:xfrm>
            <a:off x="2029451" y="4026000"/>
            <a:ext cx="6070138" cy="957915"/>
          </a:xfrm>
          <a:effectLst>
            <a:outerShdw blurRad="63500" sx="32000" sy="32000" algn="ctr" rotWithShape="0">
              <a:schemeClr val="bg1">
                <a:alpha val="40000"/>
              </a:schemeClr>
            </a:outerShdw>
          </a:effectLst>
        </p:spPr>
        <p:txBody>
          <a:bodyPr lIns="0" tIns="0" rIns="0" bIns="0">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don’t adjust the size or colour of these titles and keep them both to two lines maximum</a:t>
            </a:r>
            <a:endParaRPr lang="en-NZ"/>
          </a:p>
        </p:txBody>
      </p:sp>
      <p:sp>
        <p:nvSpPr>
          <p:cNvPr id="4" name="Date Placeholder 3">
            <a:extLst>
              <a:ext uri="{FF2B5EF4-FFF2-40B4-BE49-F238E27FC236}">
                <a16:creationId xmlns:a16="http://schemas.microsoft.com/office/drawing/2014/main" id="{28126D14-B3FA-5080-1A6E-9CE19F54F0A9}"/>
              </a:ext>
            </a:extLst>
          </p:cNvPr>
          <p:cNvSpPr>
            <a:spLocks noGrp="1"/>
          </p:cNvSpPr>
          <p:nvPr>
            <p:ph type="dt" sz="half" idx="10"/>
          </p:nvPr>
        </p:nvSpPr>
        <p:spPr bwMode="white">
          <a:xfrm>
            <a:off x="2029451" y="5730154"/>
            <a:ext cx="2478528" cy="282128"/>
          </a:xfrm>
          <a:effectLst>
            <a:outerShdw blurRad="63500" sx="32000" sy="32000" algn="ctr" rotWithShape="0">
              <a:schemeClr val="bg1">
                <a:alpha val="40000"/>
              </a:schemeClr>
            </a:outerShdw>
          </a:effectLst>
        </p:spPr>
        <p:txBody>
          <a:bodyPr lIns="0" tIns="0" rIns="0" bIns="0"/>
          <a:lstStyle>
            <a:lvl1pPr algn="l">
              <a:defRPr sz="1600">
                <a:solidFill>
                  <a:schemeClr val="bg1"/>
                </a:solidFill>
              </a:defRPr>
            </a:lvl1pPr>
          </a:lstStyle>
          <a:p>
            <a:fld id="{4E213F44-44E4-45F1-838B-21E2CA99362D}" type="datetime6">
              <a:rPr lang="en-US" smtClean="0"/>
              <a:pPr/>
              <a:t>July 26</a:t>
            </a:fld>
            <a:endParaRPr lang="en-NZ"/>
          </a:p>
        </p:txBody>
      </p:sp>
      <p:sp>
        <p:nvSpPr>
          <p:cNvPr id="10" name="Text Placeholder 9">
            <a:extLst>
              <a:ext uri="{FF2B5EF4-FFF2-40B4-BE49-F238E27FC236}">
                <a16:creationId xmlns:a16="http://schemas.microsoft.com/office/drawing/2014/main" id="{D7934569-7D35-A7EC-DF25-DE6E785B134B}"/>
              </a:ext>
            </a:extLst>
          </p:cNvPr>
          <p:cNvSpPr>
            <a:spLocks noGrp="1"/>
          </p:cNvSpPr>
          <p:nvPr>
            <p:ph type="body" sz="quarter" idx="11" hasCustomPrompt="1"/>
          </p:nvPr>
        </p:nvSpPr>
        <p:spPr bwMode="white">
          <a:xfrm>
            <a:off x="5203793" y="5730154"/>
            <a:ext cx="6140482" cy="291551"/>
          </a:xfrm>
          <a:effectLst>
            <a:outerShdw blurRad="63500" sx="32000" sy="32000" algn="ctr" rotWithShape="0">
              <a:schemeClr val="bg1">
                <a:alpha val="40000"/>
              </a:schemeClr>
            </a:outerShdw>
          </a:effectLst>
        </p:spPr>
        <p:txBody>
          <a:bodyPr lIns="0" tIns="0" rIns="0" bIns="0" anchor="ctr" anchorCtr="0">
            <a:noAutofit/>
          </a:bodyPr>
          <a:lstStyle>
            <a:lvl1pPr marL="0" indent="0" algn="l">
              <a:lnSpc>
                <a:spcPct val="100000"/>
              </a:lnSpc>
              <a:buNone/>
              <a:defRPr sz="1600">
                <a:solidFill>
                  <a:schemeClr val="bg1"/>
                </a:solidFill>
              </a:defRPr>
            </a:lvl1pPr>
          </a:lstStyle>
          <a:p>
            <a:pPr lvl="0"/>
            <a:r>
              <a:rPr lang="en-US"/>
              <a:t>Speaker Name</a:t>
            </a:r>
          </a:p>
        </p:txBody>
      </p:sp>
    </p:spTree>
    <p:extLst>
      <p:ext uri="{BB962C8B-B14F-4D97-AF65-F5344CB8AC3E}">
        <p14:creationId xmlns:p14="http://schemas.microsoft.com/office/powerpoint/2010/main" val="3349785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Title Mara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2029451" y="2204793"/>
            <a:ext cx="6070138" cy="1655762"/>
          </a:xfrm>
        </p:spPr>
        <p:txBody>
          <a:bodyPr lIns="0" tIns="0" rIns="0" bIns="0" anchor="b" anchorCtr="0">
            <a:noAutofit/>
          </a:bodyPr>
          <a:lstStyle>
            <a:lvl1pPr algn="l">
              <a:lnSpc>
                <a:spcPct val="100000"/>
              </a:lnSpc>
              <a:defRPr sz="4000" b="1">
                <a:solidFill>
                  <a:schemeClr val="bg1"/>
                </a:solidFill>
                <a:latin typeface="Inter" panose="020B0604020202020204" charset="0"/>
                <a:ea typeface="Inter" panose="020B0604020202020204" charset="0"/>
                <a:cs typeface="Inter" panose="020B0604020202020204" charset="0"/>
              </a:defRPr>
            </a:lvl1pPr>
          </a:lstStyle>
          <a:p>
            <a:r>
              <a:rPr lang="en-US"/>
              <a:t>Presentation title – two lines maximum</a:t>
            </a:r>
            <a:endParaRPr lang="en-NZ"/>
          </a:p>
        </p:txBody>
      </p:sp>
      <p:sp>
        <p:nvSpPr>
          <p:cNvPr id="3" name="Subtitle 2">
            <a:extLst>
              <a:ext uri="{FF2B5EF4-FFF2-40B4-BE49-F238E27FC236}">
                <a16:creationId xmlns:a16="http://schemas.microsoft.com/office/drawing/2014/main" id="{3509FA89-9F99-DED6-9325-3A8C28068CE3}"/>
              </a:ext>
            </a:extLst>
          </p:cNvPr>
          <p:cNvSpPr>
            <a:spLocks noGrp="1"/>
          </p:cNvSpPr>
          <p:nvPr>
            <p:ph type="subTitle" idx="1" hasCustomPrompt="1"/>
          </p:nvPr>
        </p:nvSpPr>
        <p:spPr bwMode="white">
          <a:xfrm>
            <a:off x="2029451" y="4026000"/>
            <a:ext cx="6070138" cy="957915"/>
          </a:xfrm>
        </p:spPr>
        <p:txBody>
          <a:bodyPr lIns="0" tIns="0" rIns="0" bIns="0">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don’t adjust the size or colour of these titles and keep them both to two lines maximum</a:t>
            </a:r>
            <a:endParaRPr lang="en-NZ"/>
          </a:p>
        </p:txBody>
      </p:sp>
      <p:sp>
        <p:nvSpPr>
          <p:cNvPr id="4" name="Date Placeholder 3">
            <a:extLst>
              <a:ext uri="{FF2B5EF4-FFF2-40B4-BE49-F238E27FC236}">
                <a16:creationId xmlns:a16="http://schemas.microsoft.com/office/drawing/2014/main" id="{28126D14-B3FA-5080-1A6E-9CE19F54F0A9}"/>
              </a:ext>
            </a:extLst>
          </p:cNvPr>
          <p:cNvSpPr>
            <a:spLocks noGrp="1"/>
          </p:cNvSpPr>
          <p:nvPr>
            <p:ph type="dt" sz="half" idx="10"/>
          </p:nvPr>
        </p:nvSpPr>
        <p:spPr bwMode="white">
          <a:xfrm>
            <a:off x="2029451" y="5730154"/>
            <a:ext cx="2478528" cy="282128"/>
          </a:xfrm>
        </p:spPr>
        <p:txBody>
          <a:bodyPr lIns="0" tIns="0" rIns="0" bIns="0"/>
          <a:lstStyle>
            <a:lvl1pPr algn="l">
              <a:defRPr sz="1600">
                <a:solidFill>
                  <a:schemeClr val="bg1"/>
                </a:solidFill>
              </a:defRPr>
            </a:lvl1pPr>
          </a:lstStyle>
          <a:p>
            <a:fld id="{09F359F6-3077-45BF-B0F3-1EF7DABBE026}" type="datetime6">
              <a:rPr lang="en-US" smtClean="0"/>
              <a:t>July 26</a:t>
            </a:fld>
            <a:endParaRPr lang="en-NZ"/>
          </a:p>
        </p:txBody>
      </p:sp>
      <p:sp>
        <p:nvSpPr>
          <p:cNvPr id="10" name="Text Placeholder 9">
            <a:extLst>
              <a:ext uri="{FF2B5EF4-FFF2-40B4-BE49-F238E27FC236}">
                <a16:creationId xmlns:a16="http://schemas.microsoft.com/office/drawing/2014/main" id="{D7934569-7D35-A7EC-DF25-DE6E785B134B}"/>
              </a:ext>
            </a:extLst>
          </p:cNvPr>
          <p:cNvSpPr>
            <a:spLocks noGrp="1"/>
          </p:cNvSpPr>
          <p:nvPr>
            <p:ph type="body" sz="quarter" idx="11" hasCustomPrompt="1"/>
          </p:nvPr>
        </p:nvSpPr>
        <p:spPr bwMode="white">
          <a:xfrm>
            <a:off x="5203793" y="5730154"/>
            <a:ext cx="6140482" cy="291551"/>
          </a:xfrm>
        </p:spPr>
        <p:txBody>
          <a:bodyPr lIns="0" tIns="0" rIns="0" bIns="0" anchor="ctr" anchorCtr="0">
            <a:noAutofit/>
          </a:bodyPr>
          <a:lstStyle>
            <a:lvl1pPr marL="0" indent="0" algn="l">
              <a:lnSpc>
                <a:spcPct val="100000"/>
              </a:lnSpc>
              <a:buNone/>
              <a:defRPr sz="1600">
                <a:solidFill>
                  <a:schemeClr val="bg1"/>
                </a:solidFill>
              </a:defRPr>
            </a:lvl1pPr>
          </a:lstStyle>
          <a:p>
            <a:pPr lvl="0"/>
            <a:r>
              <a:rPr lang="en-US"/>
              <a:t>Speaker Name</a:t>
            </a:r>
          </a:p>
        </p:txBody>
      </p:sp>
    </p:spTree>
    <p:extLst>
      <p:ext uri="{BB962C8B-B14F-4D97-AF65-F5344CB8AC3E}">
        <p14:creationId xmlns:p14="http://schemas.microsoft.com/office/powerpoint/2010/main" val="2704690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Title Blu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2029451" y="2204793"/>
            <a:ext cx="6070138" cy="1655762"/>
          </a:xfrm>
        </p:spPr>
        <p:txBody>
          <a:bodyPr lIns="0" tIns="0" rIns="0" bIns="0" anchor="b" anchorCtr="0">
            <a:noAutofit/>
          </a:bodyPr>
          <a:lstStyle>
            <a:lvl1pPr algn="l">
              <a:lnSpc>
                <a:spcPct val="100000"/>
              </a:lnSpc>
              <a:defRPr sz="4000" b="1">
                <a:solidFill>
                  <a:schemeClr val="bg1"/>
                </a:solidFill>
                <a:latin typeface="Inter" panose="020B0604020202020204" charset="0"/>
                <a:ea typeface="Inter" panose="020B0604020202020204" charset="0"/>
                <a:cs typeface="Inter" panose="020B0604020202020204" charset="0"/>
              </a:defRPr>
            </a:lvl1pPr>
          </a:lstStyle>
          <a:p>
            <a:r>
              <a:rPr lang="en-US"/>
              <a:t>Presentation title – two lines maximum</a:t>
            </a:r>
            <a:endParaRPr lang="en-NZ"/>
          </a:p>
        </p:txBody>
      </p:sp>
      <p:sp>
        <p:nvSpPr>
          <p:cNvPr id="3" name="Subtitle 2">
            <a:extLst>
              <a:ext uri="{FF2B5EF4-FFF2-40B4-BE49-F238E27FC236}">
                <a16:creationId xmlns:a16="http://schemas.microsoft.com/office/drawing/2014/main" id="{3509FA89-9F99-DED6-9325-3A8C28068CE3}"/>
              </a:ext>
            </a:extLst>
          </p:cNvPr>
          <p:cNvSpPr>
            <a:spLocks noGrp="1"/>
          </p:cNvSpPr>
          <p:nvPr>
            <p:ph type="subTitle" idx="1" hasCustomPrompt="1"/>
          </p:nvPr>
        </p:nvSpPr>
        <p:spPr bwMode="white">
          <a:xfrm>
            <a:off x="2029451" y="4026000"/>
            <a:ext cx="6070138" cy="957915"/>
          </a:xfrm>
        </p:spPr>
        <p:txBody>
          <a:bodyPr lIns="0" tIns="0" rIns="0" bIns="0">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don’t adjust the size or colour of these titles and keep them both to two lines maximum</a:t>
            </a:r>
            <a:endParaRPr lang="en-NZ"/>
          </a:p>
        </p:txBody>
      </p:sp>
      <p:sp>
        <p:nvSpPr>
          <p:cNvPr id="4" name="Date Placeholder 3">
            <a:extLst>
              <a:ext uri="{FF2B5EF4-FFF2-40B4-BE49-F238E27FC236}">
                <a16:creationId xmlns:a16="http://schemas.microsoft.com/office/drawing/2014/main" id="{28126D14-B3FA-5080-1A6E-9CE19F54F0A9}"/>
              </a:ext>
            </a:extLst>
          </p:cNvPr>
          <p:cNvSpPr>
            <a:spLocks noGrp="1"/>
          </p:cNvSpPr>
          <p:nvPr>
            <p:ph type="dt" sz="half" idx="10"/>
          </p:nvPr>
        </p:nvSpPr>
        <p:spPr bwMode="white">
          <a:xfrm>
            <a:off x="2029451" y="5730154"/>
            <a:ext cx="2478528" cy="282128"/>
          </a:xfrm>
        </p:spPr>
        <p:txBody>
          <a:bodyPr lIns="0" tIns="0" rIns="0" bIns="0"/>
          <a:lstStyle>
            <a:lvl1pPr algn="l">
              <a:defRPr sz="1600">
                <a:solidFill>
                  <a:schemeClr val="bg1"/>
                </a:solidFill>
              </a:defRPr>
            </a:lvl1pPr>
          </a:lstStyle>
          <a:p>
            <a:fld id="{1B87E63D-4E9E-431D-AC17-24AA40239D6E}" type="datetime6">
              <a:rPr lang="en-US" smtClean="0"/>
              <a:t>July 26</a:t>
            </a:fld>
            <a:endParaRPr lang="en-NZ"/>
          </a:p>
        </p:txBody>
      </p:sp>
      <p:sp>
        <p:nvSpPr>
          <p:cNvPr id="10" name="Text Placeholder 9">
            <a:extLst>
              <a:ext uri="{FF2B5EF4-FFF2-40B4-BE49-F238E27FC236}">
                <a16:creationId xmlns:a16="http://schemas.microsoft.com/office/drawing/2014/main" id="{D7934569-7D35-A7EC-DF25-DE6E785B134B}"/>
              </a:ext>
            </a:extLst>
          </p:cNvPr>
          <p:cNvSpPr>
            <a:spLocks noGrp="1"/>
          </p:cNvSpPr>
          <p:nvPr>
            <p:ph type="body" sz="quarter" idx="11" hasCustomPrompt="1"/>
          </p:nvPr>
        </p:nvSpPr>
        <p:spPr bwMode="white">
          <a:xfrm>
            <a:off x="5203793" y="5730154"/>
            <a:ext cx="6178582" cy="291551"/>
          </a:xfrm>
        </p:spPr>
        <p:txBody>
          <a:bodyPr lIns="0" tIns="0" rIns="0" bIns="0" anchor="ctr" anchorCtr="0">
            <a:noAutofit/>
          </a:bodyPr>
          <a:lstStyle>
            <a:lvl1pPr marL="0" indent="0" algn="l">
              <a:lnSpc>
                <a:spcPct val="100000"/>
              </a:lnSpc>
              <a:buNone/>
              <a:defRPr sz="1600">
                <a:solidFill>
                  <a:schemeClr val="bg1"/>
                </a:solidFill>
              </a:defRPr>
            </a:lvl1pPr>
          </a:lstStyle>
          <a:p>
            <a:pPr lvl="0"/>
            <a:r>
              <a:rPr lang="en-US"/>
              <a:t>Speaker Name</a:t>
            </a:r>
          </a:p>
        </p:txBody>
      </p:sp>
    </p:spTree>
    <p:extLst>
      <p:ext uri="{BB962C8B-B14F-4D97-AF65-F5344CB8AC3E}">
        <p14:creationId xmlns:p14="http://schemas.microsoft.com/office/powerpoint/2010/main" val="2377867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Title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 uri="{C183D7F6-B498-43B3-948B-1728B52AA6E4}">
                <adec:decorative xmlns:adec="http://schemas.microsoft.com/office/drawing/2017/decorative" val="0"/>
              </a:ext>
            </a:extLst>
          </p:cNvPr>
          <p:cNvSpPr>
            <a:spLocks noGrp="1"/>
          </p:cNvSpPr>
          <p:nvPr>
            <p:ph type="ctrTitle" hasCustomPrompt="1"/>
          </p:nvPr>
        </p:nvSpPr>
        <p:spPr bwMode="white">
          <a:xfrm>
            <a:off x="2029451" y="2204793"/>
            <a:ext cx="6070138" cy="1655762"/>
          </a:xfrm>
        </p:spPr>
        <p:txBody>
          <a:bodyPr lIns="0" tIns="0" rIns="0" bIns="0" anchor="b" anchorCtr="0">
            <a:noAutofit/>
          </a:bodyPr>
          <a:lstStyle>
            <a:lvl1pPr algn="l">
              <a:lnSpc>
                <a:spcPct val="100000"/>
              </a:lnSpc>
              <a:defRPr sz="4000" b="1">
                <a:solidFill>
                  <a:schemeClr val="bg1"/>
                </a:solidFill>
                <a:latin typeface="Inter" panose="020B0604020202020204" charset="0"/>
                <a:ea typeface="Inter" panose="020B0604020202020204" charset="0"/>
                <a:cs typeface="Inter" panose="020B0604020202020204" charset="0"/>
              </a:defRPr>
            </a:lvl1pPr>
          </a:lstStyle>
          <a:p>
            <a:r>
              <a:rPr lang="en-US"/>
              <a:t>Presentation title – two lines maximum</a:t>
            </a:r>
            <a:endParaRPr lang="en-NZ"/>
          </a:p>
        </p:txBody>
      </p:sp>
      <p:sp>
        <p:nvSpPr>
          <p:cNvPr id="3" name="Subtitle 2">
            <a:extLst>
              <a:ext uri="{FF2B5EF4-FFF2-40B4-BE49-F238E27FC236}">
                <a16:creationId xmlns:a16="http://schemas.microsoft.com/office/drawing/2014/main" id="{3509FA89-9F99-DED6-9325-3A8C28068CE3}"/>
              </a:ext>
            </a:extLst>
          </p:cNvPr>
          <p:cNvSpPr>
            <a:spLocks noGrp="1"/>
          </p:cNvSpPr>
          <p:nvPr>
            <p:ph type="subTitle" idx="1" hasCustomPrompt="1"/>
          </p:nvPr>
        </p:nvSpPr>
        <p:spPr bwMode="white">
          <a:xfrm>
            <a:off x="2029451" y="4026000"/>
            <a:ext cx="6070138" cy="957915"/>
          </a:xfrm>
        </p:spPr>
        <p:txBody>
          <a:bodyPr lIns="0" tIns="0" rIns="0" bIns="0">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don’t adjust the size or colour of these titles and keep them both to two lines maximum</a:t>
            </a:r>
            <a:endParaRPr lang="en-NZ"/>
          </a:p>
        </p:txBody>
      </p:sp>
      <p:sp>
        <p:nvSpPr>
          <p:cNvPr id="4" name="Date Placeholder 3">
            <a:extLst>
              <a:ext uri="{FF2B5EF4-FFF2-40B4-BE49-F238E27FC236}">
                <a16:creationId xmlns:a16="http://schemas.microsoft.com/office/drawing/2014/main" id="{28126D14-B3FA-5080-1A6E-9CE19F54F0A9}"/>
              </a:ext>
            </a:extLst>
          </p:cNvPr>
          <p:cNvSpPr>
            <a:spLocks noGrp="1"/>
          </p:cNvSpPr>
          <p:nvPr>
            <p:ph type="dt" sz="half" idx="10"/>
          </p:nvPr>
        </p:nvSpPr>
        <p:spPr bwMode="white">
          <a:xfrm>
            <a:off x="2029451" y="5730154"/>
            <a:ext cx="2478528" cy="282128"/>
          </a:xfrm>
        </p:spPr>
        <p:txBody>
          <a:bodyPr lIns="0" tIns="0" rIns="0" bIns="0"/>
          <a:lstStyle>
            <a:lvl1pPr algn="l">
              <a:defRPr sz="1600">
                <a:solidFill>
                  <a:schemeClr val="bg1"/>
                </a:solidFill>
              </a:defRPr>
            </a:lvl1pPr>
          </a:lstStyle>
          <a:p>
            <a:fld id="{165DB285-871E-41C7-8531-88BBBF0EB595}" type="datetime6">
              <a:rPr lang="en-US" smtClean="0"/>
              <a:t>July 26</a:t>
            </a:fld>
            <a:endParaRPr lang="en-NZ"/>
          </a:p>
        </p:txBody>
      </p:sp>
      <p:sp>
        <p:nvSpPr>
          <p:cNvPr id="10" name="Text Placeholder 9">
            <a:extLst>
              <a:ext uri="{FF2B5EF4-FFF2-40B4-BE49-F238E27FC236}">
                <a16:creationId xmlns:a16="http://schemas.microsoft.com/office/drawing/2014/main" id="{D7934569-7D35-A7EC-DF25-DE6E785B134B}"/>
              </a:ext>
            </a:extLst>
          </p:cNvPr>
          <p:cNvSpPr>
            <a:spLocks noGrp="1"/>
          </p:cNvSpPr>
          <p:nvPr>
            <p:ph type="body" sz="quarter" idx="11" hasCustomPrompt="1"/>
          </p:nvPr>
        </p:nvSpPr>
        <p:spPr bwMode="white">
          <a:xfrm>
            <a:off x="5203793" y="5730154"/>
            <a:ext cx="6070138" cy="291551"/>
          </a:xfrm>
        </p:spPr>
        <p:txBody>
          <a:bodyPr lIns="0" tIns="0" rIns="0" bIns="0" anchor="ctr" anchorCtr="0">
            <a:noAutofit/>
          </a:bodyPr>
          <a:lstStyle>
            <a:lvl1pPr marL="0" indent="0" algn="l">
              <a:lnSpc>
                <a:spcPct val="100000"/>
              </a:lnSpc>
              <a:buNone/>
              <a:defRPr sz="1600">
                <a:solidFill>
                  <a:schemeClr val="bg1"/>
                </a:solidFill>
              </a:defRPr>
            </a:lvl1pPr>
          </a:lstStyle>
          <a:p>
            <a:pPr lvl="0"/>
            <a:r>
              <a:rPr lang="en-US"/>
              <a:t>Speaker Name</a:t>
            </a:r>
          </a:p>
        </p:txBody>
      </p:sp>
    </p:spTree>
    <p:extLst>
      <p:ext uri="{BB962C8B-B14F-4D97-AF65-F5344CB8AC3E}">
        <p14:creationId xmlns:p14="http://schemas.microsoft.com/office/powerpoint/2010/main" val="3347914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4 Tiles with ResearchHub">
    <p:spTree>
      <p:nvGrpSpPr>
        <p:cNvPr id="1" name=""/>
        <p:cNvGrpSpPr/>
        <p:nvPr/>
      </p:nvGrpSpPr>
      <p:grpSpPr>
        <a:xfrm>
          <a:off x="0" y="0"/>
          <a:ext cx="0" cy="0"/>
          <a:chOff x="0" y="0"/>
          <a:chExt cx="0" cy="0"/>
        </a:xfrm>
      </p:grpSpPr>
      <p:sp>
        <p:nvSpPr>
          <p:cNvPr id="21" name="Textbox 4">
            <a:extLst>
              <a:ext uri="{FF2B5EF4-FFF2-40B4-BE49-F238E27FC236}">
                <a16:creationId xmlns:a16="http://schemas.microsoft.com/office/drawing/2014/main" id="{2DE9B4B8-2B7F-D07D-A367-590A6E29BBFF}"/>
              </a:ext>
            </a:extLst>
          </p:cNvPr>
          <p:cNvSpPr/>
          <p:nvPr/>
        </p:nvSpPr>
        <p:spPr>
          <a:xfrm>
            <a:off x="9078743"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7" name="Textbox 3">
            <a:extLst>
              <a:ext uri="{FF2B5EF4-FFF2-40B4-BE49-F238E27FC236}">
                <a16:creationId xmlns:a16="http://schemas.microsoft.com/office/drawing/2014/main" id="{2DAF129E-5DF7-17F0-DA56-2EEC4A7E8A7A}"/>
              </a:ext>
            </a:extLst>
          </p:cNvPr>
          <p:cNvSpPr/>
          <p:nvPr/>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5" name="Textbox 2">
            <a:extLst>
              <a:ext uri="{FF2B5EF4-FFF2-40B4-BE49-F238E27FC236}">
                <a16:creationId xmlns:a16="http://schemas.microsoft.com/office/drawing/2014/main" id="{627E9D79-2B99-CC09-ABFA-D7729320A16D}"/>
              </a:ext>
            </a:extLst>
          </p:cNvPr>
          <p:cNvSpPr/>
          <p:nvPr/>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1" name="Textbox 1">
            <a:extLst>
              <a:ext uri="{FF2B5EF4-FFF2-40B4-BE49-F238E27FC236}">
                <a16:creationId xmlns:a16="http://schemas.microsoft.com/office/drawing/2014/main" id="{4F5D8A99-A891-E743-E724-3D694A896B9C}"/>
              </a:ext>
            </a:extLst>
          </p:cNvPr>
          <p:cNvSpPr/>
          <p:nvPr/>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47" name="ResearchHub link Placeholder">
            <a:extLst>
              <a:ext uri="{FF2B5EF4-FFF2-40B4-BE49-F238E27FC236}">
                <a16:creationId xmlns:a16="http://schemas.microsoft.com/office/drawing/2014/main" id="{391D6D83-A0A9-1D79-41B7-06CA2D85412A}"/>
              </a:ext>
            </a:extLst>
          </p:cNvPr>
          <p:cNvSpPr>
            <a:spLocks noGrp="1"/>
          </p:cNvSpPr>
          <p:nvPr>
            <p:ph type="body" sz="quarter" idx="19" hasCustomPrompt="1"/>
          </p:nvPr>
        </p:nvSpPr>
        <p:spPr>
          <a:xfrm>
            <a:off x="2548647" y="6334854"/>
            <a:ext cx="8979576" cy="255600"/>
          </a:xfrm>
        </p:spPr>
        <p:txBody>
          <a:bodyPr>
            <a:noAutofit/>
          </a:bodyPr>
          <a:lstStyle>
            <a:lvl1pPr marL="0" indent="0">
              <a:buNone/>
              <a:defRPr sz="1400"/>
            </a:lvl1pPr>
          </a:lstStyle>
          <a:p>
            <a:pPr lvl="0"/>
            <a:r>
              <a:rPr lang="en-US"/>
              <a:t>Home / SUBHUB / Link</a:t>
            </a:r>
            <a:endParaRPr lang="en-NZ"/>
          </a:p>
        </p:txBody>
      </p:sp>
      <p:sp>
        <p:nvSpPr>
          <p:cNvPr id="46" name="Text Placeholder 4">
            <a:extLst>
              <a:ext uri="{FF2B5EF4-FFF2-40B4-BE49-F238E27FC236}">
                <a16:creationId xmlns:a16="http://schemas.microsoft.com/office/drawing/2014/main" id="{6F3C36D1-04F6-4A14-5C2F-C395BAD309BB}"/>
              </a:ext>
            </a:extLst>
          </p:cNvPr>
          <p:cNvSpPr>
            <a:spLocks noGrp="1"/>
          </p:cNvSpPr>
          <p:nvPr>
            <p:ph type="body" sz="quarter" idx="18" hasCustomPrompt="1"/>
          </p:nvPr>
        </p:nvSpPr>
        <p:spPr>
          <a:xfrm>
            <a:off x="9154943" y="4140837"/>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45" name="Text Placeholder 3">
            <a:extLst>
              <a:ext uri="{FF2B5EF4-FFF2-40B4-BE49-F238E27FC236}">
                <a16:creationId xmlns:a16="http://schemas.microsoft.com/office/drawing/2014/main" id="{EDBCBCB3-D98B-49CB-7411-4D8856A4739C}"/>
              </a:ext>
            </a:extLst>
          </p:cNvPr>
          <p:cNvSpPr>
            <a:spLocks noGrp="1"/>
          </p:cNvSpPr>
          <p:nvPr>
            <p:ph type="body" sz="quarter" idx="17" hasCustomPrompt="1"/>
          </p:nvPr>
        </p:nvSpPr>
        <p:spPr>
          <a:xfrm>
            <a:off x="6366133" y="4154956"/>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2" name="Text Placeholder 2">
            <a:extLst>
              <a:ext uri="{FF2B5EF4-FFF2-40B4-BE49-F238E27FC236}">
                <a16:creationId xmlns:a16="http://schemas.microsoft.com/office/drawing/2014/main" id="{EA092704-ACEA-D4F2-3EB6-3B334146D71C}"/>
              </a:ext>
            </a:extLst>
          </p:cNvPr>
          <p:cNvSpPr>
            <a:spLocks noGrp="1"/>
          </p:cNvSpPr>
          <p:nvPr>
            <p:ph type="body" sz="quarter" idx="16" hasCustomPrompt="1"/>
          </p:nvPr>
        </p:nvSpPr>
        <p:spPr>
          <a:xfrm>
            <a:off x="3559727" y="4143667"/>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1" name="Text Placeholder 1">
            <a:extLst>
              <a:ext uri="{FF2B5EF4-FFF2-40B4-BE49-F238E27FC236}">
                <a16:creationId xmlns:a16="http://schemas.microsoft.com/office/drawing/2014/main" id="{946C87A1-503E-F704-7FA7-6152CA91C75D}"/>
              </a:ext>
            </a:extLst>
          </p:cNvPr>
          <p:cNvSpPr>
            <a:spLocks noGrp="1"/>
          </p:cNvSpPr>
          <p:nvPr>
            <p:ph type="body" sz="quarter" idx="15" hasCustomPrompt="1"/>
          </p:nvPr>
        </p:nvSpPr>
        <p:spPr>
          <a:xfrm>
            <a:off x="773787" y="4146860"/>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52" name="Section title 4 Placeholder">
            <a:extLst>
              <a:ext uri="{FF2B5EF4-FFF2-40B4-BE49-F238E27FC236}">
                <a16:creationId xmlns:a16="http://schemas.microsoft.com/office/drawing/2014/main" id="{8343B046-690C-2AFD-F83E-BE7CB479E58D}"/>
              </a:ext>
            </a:extLst>
          </p:cNvPr>
          <p:cNvSpPr>
            <a:spLocks noGrp="1"/>
          </p:cNvSpPr>
          <p:nvPr>
            <p:ph type="dgm" sz="quarter" idx="23" hasCustomPrompt="1"/>
          </p:nvPr>
        </p:nvSpPr>
        <p:spPr>
          <a:xfrm>
            <a:off x="9079200" y="3635258"/>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51" name="Section title 3 Placeholder">
            <a:extLst>
              <a:ext uri="{FF2B5EF4-FFF2-40B4-BE49-F238E27FC236}">
                <a16:creationId xmlns:a16="http://schemas.microsoft.com/office/drawing/2014/main" id="{97A3CDDB-5294-3A57-8A98-7F5BF47B0A9B}"/>
              </a:ext>
            </a:extLst>
          </p:cNvPr>
          <p:cNvSpPr>
            <a:spLocks noGrp="1"/>
          </p:cNvSpPr>
          <p:nvPr>
            <p:ph type="dgm" sz="quarter" idx="22" hasCustomPrompt="1"/>
          </p:nvPr>
        </p:nvSpPr>
        <p:spPr>
          <a:xfrm>
            <a:off x="6285600" y="3635258"/>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50" name="Section title 2 Placeholder">
            <a:extLst>
              <a:ext uri="{FF2B5EF4-FFF2-40B4-BE49-F238E27FC236}">
                <a16:creationId xmlns:a16="http://schemas.microsoft.com/office/drawing/2014/main" id="{967D5AFA-1020-1983-A8A8-AD4ABD65B000}"/>
              </a:ext>
            </a:extLst>
          </p:cNvPr>
          <p:cNvSpPr>
            <a:spLocks noGrp="1"/>
          </p:cNvSpPr>
          <p:nvPr>
            <p:ph type="dgm" sz="quarter" idx="21" hasCustomPrompt="1"/>
          </p:nvPr>
        </p:nvSpPr>
        <p:spPr>
          <a:xfrm>
            <a:off x="34848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49" name="Section title 1 Placeholder">
            <a:extLst>
              <a:ext uri="{FF2B5EF4-FFF2-40B4-BE49-F238E27FC236}">
                <a16:creationId xmlns:a16="http://schemas.microsoft.com/office/drawing/2014/main" id="{F80094D5-0F01-7F23-51C5-73B48C3D8B28}"/>
              </a:ext>
            </a:extLst>
          </p:cNvPr>
          <p:cNvSpPr>
            <a:spLocks noGrp="1"/>
          </p:cNvSpPr>
          <p:nvPr>
            <p:ph type="dgm" sz="quarter" idx="20" hasCustomPrompt="1"/>
          </p:nvPr>
        </p:nvSpPr>
        <p:spPr>
          <a:xfrm>
            <a:off x="7092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26" name="Frame 4">
            <a:extLst>
              <a:ext uri="{FF2B5EF4-FFF2-40B4-BE49-F238E27FC236}">
                <a16:creationId xmlns:a16="http://schemas.microsoft.com/office/drawing/2014/main" id="{410B0C1B-7D9D-2D47-ADA9-D12E3E5F73FC}"/>
              </a:ext>
            </a:extLst>
          </p:cNvPr>
          <p:cNvSpPr/>
          <p:nvPr/>
        </p:nvSpPr>
        <p:spPr>
          <a:xfrm>
            <a:off x="9078743"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endParaRPr lang="en-NZ" sz="601"/>
          </a:p>
        </p:txBody>
      </p:sp>
      <p:sp>
        <p:nvSpPr>
          <p:cNvPr id="25" name="Frame 3">
            <a:extLst>
              <a:ext uri="{FF2B5EF4-FFF2-40B4-BE49-F238E27FC236}">
                <a16:creationId xmlns:a16="http://schemas.microsoft.com/office/drawing/2014/main" id="{B13F7B80-26F9-2531-1D41-5DE6998C8630}"/>
              </a:ext>
            </a:extLst>
          </p:cNvPr>
          <p:cNvSpPr/>
          <p:nvPr/>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4" name="Frame 2">
            <a:extLst>
              <a:ext uri="{FF2B5EF4-FFF2-40B4-BE49-F238E27FC236}">
                <a16:creationId xmlns:a16="http://schemas.microsoft.com/office/drawing/2014/main" id="{8262756A-E154-87D3-516D-3BEE8AF9BE58}"/>
              </a:ext>
            </a:extLst>
          </p:cNvPr>
          <p:cNvSpPr/>
          <p:nvPr/>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3" name="Frame 1">
            <a:extLst>
              <a:ext uri="{FF2B5EF4-FFF2-40B4-BE49-F238E27FC236}">
                <a16:creationId xmlns:a16="http://schemas.microsoft.com/office/drawing/2014/main" id="{74446ED0-6D34-63EB-E45A-871B3CCFA8B5}"/>
              </a:ext>
            </a:extLst>
          </p:cNvPr>
          <p:cNvSpPr/>
          <p:nvPr/>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4" name="Sub-heading Placeholder">
            <a:extLst>
              <a:ext uri="{FF2B5EF4-FFF2-40B4-BE49-F238E27FC236}">
                <a16:creationId xmlns:a16="http://schemas.microsoft.com/office/drawing/2014/main" id="{60A891A9-14BF-2188-206A-D750ADA18E9E}"/>
              </a:ext>
            </a:extLst>
          </p:cNvPr>
          <p:cNvSpPr>
            <a:spLocks noGrp="1"/>
          </p:cNvSpPr>
          <p:nvPr>
            <p:ph type="body" sz="quarter" idx="10" hasCustomPrompt="1"/>
          </p:nvPr>
        </p:nvSpPr>
        <p:spPr>
          <a:xfrm>
            <a:off x="685802" y="1294313"/>
            <a:ext cx="10808564" cy="255600"/>
          </a:xfrm>
        </p:spPr>
        <p:txBody>
          <a:bodyPr/>
          <a:lstStyle>
            <a:lvl1pPr marL="0" indent="0">
              <a:buNone/>
              <a:defRPr lang="en-NZ" sz="1600" kern="1200" dirty="0" smtClean="0">
                <a:solidFill>
                  <a:srgbClr val="4A4A4C"/>
                </a:solidFill>
                <a:latin typeface="Inter" panose="02000503000000020004" pitchFamily="50" charset="0"/>
                <a:ea typeface="+mn-ea"/>
                <a:cs typeface="+mn-cs"/>
              </a:defRPr>
            </a:lvl1pPr>
          </a:lstStyle>
          <a:p>
            <a:pPr lvl="0"/>
            <a:r>
              <a:rPr lang="en-NZ"/>
              <a:t>Click to edit your sub-heading</a:t>
            </a:r>
          </a:p>
        </p:txBody>
      </p:sp>
      <p:sp>
        <p:nvSpPr>
          <p:cNvPr id="2" name="Title 1">
            <a:extLst>
              <a:ext uri="{FF2B5EF4-FFF2-40B4-BE49-F238E27FC236}">
                <a16:creationId xmlns:a16="http://schemas.microsoft.com/office/drawing/2014/main" id="{727876B6-7841-7D7B-456E-3ED69615A1F0}"/>
              </a:ext>
            </a:extLst>
          </p:cNvPr>
          <p:cNvSpPr>
            <a:spLocks noGrp="1"/>
          </p:cNvSpPr>
          <p:nvPr>
            <p:ph type="title" hasCustomPrompt="1"/>
          </p:nvPr>
        </p:nvSpPr>
        <p:spPr>
          <a:xfrm>
            <a:off x="698400" y="532800"/>
            <a:ext cx="10782400" cy="761513"/>
          </a:xfrm>
        </p:spPr>
        <p:txBody>
          <a:bodyPr/>
          <a:lstStyle>
            <a:lvl1pPr>
              <a:defRPr/>
            </a:lvl1pPr>
          </a:lstStyle>
          <a:p>
            <a:r>
              <a:rPr lang="en-US"/>
              <a:t>Heading</a:t>
            </a:r>
            <a:endParaRPr lang="en-NZ"/>
          </a:p>
        </p:txBody>
      </p:sp>
      <p:sp>
        <p:nvSpPr>
          <p:cNvPr id="22" name="Textbox 4">
            <a:extLst>
              <a:ext uri="{FF2B5EF4-FFF2-40B4-BE49-F238E27FC236}">
                <a16:creationId xmlns:a16="http://schemas.microsoft.com/office/drawing/2014/main" id="{2D0DA4FE-CCA8-0248-8AE1-CF7710750DCD}"/>
              </a:ext>
            </a:extLst>
          </p:cNvPr>
          <p:cNvSpPr/>
          <p:nvPr userDrawn="1"/>
        </p:nvSpPr>
        <p:spPr>
          <a:xfrm>
            <a:off x="9078743"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7" name="Textbox 3">
            <a:extLst>
              <a:ext uri="{FF2B5EF4-FFF2-40B4-BE49-F238E27FC236}">
                <a16:creationId xmlns:a16="http://schemas.microsoft.com/office/drawing/2014/main" id="{D7B54E83-65C3-6E49-83EF-2557D0B14725}"/>
              </a:ext>
            </a:extLst>
          </p:cNvPr>
          <p:cNvSpPr/>
          <p:nvPr userDrawn="1"/>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8" name="Textbox 2">
            <a:extLst>
              <a:ext uri="{FF2B5EF4-FFF2-40B4-BE49-F238E27FC236}">
                <a16:creationId xmlns:a16="http://schemas.microsoft.com/office/drawing/2014/main" id="{02CD228B-3A2F-2A4B-964D-C8C33F7E38F3}"/>
              </a:ext>
            </a:extLst>
          </p:cNvPr>
          <p:cNvSpPr/>
          <p:nvPr userDrawn="1"/>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9" name="Textbox 1">
            <a:extLst>
              <a:ext uri="{FF2B5EF4-FFF2-40B4-BE49-F238E27FC236}">
                <a16:creationId xmlns:a16="http://schemas.microsoft.com/office/drawing/2014/main" id="{F39527F8-76D6-5948-BB10-FE9A2EC9EB48}"/>
              </a:ext>
            </a:extLst>
          </p:cNvPr>
          <p:cNvSpPr/>
          <p:nvPr userDrawn="1"/>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33" name="Frame 4">
            <a:extLst>
              <a:ext uri="{FF2B5EF4-FFF2-40B4-BE49-F238E27FC236}">
                <a16:creationId xmlns:a16="http://schemas.microsoft.com/office/drawing/2014/main" id="{84025FA4-225F-6848-BCF1-667457EC11F3}"/>
              </a:ext>
            </a:extLst>
          </p:cNvPr>
          <p:cNvSpPr/>
          <p:nvPr userDrawn="1"/>
        </p:nvSpPr>
        <p:spPr>
          <a:xfrm>
            <a:off x="9078743"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endParaRPr lang="en-NZ" sz="601"/>
          </a:p>
        </p:txBody>
      </p:sp>
      <p:sp>
        <p:nvSpPr>
          <p:cNvPr id="34" name="Frame 3">
            <a:extLst>
              <a:ext uri="{FF2B5EF4-FFF2-40B4-BE49-F238E27FC236}">
                <a16:creationId xmlns:a16="http://schemas.microsoft.com/office/drawing/2014/main" id="{C597DD22-5D52-4640-802D-09DF9FB2A6B6}"/>
              </a:ext>
            </a:extLst>
          </p:cNvPr>
          <p:cNvSpPr/>
          <p:nvPr userDrawn="1"/>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35" name="Frame 2">
            <a:extLst>
              <a:ext uri="{FF2B5EF4-FFF2-40B4-BE49-F238E27FC236}">
                <a16:creationId xmlns:a16="http://schemas.microsoft.com/office/drawing/2014/main" id="{6F1462BF-95CE-5B48-BC80-6CD495E1AB4F}"/>
              </a:ext>
            </a:extLst>
          </p:cNvPr>
          <p:cNvSpPr/>
          <p:nvPr userDrawn="1"/>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36" name="Frame 1">
            <a:extLst>
              <a:ext uri="{FF2B5EF4-FFF2-40B4-BE49-F238E27FC236}">
                <a16:creationId xmlns:a16="http://schemas.microsoft.com/office/drawing/2014/main" id="{6E4873BA-B50A-E146-998A-59BD54D7BFFB}"/>
              </a:ext>
            </a:extLst>
          </p:cNvPr>
          <p:cNvSpPr/>
          <p:nvPr userDrawn="1"/>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pic>
        <p:nvPicPr>
          <p:cNvPr id="5" name="Picture 4">
            <a:extLst>
              <a:ext uri="{FF2B5EF4-FFF2-40B4-BE49-F238E27FC236}">
                <a16:creationId xmlns:a16="http://schemas.microsoft.com/office/drawing/2014/main" id="{6BADA35A-855A-CD81-8899-91AD28F297FC}"/>
              </a:ext>
            </a:extLst>
          </p:cNvPr>
          <p:cNvPicPr>
            <a:picLocks noChangeAspect="1"/>
          </p:cNvPicPr>
          <p:nvPr userDrawn="1"/>
        </p:nvPicPr>
        <p:blipFill>
          <a:blip r:embed="rId2"/>
          <a:stretch>
            <a:fillRect/>
          </a:stretch>
        </p:blipFill>
        <p:spPr>
          <a:xfrm>
            <a:off x="685802" y="6334854"/>
            <a:ext cx="1800224" cy="258293"/>
          </a:xfrm>
          <a:prstGeom prst="rect">
            <a:avLst/>
          </a:prstGeom>
        </p:spPr>
      </p:pic>
    </p:spTree>
    <p:extLst>
      <p:ext uri="{BB962C8B-B14F-4D97-AF65-F5344CB8AC3E}">
        <p14:creationId xmlns:p14="http://schemas.microsoft.com/office/powerpoint/2010/main" val="545339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A4F44BB-D16F-64A9-4D14-4EF8C8C7CF92}"/>
              </a:ext>
            </a:extLst>
          </p:cNvPr>
          <p:cNvSpPr>
            <a:spLocks noGrp="1"/>
          </p:cNvSpPr>
          <p:nvPr>
            <p:ph type="body" sz="quarter" idx="12" hasCustomPrompt="1"/>
          </p:nvPr>
        </p:nvSpPr>
        <p:spPr bwMode="white">
          <a:xfrm>
            <a:off x="975717" y="1112969"/>
            <a:ext cx="9412287" cy="677311"/>
          </a:xfrm>
        </p:spPr>
        <p:txBody>
          <a:bodyPr>
            <a:noAutofit/>
          </a:bodyPr>
          <a:lstStyle>
            <a:lvl1pPr marL="0" indent="0">
              <a:buNone/>
              <a:defRPr sz="4000" b="1">
                <a:solidFill>
                  <a:schemeClr val="accent3"/>
                </a:solidFill>
                <a:latin typeface="Inter" panose="020B0604020202020204" charset="0"/>
                <a:ea typeface="Inter" panose="020B0604020202020204" charset="0"/>
                <a:cs typeface="Inter" panose="020B0604020202020204" charset="0"/>
              </a:defRPr>
            </a:lvl1pPr>
          </a:lstStyle>
          <a:p>
            <a:pPr lvl="0"/>
            <a:r>
              <a:rPr lang="en-US"/>
              <a:t>Part number:</a:t>
            </a:r>
          </a:p>
        </p:txBody>
      </p:sp>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975718" y="1790280"/>
            <a:ext cx="9412620" cy="1212000"/>
          </a:xfrm>
        </p:spPr>
        <p:txBody>
          <a:bodyPr anchor="t" anchorCtr="0">
            <a:noAutofit/>
          </a:bodyPr>
          <a:lstStyle>
            <a:lvl1pPr algn="l">
              <a:lnSpc>
                <a:spcPct val="100000"/>
              </a:lnSpc>
              <a:defRPr sz="4000">
                <a:solidFill>
                  <a:schemeClr val="bg1"/>
                </a:solidFill>
                <a:latin typeface="Inter" panose="020B0604020202020204" charset="0"/>
                <a:ea typeface="Inter" panose="020B0604020202020204" charset="0"/>
              </a:defRPr>
            </a:lvl1pPr>
          </a:lstStyle>
          <a:p>
            <a:r>
              <a:rPr lang="en-US"/>
              <a:t>Don’t adjust the size or colour of the section heading - two lines maximum</a:t>
            </a:r>
            <a:endParaRPr lang="en-NZ"/>
          </a:p>
        </p:txBody>
      </p:sp>
      <p:sp>
        <p:nvSpPr>
          <p:cNvPr id="10" name="Date Placeholder 3">
            <a:extLst>
              <a:ext uri="{FF2B5EF4-FFF2-40B4-BE49-F238E27FC236}">
                <a16:creationId xmlns:a16="http://schemas.microsoft.com/office/drawing/2014/main" id="{5A9B30C0-B622-CF61-1CC0-B8B8936E0813}"/>
              </a:ext>
              <a:ext uri="{C183D7F6-B498-43B3-948B-1728B52AA6E4}">
                <adec:decorative xmlns:adec="http://schemas.microsoft.com/office/drawing/2017/decorative" val="1"/>
              </a:ext>
            </a:extLst>
          </p:cNvPr>
          <p:cNvSpPr>
            <a:spLocks noGrp="1"/>
          </p:cNvSpPr>
          <p:nvPr>
            <p:ph type="dt" sz="half" idx="10"/>
          </p:nvPr>
        </p:nvSpPr>
        <p:spPr>
          <a:xfrm>
            <a:off x="10832122" y="6567854"/>
            <a:ext cx="1101969" cy="282128"/>
          </a:xfrm>
        </p:spPr>
        <p:txBody>
          <a:bodyPr/>
          <a:lstStyle>
            <a:lvl1pPr>
              <a:defRPr>
                <a:solidFill>
                  <a:schemeClr val="accent6"/>
                </a:solidFill>
              </a:defRPr>
            </a:lvl1pPr>
          </a:lstStyle>
          <a:p>
            <a:fld id="{BCA96D69-3F9C-4389-9282-D7E3871331A9}" type="datetime6">
              <a:rPr lang="en-US" smtClean="0"/>
              <a:t>July 26</a:t>
            </a:fld>
            <a:endParaRPr lang="en-NZ"/>
          </a:p>
        </p:txBody>
      </p:sp>
      <p:sp>
        <p:nvSpPr>
          <p:cNvPr id="11" name="Footer Placeholder 4">
            <a:extLst>
              <a:ext uri="{FF2B5EF4-FFF2-40B4-BE49-F238E27FC236}">
                <a16:creationId xmlns:a16="http://schemas.microsoft.com/office/drawing/2014/main" id="{29A93140-7A26-99A5-88FF-B2A7FBE77330}"/>
              </a:ext>
              <a:ext uri="{C183D7F6-B498-43B3-948B-1728B52AA6E4}">
                <adec:decorative xmlns:adec="http://schemas.microsoft.com/office/drawing/2017/decorative" val="1"/>
              </a:ext>
            </a:extLst>
          </p:cNvPr>
          <p:cNvSpPr>
            <a:spLocks noGrp="1"/>
          </p:cNvSpPr>
          <p:nvPr>
            <p:ph type="ftr" sz="quarter" idx="11"/>
          </p:nvPr>
        </p:nvSpPr>
        <p:spPr>
          <a:xfrm>
            <a:off x="6368562" y="6567854"/>
            <a:ext cx="4114800" cy="282128"/>
          </a:xfrm>
        </p:spPr>
        <p:txBody>
          <a:bodyPr/>
          <a:lstStyle>
            <a:lvl1pPr>
              <a:defRPr>
                <a:solidFill>
                  <a:schemeClr val="accent6"/>
                </a:solidFill>
              </a:defRPr>
            </a:lvl1pPr>
          </a:lstStyle>
          <a:p>
            <a:r>
              <a:rPr lang="en-US"/>
              <a:t>Waipapa Taumata Rau, University of Auckland</a:t>
            </a:r>
            <a:endParaRPr lang="en-NZ"/>
          </a:p>
        </p:txBody>
      </p:sp>
    </p:spTree>
    <p:extLst>
      <p:ext uri="{BB962C8B-B14F-4D97-AF65-F5344CB8AC3E}">
        <p14:creationId xmlns:p14="http://schemas.microsoft.com/office/powerpoint/2010/main" val="3508822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975718" y="1790280"/>
            <a:ext cx="9412620" cy="1212000"/>
          </a:xfrm>
        </p:spPr>
        <p:txBody>
          <a:bodyPr anchor="t" anchorCtr="0">
            <a:noAutofit/>
          </a:bodyPr>
          <a:lstStyle>
            <a:lvl1pPr algn="l">
              <a:lnSpc>
                <a:spcPct val="100000"/>
              </a:lnSpc>
              <a:defRPr sz="4000">
                <a:solidFill>
                  <a:schemeClr val="accent3"/>
                </a:solidFill>
                <a:latin typeface="Inter" panose="020B0604020202020204" charset="0"/>
                <a:ea typeface="Inter" panose="020B0604020202020204" charset="0"/>
              </a:defRPr>
            </a:lvl1pPr>
          </a:lstStyle>
          <a:p>
            <a:r>
              <a:rPr lang="en-US"/>
              <a:t>Don’t adjust the size or colour of the section heading - two lines maximum</a:t>
            </a:r>
            <a:endParaRPr lang="en-NZ"/>
          </a:p>
        </p:txBody>
      </p:sp>
      <p:sp>
        <p:nvSpPr>
          <p:cNvPr id="7" name="Text Placeholder 6">
            <a:extLst>
              <a:ext uri="{FF2B5EF4-FFF2-40B4-BE49-F238E27FC236}">
                <a16:creationId xmlns:a16="http://schemas.microsoft.com/office/drawing/2014/main" id="{BA4F44BB-D16F-64A9-4D14-4EF8C8C7CF92}"/>
              </a:ext>
              <a:ext uri="{C183D7F6-B498-43B3-948B-1728B52AA6E4}">
                <adec:decorative xmlns:adec="http://schemas.microsoft.com/office/drawing/2017/decorative" val="0"/>
              </a:ext>
            </a:extLst>
          </p:cNvPr>
          <p:cNvSpPr>
            <a:spLocks noGrp="1"/>
          </p:cNvSpPr>
          <p:nvPr>
            <p:ph type="body" sz="quarter" idx="12" hasCustomPrompt="1"/>
          </p:nvPr>
        </p:nvSpPr>
        <p:spPr bwMode="white">
          <a:xfrm>
            <a:off x="975717" y="1112969"/>
            <a:ext cx="9412287" cy="677311"/>
          </a:xfrm>
        </p:spPr>
        <p:txBody>
          <a:bodyPr>
            <a:noAutofit/>
          </a:bodyPr>
          <a:lstStyle>
            <a:lvl1pPr marL="0" indent="0">
              <a:buNone/>
              <a:defRPr sz="4000" b="1">
                <a:solidFill>
                  <a:schemeClr val="bg1"/>
                </a:solidFill>
                <a:latin typeface="Inter" panose="020B0604020202020204" charset="0"/>
                <a:ea typeface="Inter" panose="020B0604020202020204" charset="0"/>
                <a:cs typeface="Inter" panose="020B0604020202020204" charset="0"/>
              </a:defRPr>
            </a:lvl1pPr>
          </a:lstStyle>
          <a:p>
            <a:pPr lvl="0"/>
            <a:r>
              <a:rPr lang="en-US"/>
              <a:t>Part number:</a:t>
            </a:r>
          </a:p>
        </p:txBody>
      </p:sp>
      <p:sp>
        <p:nvSpPr>
          <p:cNvPr id="10" name="Date Placeholder 3">
            <a:extLst>
              <a:ext uri="{FF2B5EF4-FFF2-40B4-BE49-F238E27FC236}">
                <a16:creationId xmlns:a16="http://schemas.microsoft.com/office/drawing/2014/main" id="{5A9B30C0-B622-CF61-1CC0-B8B8936E0813}"/>
              </a:ext>
              <a:ext uri="{C183D7F6-B498-43B3-948B-1728B52AA6E4}">
                <adec:decorative xmlns:adec="http://schemas.microsoft.com/office/drawing/2017/decorative" val="1"/>
              </a:ext>
            </a:extLst>
          </p:cNvPr>
          <p:cNvSpPr>
            <a:spLocks noGrp="1"/>
          </p:cNvSpPr>
          <p:nvPr>
            <p:ph type="dt" sz="half" idx="10"/>
          </p:nvPr>
        </p:nvSpPr>
        <p:spPr bwMode="white">
          <a:xfrm>
            <a:off x="10832122" y="6567854"/>
            <a:ext cx="1101969" cy="282128"/>
          </a:xfrm>
        </p:spPr>
        <p:txBody>
          <a:bodyPr/>
          <a:lstStyle/>
          <a:p>
            <a:fld id="{677A1777-0BDA-446A-99D3-BF1A014C93A6}" type="datetime6">
              <a:rPr lang="en-US" smtClean="0"/>
              <a:t>July 26</a:t>
            </a:fld>
            <a:endParaRPr lang="en-NZ"/>
          </a:p>
        </p:txBody>
      </p:sp>
      <p:sp>
        <p:nvSpPr>
          <p:cNvPr id="11" name="Footer Placeholder 4">
            <a:extLst>
              <a:ext uri="{FF2B5EF4-FFF2-40B4-BE49-F238E27FC236}">
                <a16:creationId xmlns:a16="http://schemas.microsoft.com/office/drawing/2014/main" id="{29A93140-7A26-99A5-88FF-B2A7FBE77330}"/>
              </a:ext>
              <a:ext uri="{C183D7F6-B498-43B3-948B-1728B52AA6E4}">
                <adec:decorative xmlns:adec="http://schemas.microsoft.com/office/drawing/2017/decorative" val="1"/>
              </a:ext>
            </a:extLst>
          </p:cNvPr>
          <p:cNvSpPr>
            <a:spLocks noGrp="1"/>
          </p:cNvSpPr>
          <p:nvPr>
            <p:ph type="ftr" sz="quarter" idx="11"/>
          </p:nvPr>
        </p:nvSpPr>
        <p:spPr bwMode="white">
          <a:xfrm>
            <a:off x="6368562" y="6567854"/>
            <a:ext cx="4114800" cy="282128"/>
          </a:xfrm>
        </p:spPr>
        <p:txBody>
          <a:bodyPr/>
          <a:lstStyle/>
          <a:p>
            <a:r>
              <a:rPr lang="en-US"/>
              <a:t>Waipapa Taumata Rau, University of Auckland</a:t>
            </a:r>
            <a:endParaRPr lang="en-NZ"/>
          </a:p>
        </p:txBody>
      </p:sp>
    </p:spTree>
    <p:extLst>
      <p:ext uri="{BB962C8B-B14F-4D97-AF65-F5344CB8AC3E}">
        <p14:creationId xmlns:p14="http://schemas.microsoft.com/office/powerpoint/2010/main" val="3493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A4F44BB-D16F-64A9-4D14-4EF8C8C7CF92}"/>
              </a:ext>
              <a:ext uri="{C183D7F6-B498-43B3-948B-1728B52AA6E4}">
                <adec:decorative xmlns:adec="http://schemas.microsoft.com/office/drawing/2017/decorative" val="0"/>
              </a:ext>
            </a:extLst>
          </p:cNvPr>
          <p:cNvSpPr>
            <a:spLocks noGrp="1"/>
          </p:cNvSpPr>
          <p:nvPr>
            <p:ph type="body" sz="quarter" idx="12" hasCustomPrompt="1"/>
          </p:nvPr>
        </p:nvSpPr>
        <p:spPr bwMode="white">
          <a:xfrm>
            <a:off x="975717" y="1112969"/>
            <a:ext cx="9412287" cy="677311"/>
          </a:xfrm>
        </p:spPr>
        <p:txBody>
          <a:bodyPr>
            <a:noAutofit/>
          </a:bodyPr>
          <a:lstStyle>
            <a:lvl1pPr marL="0" indent="0">
              <a:buNone/>
              <a:defRPr sz="4000" b="1">
                <a:solidFill>
                  <a:schemeClr val="bg1"/>
                </a:solidFill>
                <a:latin typeface="Inter" panose="020B0604020202020204" charset="0"/>
                <a:ea typeface="Inter" panose="020B0604020202020204" charset="0"/>
                <a:cs typeface="Inter" panose="020B0604020202020204" charset="0"/>
              </a:defRPr>
            </a:lvl1pPr>
          </a:lstStyle>
          <a:p>
            <a:pPr lvl="0"/>
            <a:r>
              <a:rPr lang="en-US"/>
              <a:t>Part number:</a:t>
            </a:r>
          </a:p>
        </p:txBody>
      </p:sp>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975718" y="1790280"/>
            <a:ext cx="9412620" cy="1265340"/>
          </a:xfrm>
        </p:spPr>
        <p:txBody>
          <a:bodyPr anchor="t" anchorCtr="0">
            <a:noAutofit/>
          </a:bodyPr>
          <a:lstStyle>
            <a:lvl1pPr algn="l">
              <a:lnSpc>
                <a:spcPct val="100000"/>
              </a:lnSpc>
              <a:defRPr sz="4000">
                <a:solidFill>
                  <a:schemeClr val="accent3"/>
                </a:solidFill>
                <a:latin typeface="Inter" panose="020B0604020202020204" charset="0"/>
                <a:ea typeface="Inter" panose="020B0604020202020204" charset="0"/>
              </a:defRPr>
            </a:lvl1pPr>
          </a:lstStyle>
          <a:p>
            <a:r>
              <a:rPr lang="en-US"/>
              <a:t>Don’t adjust the size or colour of the section heading - two lines maximum</a:t>
            </a:r>
            <a:endParaRPr lang="en-NZ"/>
          </a:p>
        </p:txBody>
      </p:sp>
      <p:sp>
        <p:nvSpPr>
          <p:cNvPr id="10" name="Date Placeholder 3">
            <a:extLst>
              <a:ext uri="{FF2B5EF4-FFF2-40B4-BE49-F238E27FC236}">
                <a16:creationId xmlns:a16="http://schemas.microsoft.com/office/drawing/2014/main" id="{5A9B30C0-B622-CF61-1CC0-B8B8936E0813}"/>
              </a:ext>
              <a:ext uri="{C183D7F6-B498-43B3-948B-1728B52AA6E4}">
                <adec:decorative xmlns:adec="http://schemas.microsoft.com/office/drawing/2017/decorative" val="1"/>
              </a:ext>
            </a:extLst>
          </p:cNvPr>
          <p:cNvSpPr>
            <a:spLocks noGrp="1"/>
          </p:cNvSpPr>
          <p:nvPr>
            <p:ph type="dt" sz="half" idx="10"/>
          </p:nvPr>
        </p:nvSpPr>
        <p:spPr bwMode="white">
          <a:xfrm>
            <a:off x="10832122" y="6567854"/>
            <a:ext cx="1101969" cy="282128"/>
          </a:xfrm>
        </p:spPr>
        <p:txBody>
          <a:bodyPr/>
          <a:lstStyle/>
          <a:p>
            <a:fld id="{112B6846-597D-4A87-8D92-34051D05D3D8}" type="datetime6">
              <a:rPr lang="en-US" smtClean="0"/>
              <a:t>July 26</a:t>
            </a:fld>
            <a:endParaRPr lang="en-NZ"/>
          </a:p>
        </p:txBody>
      </p:sp>
      <p:sp>
        <p:nvSpPr>
          <p:cNvPr id="11" name="Footer Placeholder 4">
            <a:extLst>
              <a:ext uri="{FF2B5EF4-FFF2-40B4-BE49-F238E27FC236}">
                <a16:creationId xmlns:a16="http://schemas.microsoft.com/office/drawing/2014/main" id="{29A93140-7A26-99A5-88FF-B2A7FBE77330}"/>
              </a:ext>
              <a:ext uri="{C183D7F6-B498-43B3-948B-1728B52AA6E4}">
                <adec:decorative xmlns:adec="http://schemas.microsoft.com/office/drawing/2017/decorative" val="1"/>
              </a:ext>
            </a:extLst>
          </p:cNvPr>
          <p:cNvSpPr>
            <a:spLocks noGrp="1"/>
          </p:cNvSpPr>
          <p:nvPr>
            <p:ph type="ftr" sz="quarter" idx="11"/>
          </p:nvPr>
        </p:nvSpPr>
        <p:spPr bwMode="white">
          <a:xfrm>
            <a:off x="6368562" y="6567854"/>
            <a:ext cx="4114800" cy="282128"/>
          </a:xfrm>
        </p:spPr>
        <p:txBody>
          <a:bodyPr/>
          <a:lstStyle/>
          <a:p>
            <a:r>
              <a:rPr lang="en-US"/>
              <a:t>Waipapa Taumata Rau, University of Auckland</a:t>
            </a:r>
            <a:endParaRPr lang="en-NZ"/>
          </a:p>
        </p:txBody>
      </p:sp>
    </p:spTree>
    <p:extLst>
      <p:ext uri="{BB962C8B-B14F-4D97-AF65-F5344CB8AC3E}">
        <p14:creationId xmlns:p14="http://schemas.microsoft.com/office/powerpoint/2010/main" val="1733222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A4F44BB-D16F-64A9-4D14-4EF8C8C7CF92}"/>
              </a:ext>
              <a:ext uri="{C183D7F6-B498-43B3-948B-1728B52AA6E4}">
                <adec:decorative xmlns:adec="http://schemas.microsoft.com/office/drawing/2017/decorative" val="0"/>
              </a:ext>
            </a:extLst>
          </p:cNvPr>
          <p:cNvSpPr>
            <a:spLocks noGrp="1"/>
          </p:cNvSpPr>
          <p:nvPr>
            <p:ph type="body" sz="quarter" idx="12" hasCustomPrompt="1"/>
          </p:nvPr>
        </p:nvSpPr>
        <p:spPr>
          <a:xfrm>
            <a:off x="975717" y="1112969"/>
            <a:ext cx="9412287" cy="677311"/>
          </a:xfrm>
        </p:spPr>
        <p:txBody>
          <a:bodyPr>
            <a:noAutofit/>
          </a:bodyPr>
          <a:lstStyle>
            <a:lvl1pPr marL="0" indent="0">
              <a:buNone/>
              <a:defRPr sz="4000" b="1">
                <a:solidFill>
                  <a:schemeClr val="bg1"/>
                </a:solidFill>
                <a:latin typeface="Inter" panose="020B0604020202020204" charset="0"/>
                <a:ea typeface="Inter" panose="020B0604020202020204" charset="0"/>
                <a:cs typeface="Inter" panose="020B0604020202020204" charset="0"/>
              </a:defRPr>
            </a:lvl1pPr>
          </a:lstStyle>
          <a:p>
            <a:pPr lvl="0"/>
            <a:r>
              <a:rPr lang="en-US"/>
              <a:t>Part number:</a:t>
            </a:r>
          </a:p>
        </p:txBody>
      </p:sp>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a:xfrm>
            <a:off x="975718" y="1790280"/>
            <a:ext cx="9412620" cy="1227240"/>
          </a:xfrm>
        </p:spPr>
        <p:txBody>
          <a:bodyPr anchor="t" anchorCtr="0">
            <a:noAutofit/>
          </a:bodyPr>
          <a:lstStyle>
            <a:lvl1pPr algn="l">
              <a:lnSpc>
                <a:spcPct val="100000"/>
              </a:lnSpc>
              <a:defRPr sz="4000">
                <a:solidFill>
                  <a:schemeClr val="accent2"/>
                </a:solidFill>
                <a:latin typeface="Inter" panose="020B0604020202020204" charset="0"/>
                <a:ea typeface="Inter" panose="020B0604020202020204" charset="0"/>
              </a:defRPr>
            </a:lvl1pPr>
          </a:lstStyle>
          <a:p>
            <a:r>
              <a:rPr lang="en-US"/>
              <a:t>Don’t adjust the size or colour of the section heading - two lines maximum</a:t>
            </a:r>
            <a:endParaRPr lang="en-NZ"/>
          </a:p>
        </p:txBody>
      </p:sp>
      <p:sp>
        <p:nvSpPr>
          <p:cNvPr id="10" name="Date Placeholder 3">
            <a:extLst>
              <a:ext uri="{FF2B5EF4-FFF2-40B4-BE49-F238E27FC236}">
                <a16:creationId xmlns:a16="http://schemas.microsoft.com/office/drawing/2014/main" id="{5A9B30C0-B622-CF61-1CC0-B8B8936E0813}"/>
              </a:ext>
              <a:ext uri="{C183D7F6-B498-43B3-948B-1728B52AA6E4}">
                <adec:decorative xmlns:adec="http://schemas.microsoft.com/office/drawing/2017/decorative" val="1"/>
              </a:ext>
            </a:extLst>
          </p:cNvPr>
          <p:cNvSpPr>
            <a:spLocks noGrp="1"/>
          </p:cNvSpPr>
          <p:nvPr>
            <p:ph type="dt" sz="half" idx="10"/>
          </p:nvPr>
        </p:nvSpPr>
        <p:spPr>
          <a:xfrm>
            <a:off x="10832122" y="6567854"/>
            <a:ext cx="1101969" cy="282128"/>
          </a:xfrm>
        </p:spPr>
        <p:txBody>
          <a:bodyPr/>
          <a:lstStyle>
            <a:lvl1pPr>
              <a:defRPr>
                <a:solidFill>
                  <a:schemeClr val="accent6"/>
                </a:solidFill>
              </a:defRPr>
            </a:lvl1pPr>
          </a:lstStyle>
          <a:p>
            <a:fld id="{4C12610E-4792-45ED-BC75-B86F258EEF7B}" type="datetime6">
              <a:rPr lang="en-US" smtClean="0"/>
              <a:t>July 26</a:t>
            </a:fld>
            <a:endParaRPr lang="en-NZ"/>
          </a:p>
        </p:txBody>
      </p:sp>
      <p:sp>
        <p:nvSpPr>
          <p:cNvPr id="11" name="Footer Placeholder 4">
            <a:extLst>
              <a:ext uri="{FF2B5EF4-FFF2-40B4-BE49-F238E27FC236}">
                <a16:creationId xmlns:a16="http://schemas.microsoft.com/office/drawing/2014/main" id="{29A93140-7A26-99A5-88FF-B2A7FBE77330}"/>
              </a:ext>
              <a:ext uri="{C183D7F6-B498-43B3-948B-1728B52AA6E4}">
                <adec:decorative xmlns:adec="http://schemas.microsoft.com/office/drawing/2017/decorative" val="1"/>
              </a:ext>
            </a:extLst>
          </p:cNvPr>
          <p:cNvSpPr>
            <a:spLocks noGrp="1"/>
          </p:cNvSpPr>
          <p:nvPr>
            <p:ph type="ftr" sz="quarter" idx="11"/>
          </p:nvPr>
        </p:nvSpPr>
        <p:spPr>
          <a:xfrm>
            <a:off x="6368562" y="6567854"/>
            <a:ext cx="4114800" cy="282128"/>
          </a:xfrm>
        </p:spPr>
        <p:txBody>
          <a:bodyPr/>
          <a:lstStyle>
            <a:lvl1pPr>
              <a:defRPr>
                <a:solidFill>
                  <a:schemeClr val="accent6"/>
                </a:solidFill>
              </a:defRPr>
            </a:lvl1pPr>
          </a:lstStyle>
          <a:p>
            <a:r>
              <a:rPr lang="en-US" err="1"/>
              <a:t>Waipapa</a:t>
            </a:r>
            <a:r>
              <a:rPr lang="en-US"/>
              <a:t> </a:t>
            </a:r>
            <a:r>
              <a:rPr lang="en-US" err="1"/>
              <a:t>Taumata</a:t>
            </a:r>
            <a:r>
              <a:rPr lang="en-US"/>
              <a:t> Rau, University of Auckland</a:t>
            </a:r>
            <a:endParaRPr lang="en-NZ"/>
          </a:p>
        </p:txBody>
      </p:sp>
    </p:spTree>
    <p:extLst>
      <p:ext uri="{BB962C8B-B14F-4D97-AF65-F5344CB8AC3E}">
        <p14:creationId xmlns:p14="http://schemas.microsoft.com/office/powerpoint/2010/main" val="1901819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alutation/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97A7-5DE7-447C-2BEC-E3067CFE5B62}"/>
              </a:ext>
            </a:extLst>
          </p:cNvPr>
          <p:cNvSpPr>
            <a:spLocks noGrp="1"/>
          </p:cNvSpPr>
          <p:nvPr>
            <p:ph type="ctrTitle" hasCustomPrompt="1"/>
          </p:nvPr>
        </p:nvSpPr>
        <p:spPr bwMode="white">
          <a:xfrm>
            <a:off x="2029451" y="2204793"/>
            <a:ext cx="6070138" cy="1655762"/>
          </a:xfrm>
        </p:spPr>
        <p:txBody>
          <a:bodyPr lIns="0" tIns="0" rIns="0" bIns="0" anchor="b" anchorCtr="0">
            <a:noAutofit/>
          </a:bodyPr>
          <a:lstStyle>
            <a:lvl1pPr algn="l">
              <a:lnSpc>
                <a:spcPct val="100000"/>
              </a:lnSpc>
              <a:defRPr sz="4000" b="1">
                <a:solidFill>
                  <a:schemeClr val="bg1"/>
                </a:solidFill>
                <a:latin typeface="Inter" panose="020B0604020202020204" charset="0"/>
                <a:ea typeface="Inter" panose="020B0604020202020204" charset="0"/>
                <a:cs typeface="Inter" panose="020B0604020202020204" charset="0"/>
              </a:defRPr>
            </a:lvl1pPr>
          </a:lstStyle>
          <a:p>
            <a:r>
              <a:rPr lang="en-US"/>
              <a:t>Add salutation</a:t>
            </a:r>
            <a:endParaRPr lang="en-NZ"/>
          </a:p>
        </p:txBody>
      </p:sp>
      <p:sp>
        <p:nvSpPr>
          <p:cNvPr id="3" name="Subtitle 2">
            <a:extLst>
              <a:ext uri="{FF2B5EF4-FFF2-40B4-BE49-F238E27FC236}">
                <a16:creationId xmlns:a16="http://schemas.microsoft.com/office/drawing/2014/main" id="{3509FA89-9F99-DED6-9325-3A8C28068CE3}"/>
              </a:ext>
            </a:extLst>
          </p:cNvPr>
          <p:cNvSpPr>
            <a:spLocks noGrp="1"/>
          </p:cNvSpPr>
          <p:nvPr>
            <p:ph type="subTitle" idx="1" hasCustomPrompt="1"/>
          </p:nvPr>
        </p:nvSpPr>
        <p:spPr bwMode="white">
          <a:xfrm>
            <a:off x="2029451" y="4026000"/>
            <a:ext cx="6070138" cy="957915"/>
          </a:xfrm>
        </p:spPr>
        <p:txBody>
          <a:bodyPr lIns="0" tIns="0" rIns="0" bIns="0">
            <a:noAutofit/>
          </a:bodyPr>
          <a:lstStyle>
            <a:lvl1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a:t>Subheading or contact information (if required) - Don’t adjust the size or colour of these titles</a:t>
            </a:r>
            <a:endParaRPr lang="en-NZ"/>
          </a:p>
        </p:txBody>
      </p:sp>
    </p:spTree>
    <p:extLst>
      <p:ext uri="{BB962C8B-B14F-4D97-AF65-F5344CB8AC3E}">
        <p14:creationId xmlns:p14="http://schemas.microsoft.com/office/powerpoint/2010/main" val="3193468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4 Tiles no links">
    <p:spTree>
      <p:nvGrpSpPr>
        <p:cNvPr id="1" name=""/>
        <p:cNvGrpSpPr/>
        <p:nvPr/>
      </p:nvGrpSpPr>
      <p:grpSpPr>
        <a:xfrm>
          <a:off x="0" y="0"/>
          <a:ext cx="0" cy="0"/>
          <a:chOff x="0" y="0"/>
          <a:chExt cx="0" cy="0"/>
        </a:xfrm>
      </p:grpSpPr>
      <p:sp>
        <p:nvSpPr>
          <p:cNvPr id="21" name="Textbox 4">
            <a:extLst>
              <a:ext uri="{FF2B5EF4-FFF2-40B4-BE49-F238E27FC236}">
                <a16:creationId xmlns:a16="http://schemas.microsoft.com/office/drawing/2014/main" id="{2DE9B4B8-2B7F-D07D-A367-590A6E29BBFF}"/>
              </a:ext>
            </a:extLst>
          </p:cNvPr>
          <p:cNvSpPr/>
          <p:nvPr/>
        </p:nvSpPr>
        <p:spPr>
          <a:xfrm>
            <a:off x="9078743"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7" name="Textbox 3">
            <a:extLst>
              <a:ext uri="{FF2B5EF4-FFF2-40B4-BE49-F238E27FC236}">
                <a16:creationId xmlns:a16="http://schemas.microsoft.com/office/drawing/2014/main" id="{2DAF129E-5DF7-17F0-DA56-2EEC4A7E8A7A}"/>
              </a:ext>
            </a:extLst>
          </p:cNvPr>
          <p:cNvSpPr/>
          <p:nvPr/>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5" name="Textbox 2">
            <a:extLst>
              <a:ext uri="{FF2B5EF4-FFF2-40B4-BE49-F238E27FC236}">
                <a16:creationId xmlns:a16="http://schemas.microsoft.com/office/drawing/2014/main" id="{627E9D79-2B99-CC09-ABFA-D7729320A16D}"/>
              </a:ext>
            </a:extLst>
          </p:cNvPr>
          <p:cNvSpPr/>
          <p:nvPr/>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1" name="Textbox 1">
            <a:extLst>
              <a:ext uri="{FF2B5EF4-FFF2-40B4-BE49-F238E27FC236}">
                <a16:creationId xmlns:a16="http://schemas.microsoft.com/office/drawing/2014/main" id="{4F5D8A99-A891-E743-E724-3D694A896B9C}"/>
              </a:ext>
            </a:extLst>
          </p:cNvPr>
          <p:cNvSpPr/>
          <p:nvPr/>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46" name="Text Placeholder 4">
            <a:extLst>
              <a:ext uri="{FF2B5EF4-FFF2-40B4-BE49-F238E27FC236}">
                <a16:creationId xmlns:a16="http://schemas.microsoft.com/office/drawing/2014/main" id="{6F3C36D1-04F6-4A14-5C2F-C395BAD309BB}"/>
              </a:ext>
            </a:extLst>
          </p:cNvPr>
          <p:cNvSpPr>
            <a:spLocks noGrp="1"/>
          </p:cNvSpPr>
          <p:nvPr>
            <p:ph type="body" sz="quarter" idx="18" hasCustomPrompt="1"/>
          </p:nvPr>
        </p:nvSpPr>
        <p:spPr>
          <a:xfrm>
            <a:off x="9154943" y="4140837"/>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45" name="Text Placeholder 3">
            <a:extLst>
              <a:ext uri="{FF2B5EF4-FFF2-40B4-BE49-F238E27FC236}">
                <a16:creationId xmlns:a16="http://schemas.microsoft.com/office/drawing/2014/main" id="{EDBCBCB3-D98B-49CB-7411-4D8856A4739C}"/>
              </a:ext>
            </a:extLst>
          </p:cNvPr>
          <p:cNvSpPr>
            <a:spLocks noGrp="1"/>
          </p:cNvSpPr>
          <p:nvPr>
            <p:ph type="body" sz="quarter" idx="17" hasCustomPrompt="1"/>
          </p:nvPr>
        </p:nvSpPr>
        <p:spPr>
          <a:xfrm>
            <a:off x="6366133" y="4154956"/>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2" name="Text Placeholder 2">
            <a:extLst>
              <a:ext uri="{FF2B5EF4-FFF2-40B4-BE49-F238E27FC236}">
                <a16:creationId xmlns:a16="http://schemas.microsoft.com/office/drawing/2014/main" id="{EA092704-ACEA-D4F2-3EB6-3B334146D71C}"/>
              </a:ext>
            </a:extLst>
          </p:cNvPr>
          <p:cNvSpPr>
            <a:spLocks noGrp="1"/>
          </p:cNvSpPr>
          <p:nvPr>
            <p:ph type="body" sz="quarter" idx="16" hasCustomPrompt="1"/>
          </p:nvPr>
        </p:nvSpPr>
        <p:spPr>
          <a:xfrm>
            <a:off x="3559727" y="4143667"/>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1" name="Text Placeholder 1">
            <a:extLst>
              <a:ext uri="{FF2B5EF4-FFF2-40B4-BE49-F238E27FC236}">
                <a16:creationId xmlns:a16="http://schemas.microsoft.com/office/drawing/2014/main" id="{946C87A1-503E-F704-7FA7-6152CA91C75D}"/>
              </a:ext>
            </a:extLst>
          </p:cNvPr>
          <p:cNvSpPr>
            <a:spLocks noGrp="1"/>
          </p:cNvSpPr>
          <p:nvPr>
            <p:ph type="body" sz="quarter" idx="15" hasCustomPrompt="1"/>
          </p:nvPr>
        </p:nvSpPr>
        <p:spPr>
          <a:xfrm>
            <a:off x="773787" y="4146860"/>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52" name="Section title 4 Placeholder">
            <a:extLst>
              <a:ext uri="{FF2B5EF4-FFF2-40B4-BE49-F238E27FC236}">
                <a16:creationId xmlns:a16="http://schemas.microsoft.com/office/drawing/2014/main" id="{8343B046-690C-2AFD-F83E-BE7CB479E58D}"/>
              </a:ext>
            </a:extLst>
          </p:cNvPr>
          <p:cNvSpPr>
            <a:spLocks noGrp="1"/>
          </p:cNvSpPr>
          <p:nvPr>
            <p:ph type="dgm" sz="quarter" idx="23" hasCustomPrompt="1"/>
          </p:nvPr>
        </p:nvSpPr>
        <p:spPr>
          <a:xfrm>
            <a:off x="9079200" y="3635258"/>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51" name="Section title 3 Placeholder">
            <a:extLst>
              <a:ext uri="{FF2B5EF4-FFF2-40B4-BE49-F238E27FC236}">
                <a16:creationId xmlns:a16="http://schemas.microsoft.com/office/drawing/2014/main" id="{97A3CDDB-5294-3A57-8A98-7F5BF47B0A9B}"/>
              </a:ext>
            </a:extLst>
          </p:cNvPr>
          <p:cNvSpPr>
            <a:spLocks noGrp="1"/>
          </p:cNvSpPr>
          <p:nvPr>
            <p:ph type="dgm" sz="quarter" idx="22" hasCustomPrompt="1"/>
          </p:nvPr>
        </p:nvSpPr>
        <p:spPr>
          <a:xfrm>
            <a:off x="6285600" y="3635258"/>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50" name="Section title 2 Placeholder">
            <a:extLst>
              <a:ext uri="{FF2B5EF4-FFF2-40B4-BE49-F238E27FC236}">
                <a16:creationId xmlns:a16="http://schemas.microsoft.com/office/drawing/2014/main" id="{967D5AFA-1020-1983-A8A8-AD4ABD65B000}"/>
              </a:ext>
            </a:extLst>
          </p:cNvPr>
          <p:cNvSpPr>
            <a:spLocks noGrp="1"/>
          </p:cNvSpPr>
          <p:nvPr>
            <p:ph type="dgm" sz="quarter" idx="21" hasCustomPrompt="1"/>
          </p:nvPr>
        </p:nvSpPr>
        <p:spPr>
          <a:xfrm>
            <a:off x="34848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49" name="Section title 1 Placeholder">
            <a:extLst>
              <a:ext uri="{FF2B5EF4-FFF2-40B4-BE49-F238E27FC236}">
                <a16:creationId xmlns:a16="http://schemas.microsoft.com/office/drawing/2014/main" id="{F80094D5-0F01-7F23-51C5-73B48C3D8B28}"/>
              </a:ext>
            </a:extLst>
          </p:cNvPr>
          <p:cNvSpPr>
            <a:spLocks noGrp="1"/>
          </p:cNvSpPr>
          <p:nvPr>
            <p:ph type="dgm" sz="quarter" idx="20" hasCustomPrompt="1"/>
          </p:nvPr>
        </p:nvSpPr>
        <p:spPr>
          <a:xfrm>
            <a:off x="7092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26" name="Frame 4">
            <a:extLst>
              <a:ext uri="{FF2B5EF4-FFF2-40B4-BE49-F238E27FC236}">
                <a16:creationId xmlns:a16="http://schemas.microsoft.com/office/drawing/2014/main" id="{410B0C1B-7D9D-2D47-ADA9-D12E3E5F73FC}"/>
              </a:ext>
            </a:extLst>
          </p:cNvPr>
          <p:cNvSpPr/>
          <p:nvPr/>
        </p:nvSpPr>
        <p:spPr>
          <a:xfrm>
            <a:off x="9078743"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endParaRPr lang="en-NZ" sz="601"/>
          </a:p>
        </p:txBody>
      </p:sp>
      <p:sp>
        <p:nvSpPr>
          <p:cNvPr id="25" name="Frame 3">
            <a:extLst>
              <a:ext uri="{FF2B5EF4-FFF2-40B4-BE49-F238E27FC236}">
                <a16:creationId xmlns:a16="http://schemas.microsoft.com/office/drawing/2014/main" id="{B13F7B80-26F9-2531-1D41-5DE6998C8630}"/>
              </a:ext>
            </a:extLst>
          </p:cNvPr>
          <p:cNvSpPr/>
          <p:nvPr/>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4" name="Frame 2">
            <a:extLst>
              <a:ext uri="{FF2B5EF4-FFF2-40B4-BE49-F238E27FC236}">
                <a16:creationId xmlns:a16="http://schemas.microsoft.com/office/drawing/2014/main" id="{8262756A-E154-87D3-516D-3BEE8AF9BE58}"/>
              </a:ext>
            </a:extLst>
          </p:cNvPr>
          <p:cNvSpPr/>
          <p:nvPr/>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3" name="Frame 1">
            <a:extLst>
              <a:ext uri="{FF2B5EF4-FFF2-40B4-BE49-F238E27FC236}">
                <a16:creationId xmlns:a16="http://schemas.microsoft.com/office/drawing/2014/main" id="{74446ED0-6D34-63EB-E45A-871B3CCFA8B5}"/>
              </a:ext>
            </a:extLst>
          </p:cNvPr>
          <p:cNvSpPr/>
          <p:nvPr/>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4" name="Sub-heading Placeholder">
            <a:extLst>
              <a:ext uri="{FF2B5EF4-FFF2-40B4-BE49-F238E27FC236}">
                <a16:creationId xmlns:a16="http://schemas.microsoft.com/office/drawing/2014/main" id="{60A891A9-14BF-2188-206A-D750ADA18E9E}"/>
              </a:ext>
            </a:extLst>
          </p:cNvPr>
          <p:cNvSpPr>
            <a:spLocks noGrp="1"/>
          </p:cNvSpPr>
          <p:nvPr>
            <p:ph type="body" sz="quarter" idx="10" hasCustomPrompt="1"/>
          </p:nvPr>
        </p:nvSpPr>
        <p:spPr>
          <a:xfrm>
            <a:off x="685802" y="1294313"/>
            <a:ext cx="10808564" cy="255600"/>
          </a:xfrm>
        </p:spPr>
        <p:txBody>
          <a:bodyPr/>
          <a:lstStyle>
            <a:lvl1pPr marL="0" indent="0">
              <a:buNone/>
              <a:defRPr lang="en-NZ" sz="1600" kern="1200" dirty="0" smtClean="0">
                <a:solidFill>
                  <a:srgbClr val="4A4A4C"/>
                </a:solidFill>
                <a:latin typeface="Inter" panose="02000503000000020004" pitchFamily="50" charset="0"/>
                <a:ea typeface="+mn-ea"/>
                <a:cs typeface="+mn-cs"/>
              </a:defRPr>
            </a:lvl1pPr>
          </a:lstStyle>
          <a:p>
            <a:pPr lvl="0"/>
            <a:r>
              <a:rPr lang="en-NZ"/>
              <a:t>Click to edit your sub-heading</a:t>
            </a:r>
          </a:p>
        </p:txBody>
      </p:sp>
      <p:sp>
        <p:nvSpPr>
          <p:cNvPr id="2" name="Title 1">
            <a:extLst>
              <a:ext uri="{FF2B5EF4-FFF2-40B4-BE49-F238E27FC236}">
                <a16:creationId xmlns:a16="http://schemas.microsoft.com/office/drawing/2014/main" id="{727876B6-7841-7D7B-456E-3ED69615A1F0}"/>
              </a:ext>
            </a:extLst>
          </p:cNvPr>
          <p:cNvSpPr>
            <a:spLocks noGrp="1"/>
          </p:cNvSpPr>
          <p:nvPr>
            <p:ph type="title" hasCustomPrompt="1"/>
          </p:nvPr>
        </p:nvSpPr>
        <p:spPr>
          <a:xfrm>
            <a:off x="698400" y="532800"/>
            <a:ext cx="10782400" cy="761513"/>
          </a:xfrm>
        </p:spPr>
        <p:txBody>
          <a:bodyPr/>
          <a:lstStyle>
            <a:lvl1pPr>
              <a:defRPr/>
            </a:lvl1pPr>
          </a:lstStyle>
          <a:p>
            <a:r>
              <a:rPr lang="en-US"/>
              <a:t>Heading</a:t>
            </a:r>
            <a:endParaRPr lang="en-NZ"/>
          </a:p>
        </p:txBody>
      </p:sp>
      <p:sp>
        <p:nvSpPr>
          <p:cNvPr id="20" name="Textbox 4">
            <a:extLst>
              <a:ext uri="{FF2B5EF4-FFF2-40B4-BE49-F238E27FC236}">
                <a16:creationId xmlns:a16="http://schemas.microsoft.com/office/drawing/2014/main" id="{29B8D891-282A-3141-9750-683A105806D0}"/>
              </a:ext>
            </a:extLst>
          </p:cNvPr>
          <p:cNvSpPr/>
          <p:nvPr userDrawn="1"/>
        </p:nvSpPr>
        <p:spPr>
          <a:xfrm>
            <a:off x="9078743"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2" name="Textbox 3">
            <a:extLst>
              <a:ext uri="{FF2B5EF4-FFF2-40B4-BE49-F238E27FC236}">
                <a16:creationId xmlns:a16="http://schemas.microsoft.com/office/drawing/2014/main" id="{F24425A5-1C46-2C4A-A36C-D446A3327923}"/>
              </a:ext>
            </a:extLst>
          </p:cNvPr>
          <p:cNvSpPr/>
          <p:nvPr userDrawn="1"/>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7" name="Textbox 2">
            <a:extLst>
              <a:ext uri="{FF2B5EF4-FFF2-40B4-BE49-F238E27FC236}">
                <a16:creationId xmlns:a16="http://schemas.microsoft.com/office/drawing/2014/main" id="{462386D4-A146-8D4A-8D37-03E3DF84B49D}"/>
              </a:ext>
            </a:extLst>
          </p:cNvPr>
          <p:cNvSpPr/>
          <p:nvPr userDrawn="1"/>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8" name="Textbox 1">
            <a:extLst>
              <a:ext uri="{FF2B5EF4-FFF2-40B4-BE49-F238E27FC236}">
                <a16:creationId xmlns:a16="http://schemas.microsoft.com/office/drawing/2014/main" id="{04DA3070-F337-0645-B535-193CFF8C6AFF}"/>
              </a:ext>
            </a:extLst>
          </p:cNvPr>
          <p:cNvSpPr/>
          <p:nvPr userDrawn="1"/>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9" name="Frame 4">
            <a:extLst>
              <a:ext uri="{FF2B5EF4-FFF2-40B4-BE49-F238E27FC236}">
                <a16:creationId xmlns:a16="http://schemas.microsoft.com/office/drawing/2014/main" id="{0BC2D3FB-834F-384E-9837-D90277B2B303}"/>
              </a:ext>
            </a:extLst>
          </p:cNvPr>
          <p:cNvSpPr/>
          <p:nvPr userDrawn="1"/>
        </p:nvSpPr>
        <p:spPr>
          <a:xfrm>
            <a:off x="9078743"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endParaRPr lang="en-NZ" sz="601"/>
          </a:p>
        </p:txBody>
      </p:sp>
      <p:sp>
        <p:nvSpPr>
          <p:cNvPr id="30" name="Frame 3">
            <a:extLst>
              <a:ext uri="{FF2B5EF4-FFF2-40B4-BE49-F238E27FC236}">
                <a16:creationId xmlns:a16="http://schemas.microsoft.com/office/drawing/2014/main" id="{83C6F227-1547-9640-B057-3A5BD19940D4}"/>
              </a:ext>
            </a:extLst>
          </p:cNvPr>
          <p:cNvSpPr/>
          <p:nvPr userDrawn="1"/>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33" name="Frame 2">
            <a:extLst>
              <a:ext uri="{FF2B5EF4-FFF2-40B4-BE49-F238E27FC236}">
                <a16:creationId xmlns:a16="http://schemas.microsoft.com/office/drawing/2014/main" id="{F956861F-C366-2944-B88B-6D17FE2493A2}"/>
              </a:ext>
            </a:extLst>
          </p:cNvPr>
          <p:cNvSpPr/>
          <p:nvPr userDrawn="1"/>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34" name="Frame 1">
            <a:extLst>
              <a:ext uri="{FF2B5EF4-FFF2-40B4-BE49-F238E27FC236}">
                <a16:creationId xmlns:a16="http://schemas.microsoft.com/office/drawing/2014/main" id="{6278DBCC-4A6F-354E-BDE9-4E9661AA0EBC}"/>
              </a:ext>
            </a:extLst>
          </p:cNvPr>
          <p:cNvSpPr/>
          <p:nvPr userDrawn="1"/>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Tree>
    <p:extLst>
      <p:ext uri="{BB962C8B-B14F-4D97-AF65-F5344CB8AC3E}">
        <p14:creationId xmlns:p14="http://schemas.microsoft.com/office/powerpoint/2010/main" val="206222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Tiles with ResearchHub">
    <p:spTree>
      <p:nvGrpSpPr>
        <p:cNvPr id="1" name=""/>
        <p:cNvGrpSpPr/>
        <p:nvPr/>
      </p:nvGrpSpPr>
      <p:grpSpPr>
        <a:xfrm>
          <a:off x="0" y="0"/>
          <a:ext cx="0" cy="0"/>
          <a:chOff x="0" y="0"/>
          <a:chExt cx="0" cy="0"/>
        </a:xfrm>
      </p:grpSpPr>
      <p:sp>
        <p:nvSpPr>
          <p:cNvPr id="17" name="Textbox 3">
            <a:extLst>
              <a:ext uri="{FF2B5EF4-FFF2-40B4-BE49-F238E27FC236}">
                <a16:creationId xmlns:a16="http://schemas.microsoft.com/office/drawing/2014/main" id="{2DAF129E-5DF7-17F0-DA56-2EEC4A7E8A7A}"/>
              </a:ext>
            </a:extLst>
          </p:cNvPr>
          <p:cNvSpPr/>
          <p:nvPr/>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5" name="Textbox 2">
            <a:extLst>
              <a:ext uri="{FF2B5EF4-FFF2-40B4-BE49-F238E27FC236}">
                <a16:creationId xmlns:a16="http://schemas.microsoft.com/office/drawing/2014/main" id="{627E9D79-2B99-CC09-ABFA-D7729320A16D}"/>
              </a:ext>
            </a:extLst>
          </p:cNvPr>
          <p:cNvSpPr/>
          <p:nvPr/>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1" name="Textbox 1">
            <a:extLst>
              <a:ext uri="{FF2B5EF4-FFF2-40B4-BE49-F238E27FC236}">
                <a16:creationId xmlns:a16="http://schemas.microsoft.com/office/drawing/2014/main" id="{4F5D8A99-A891-E743-E724-3D694A896B9C}"/>
              </a:ext>
            </a:extLst>
          </p:cNvPr>
          <p:cNvSpPr/>
          <p:nvPr/>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45" name="Text Placeholder 3">
            <a:extLst>
              <a:ext uri="{FF2B5EF4-FFF2-40B4-BE49-F238E27FC236}">
                <a16:creationId xmlns:a16="http://schemas.microsoft.com/office/drawing/2014/main" id="{EDBCBCB3-D98B-49CB-7411-4D8856A4739C}"/>
              </a:ext>
            </a:extLst>
          </p:cNvPr>
          <p:cNvSpPr>
            <a:spLocks noGrp="1"/>
          </p:cNvSpPr>
          <p:nvPr>
            <p:ph type="body" sz="quarter" idx="17" hasCustomPrompt="1"/>
          </p:nvPr>
        </p:nvSpPr>
        <p:spPr>
          <a:xfrm>
            <a:off x="6366133" y="4154956"/>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2" name="Text Placeholder 2">
            <a:extLst>
              <a:ext uri="{FF2B5EF4-FFF2-40B4-BE49-F238E27FC236}">
                <a16:creationId xmlns:a16="http://schemas.microsoft.com/office/drawing/2014/main" id="{EA092704-ACEA-D4F2-3EB6-3B334146D71C}"/>
              </a:ext>
            </a:extLst>
          </p:cNvPr>
          <p:cNvSpPr>
            <a:spLocks noGrp="1"/>
          </p:cNvSpPr>
          <p:nvPr>
            <p:ph type="body" sz="quarter" idx="16" hasCustomPrompt="1"/>
          </p:nvPr>
        </p:nvSpPr>
        <p:spPr>
          <a:xfrm>
            <a:off x="3559727" y="4143667"/>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1" name="Text Placeholder 1">
            <a:extLst>
              <a:ext uri="{FF2B5EF4-FFF2-40B4-BE49-F238E27FC236}">
                <a16:creationId xmlns:a16="http://schemas.microsoft.com/office/drawing/2014/main" id="{946C87A1-503E-F704-7FA7-6152CA91C75D}"/>
              </a:ext>
            </a:extLst>
          </p:cNvPr>
          <p:cNvSpPr>
            <a:spLocks noGrp="1"/>
          </p:cNvSpPr>
          <p:nvPr>
            <p:ph type="body" sz="quarter" idx="15" hasCustomPrompt="1"/>
          </p:nvPr>
        </p:nvSpPr>
        <p:spPr>
          <a:xfrm>
            <a:off x="773787" y="4146860"/>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51" name="Section title 3 Placeholder">
            <a:extLst>
              <a:ext uri="{FF2B5EF4-FFF2-40B4-BE49-F238E27FC236}">
                <a16:creationId xmlns:a16="http://schemas.microsoft.com/office/drawing/2014/main" id="{97A3CDDB-5294-3A57-8A98-7F5BF47B0A9B}"/>
              </a:ext>
            </a:extLst>
          </p:cNvPr>
          <p:cNvSpPr>
            <a:spLocks noGrp="1"/>
          </p:cNvSpPr>
          <p:nvPr>
            <p:ph type="dgm" sz="quarter" idx="22" hasCustomPrompt="1"/>
          </p:nvPr>
        </p:nvSpPr>
        <p:spPr>
          <a:xfrm>
            <a:off x="6285600" y="3635258"/>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50" name="Section title 2 Placeholder">
            <a:extLst>
              <a:ext uri="{FF2B5EF4-FFF2-40B4-BE49-F238E27FC236}">
                <a16:creationId xmlns:a16="http://schemas.microsoft.com/office/drawing/2014/main" id="{967D5AFA-1020-1983-A8A8-AD4ABD65B000}"/>
              </a:ext>
            </a:extLst>
          </p:cNvPr>
          <p:cNvSpPr>
            <a:spLocks noGrp="1"/>
          </p:cNvSpPr>
          <p:nvPr>
            <p:ph type="dgm" sz="quarter" idx="21" hasCustomPrompt="1"/>
          </p:nvPr>
        </p:nvSpPr>
        <p:spPr>
          <a:xfrm>
            <a:off x="34848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49" name="Section title 1 Placeholder">
            <a:extLst>
              <a:ext uri="{FF2B5EF4-FFF2-40B4-BE49-F238E27FC236}">
                <a16:creationId xmlns:a16="http://schemas.microsoft.com/office/drawing/2014/main" id="{F80094D5-0F01-7F23-51C5-73B48C3D8B28}"/>
              </a:ext>
            </a:extLst>
          </p:cNvPr>
          <p:cNvSpPr>
            <a:spLocks noGrp="1"/>
          </p:cNvSpPr>
          <p:nvPr>
            <p:ph type="dgm" sz="quarter" idx="20" hasCustomPrompt="1"/>
          </p:nvPr>
        </p:nvSpPr>
        <p:spPr>
          <a:xfrm>
            <a:off x="7092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25" name="Frame 3">
            <a:extLst>
              <a:ext uri="{FF2B5EF4-FFF2-40B4-BE49-F238E27FC236}">
                <a16:creationId xmlns:a16="http://schemas.microsoft.com/office/drawing/2014/main" id="{B13F7B80-26F9-2531-1D41-5DE6998C8630}"/>
              </a:ext>
            </a:extLst>
          </p:cNvPr>
          <p:cNvSpPr/>
          <p:nvPr/>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4" name="Frame 2">
            <a:extLst>
              <a:ext uri="{FF2B5EF4-FFF2-40B4-BE49-F238E27FC236}">
                <a16:creationId xmlns:a16="http://schemas.microsoft.com/office/drawing/2014/main" id="{8262756A-E154-87D3-516D-3BEE8AF9BE58}"/>
              </a:ext>
            </a:extLst>
          </p:cNvPr>
          <p:cNvSpPr/>
          <p:nvPr/>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3" name="Frame 1">
            <a:extLst>
              <a:ext uri="{FF2B5EF4-FFF2-40B4-BE49-F238E27FC236}">
                <a16:creationId xmlns:a16="http://schemas.microsoft.com/office/drawing/2014/main" id="{74446ED0-6D34-63EB-E45A-871B3CCFA8B5}"/>
              </a:ext>
            </a:extLst>
          </p:cNvPr>
          <p:cNvSpPr/>
          <p:nvPr/>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4" name="Sub-heading Placeholder">
            <a:extLst>
              <a:ext uri="{FF2B5EF4-FFF2-40B4-BE49-F238E27FC236}">
                <a16:creationId xmlns:a16="http://schemas.microsoft.com/office/drawing/2014/main" id="{60A891A9-14BF-2188-206A-D750ADA18E9E}"/>
              </a:ext>
            </a:extLst>
          </p:cNvPr>
          <p:cNvSpPr>
            <a:spLocks noGrp="1"/>
          </p:cNvSpPr>
          <p:nvPr>
            <p:ph type="body" sz="quarter" idx="10" hasCustomPrompt="1"/>
          </p:nvPr>
        </p:nvSpPr>
        <p:spPr>
          <a:xfrm>
            <a:off x="685802" y="1294313"/>
            <a:ext cx="10808564" cy="255600"/>
          </a:xfrm>
        </p:spPr>
        <p:txBody>
          <a:bodyPr/>
          <a:lstStyle>
            <a:lvl1pPr marL="0" indent="0">
              <a:buNone/>
              <a:defRPr lang="en-NZ" sz="1600" kern="1200" dirty="0" smtClean="0">
                <a:solidFill>
                  <a:srgbClr val="4A4A4C"/>
                </a:solidFill>
                <a:latin typeface="Inter" panose="02000503000000020004" pitchFamily="50" charset="0"/>
                <a:ea typeface="+mn-ea"/>
                <a:cs typeface="+mn-cs"/>
              </a:defRPr>
            </a:lvl1pPr>
          </a:lstStyle>
          <a:p>
            <a:pPr lvl="0"/>
            <a:r>
              <a:rPr lang="en-NZ"/>
              <a:t>Click to edit your sub-heading</a:t>
            </a:r>
          </a:p>
        </p:txBody>
      </p:sp>
      <p:sp>
        <p:nvSpPr>
          <p:cNvPr id="2" name="Title 1">
            <a:extLst>
              <a:ext uri="{FF2B5EF4-FFF2-40B4-BE49-F238E27FC236}">
                <a16:creationId xmlns:a16="http://schemas.microsoft.com/office/drawing/2014/main" id="{727876B6-7841-7D7B-456E-3ED69615A1F0}"/>
              </a:ext>
            </a:extLst>
          </p:cNvPr>
          <p:cNvSpPr>
            <a:spLocks noGrp="1"/>
          </p:cNvSpPr>
          <p:nvPr>
            <p:ph type="title" hasCustomPrompt="1"/>
          </p:nvPr>
        </p:nvSpPr>
        <p:spPr>
          <a:xfrm>
            <a:off x="698400" y="532800"/>
            <a:ext cx="10782400" cy="761513"/>
          </a:xfrm>
        </p:spPr>
        <p:txBody>
          <a:bodyPr/>
          <a:lstStyle>
            <a:lvl1pPr>
              <a:defRPr/>
            </a:lvl1pPr>
          </a:lstStyle>
          <a:p>
            <a:r>
              <a:rPr lang="en-US"/>
              <a:t>Heading</a:t>
            </a:r>
            <a:endParaRPr lang="en-NZ"/>
          </a:p>
        </p:txBody>
      </p:sp>
      <p:sp>
        <p:nvSpPr>
          <p:cNvPr id="3" name="Freeform 3">
            <a:extLst>
              <a:ext uri="{FF2B5EF4-FFF2-40B4-BE49-F238E27FC236}">
                <a16:creationId xmlns:a16="http://schemas.microsoft.com/office/drawing/2014/main" id="{984FD261-7FBB-E3FE-6D6A-2DBED7A21507}"/>
              </a:ext>
            </a:extLst>
          </p:cNvPr>
          <p:cNvSpPr/>
          <p:nvPr/>
        </p:nvSpPr>
        <p:spPr>
          <a:xfrm rot="5400000">
            <a:off x="7976660" y="2143129"/>
            <a:ext cx="6858000" cy="2571751"/>
          </a:xfrm>
          <a:custGeom>
            <a:avLst/>
            <a:gdLst/>
            <a:ahLst/>
            <a:cxnLst/>
            <a:rect l="l" t="t" r="r" b="b"/>
            <a:pathLst>
              <a:path w="10287000" h="3857625">
                <a:moveTo>
                  <a:pt x="0" y="0"/>
                </a:moveTo>
                <a:lnTo>
                  <a:pt x="10287000" y="0"/>
                </a:lnTo>
                <a:lnTo>
                  <a:pt x="10287000" y="3857625"/>
                </a:lnTo>
                <a:lnTo>
                  <a:pt x="0" y="38576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NZ" sz="601"/>
          </a:p>
        </p:txBody>
      </p:sp>
      <p:sp>
        <p:nvSpPr>
          <p:cNvPr id="19" name="Textbox 3">
            <a:extLst>
              <a:ext uri="{FF2B5EF4-FFF2-40B4-BE49-F238E27FC236}">
                <a16:creationId xmlns:a16="http://schemas.microsoft.com/office/drawing/2014/main" id="{15AEC0C1-A42F-0844-82D2-B0A5A0890717}"/>
              </a:ext>
            </a:extLst>
          </p:cNvPr>
          <p:cNvSpPr/>
          <p:nvPr userDrawn="1"/>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0" name="Textbox 2">
            <a:extLst>
              <a:ext uri="{FF2B5EF4-FFF2-40B4-BE49-F238E27FC236}">
                <a16:creationId xmlns:a16="http://schemas.microsoft.com/office/drawing/2014/main" id="{375AE43B-2E83-224F-A268-03497087E5B3}"/>
              </a:ext>
            </a:extLst>
          </p:cNvPr>
          <p:cNvSpPr/>
          <p:nvPr userDrawn="1"/>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1" name="Textbox 1">
            <a:extLst>
              <a:ext uri="{FF2B5EF4-FFF2-40B4-BE49-F238E27FC236}">
                <a16:creationId xmlns:a16="http://schemas.microsoft.com/office/drawing/2014/main" id="{0103D321-2FF7-3646-A5D2-0B3956C61CA2}"/>
              </a:ext>
            </a:extLst>
          </p:cNvPr>
          <p:cNvSpPr/>
          <p:nvPr userDrawn="1"/>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6" name="Frame 3">
            <a:extLst>
              <a:ext uri="{FF2B5EF4-FFF2-40B4-BE49-F238E27FC236}">
                <a16:creationId xmlns:a16="http://schemas.microsoft.com/office/drawing/2014/main" id="{DBC62FCE-94A8-4443-B123-64EF45139CBE}"/>
              </a:ext>
            </a:extLst>
          </p:cNvPr>
          <p:cNvSpPr/>
          <p:nvPr userDrawn="1"/>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7" name="Frame 2">
            <a:extLst>
              <a:ext uri="{FF2B5EF4-FFF2-40B4-BE49-F238E27FC236}">
                <a16:creationId xmlns:a16="http://schemas.microsoft.com/office/drawing/2014/main" id="{B27D6D42-B515-E34B-92D8-9C4A20031A81}"/>
              </a:ext>
            </a:extLst>
          </p:cNvPr>
          <p:cNvSpPr/>
          <p:nvPr userDrawn="1"/>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8" name="Frame 1">
            <a:extLst>
              <a:ext uri="{FF2B5EF4-FFF2-40B4-BE49-F238E27FC236}">
                <a16:creationId xmlns:a16="http://schemas.microsoft.com/office/drawing/2014/main" id="{61337D7A-D34E-A845-A3A9-F590509F80FF}"/>
              </a:ext>
            </a:extLst>
          </p:cNvPr>
          <p:cNvSpPr/>
          <p:nvPr userDrawn="1"/>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9" name="Freeform 3">
            <a:extLst>
              <a:ext uri="{FF2B5EF4-FFF2-40B4-BE49-F238E27FC236}">
                <a16:creationId xmlns:a16="http://schemas.microsoft.com/office/drawing/2014/main" id="{6882077F-FAE0-6847-93F9-8B35C6B2FB26}"/>
              </a:ext>
            </a:extLst>
          </p:cNvPr>
          <p:cNvSpPr/>
          <p:nvPr userDrawn="1"/>
        </p:nvSpPr>
        <p:spPr>
          <a:xfrm rot="5400000">
            <a:off x="7976660" y="2143129"/>
            <a:ext cx="6858000" cy="2571751"/>
          </a:xfrm>
          <a:custGeom>
            <a:avLst/>
            <a:gdLst/>
            <a:ahLst/>
            <a:cxnLst/>
            <a:rect l="l" t="t" r="r" b="b"/>
            <a:pathLst>
              <a:path w="10287000" h="3857625">
                <a:moveTo>
                  <a:pt x="0" y="0"/>
                </a:moveTo>
                <a:lnTo>
                  <a:pt x="10287000" y="0"/>
                </a:lnTo>
                <a:lnTo>
                  <a:pt x="10287000" y="3857625"/>
                </a:lnTo>
                <a:lnTo>
                  <a:pt x="0" y="38576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NZ" sz="601"/>
          </a:p>
        </p:txBody>
      </p:sp>
      <p:sp>
        <p:nvSpPr>
          <p:cNvPr id="5" name="ResearchHub link Placeholder">
            <a:extLst>
              <a:ext uri="{FF2B5EF4-FFF2-40B4-BE49-F238E27FC236}">
                <a16:creationId xmlns:a16="http://schemas.microsoft.com/office/drawing/2014/main" id="{73425D49-740B-C4E3-2503-24D1577997E9}"/>
              </a:ext>
            </a:extLst>
          </p:cNvPr>
          <p:cNvSpPr>
            <a:spLocks noGrp="1"/>
          </p:cNvSpPr>
          <p:nvPr>
            <p:ph type="body" sz="quarter" idx="19" hasCustomPrompt="1"/>
          </p:nvPr>
        </p:nvSpPr>
        <p:spPr>
          <a:xfrm>
            <a:off x="2548647" y="6334854"/>
            <a:ext cx="8979576" cy="255600"/>
          </a:xfrm>
        </p:spPr>
        <p:txBody>
          <a:bodyPr>
            <a:noAutofit/>
          </a:bodyPr>
          <a:lstStyle>
            <a:lvl1pPr marL="0" indent="0">
              <a:buNone/>
              <a:defRPr sz="1400"/>
            </a:lvl1pPr>
          </a:lstStyle>
          <a:p>
            <a:pPr lvl="0"/>
            <a:r>
              <a:rPr lang="en-US"/>
              <a:t>Home / SUBHUB / Link</a:t>
            </a:r>
            <a:endParaRPr lang="en-NZ"/>
          </a:p>
        </p:txBody>
      </p:sp>
      <p:pic>
        <p:nvPicPr>
          <p:cNvPr id="6" name="Picture 5">
            <a:extLst>
              <a:ext uri="{FF2B5EF4-FFF2-40B4-BE49-F238E27FC236}">
                <a16:creationId xmlns:a16="http://schemas.microsoft.com/office/drawing/2014/main" id="{BD04CD1D-DBE5-A094-84F3-6C8C5BEBA8A6}"/>
              </a:ext>
            </a:extLst>
          </p:cNvPr>
          <p:cNvPicPr>
            <a:picLocks noChangeAspect="1"/>
          </p:cNvPicPr>
          <p:nvPr userDrawn="1"/>
        </p:nvPicPr>
        <p:blipFill>
          <a:blip r:embed="rId3"/>
          <a:stretch>
            <a:fillRect/>
          </a:stretch>
        </p:blipFill>
        <p:spPr>
          <a:xfrm>
            <a:off x="685802" y="6334854"/>
            <a:ext cx="1800224" cy="258293"/>
          </a:xfrm>
          <a:prstGeom prst="rect">
            <a:avLst/>
          </a:prstGeom>
        </p:spPr>
      </p:pic>
    </p:spTree>
    <p:extLst>
      <p:ext uri="{BB962C8B-B14F-4D97-AF65-F5344CB8AC3E}">
        <p14:creationId xmlns:p14="http://schemas.microsoft.com/office/powerpoint/2010/main" val="34992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Tiles no links">
    <p:spTree>
      <p:nvGrpSpPr>
        <p:cNvPr id="1" name=""/>
        <p:cNvGrpSpPr/>
        <p:nvPr/>
      </p:nvGrpSpPr>
      <p:grpSpPr>
        <a:xfrm>
          <a:off x="0" y="0"/>
          <a:ext cx="0" cy="0"/>
          <a:chOff x="0" y="0"/>
          <a:chExt cx="0" cy="0"/>
        </a:xfrm>
      </p:grpSpPr>
      <p:sp>
        <p:nvSpPr>
          <p:cNvPr id="17" name="Textbox 3">
            <a:extLst>
              <a:ext uri="{FF2B5EF4-FFF2-40B4-BE49-F238E27FC236}">
                <a16:creationId xmlns:a16="http://schemas.microsoft.com/office/drawing/2014/main" id="{2DAF129E-5DF7-17F0-DA56-2EEC4A7E8A7A}"/>
              </a:ext>
            </a:extLst>
          </p:cNvPr>
          <p:cNvSpPr/>
          <p:nvPr/>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5" name="Textbox 2">
            <a:extLst>
              <a:ext uri="{FF2B5EF4-FFF2-40B4-BE49-F238E27FC236}">
                <a16:creationId xmlns:a16="http://schemas.microsoft.com/office/drawing/2014/main" id="{627E9D79-2B99-CC09-ABFA-D7729320A16D}"/>
              </a:ext>
            </a:extLst>
          </p:cNvPr>
          <p:cNvSpPr/>
          <p:nvPr/>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1" name="Textbox 1">
            <a:extLst>
              <a:ext uri="{FF2B5EF4-FFF2-40B4-BE49-F238E27FC236}">
                <a16:creationId xmlns:a16="http://schemas.microsoft.com/office/drawing/2014/main" id="{4F5D8A99-A891-E743-E724-3D694A896B9C}"/>
              </a:ext>
            </a:extLst>
          </p:cNvPr>
          <p:cNvSpPr/>
          <p:nvPr/>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45" name="Text Placeholder 3">
            <a:extLst>
              <a:ext uri="{FF2B5EF4-FFF2-40B4-BE49-F238E27FC236}">
                <a16:creationId xmlns:a16="http://schemas.microsoft.com/office/drawing/2014/main" id="{EDBCBCB3-D98B-49CB-7411-4D8856A4739C}"/>
              </a:ext>
            </a:extLst>
          </p:cNvPr>
          <p:cNvSpPr>
            <a:spLocks noGrp="1"/>
          </p:cNvSpPr>
          <p:nvPr>
            <p:ph type="body" sz="quarter" idx="17" hasCustomPrompt="1"/>
          </p:nvPr>
        </p:nvSpPr>
        <p:spPr>
          <a:xfrm>
            <a:off x="6366133" y="4154956"/>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2" name="Text Placeholder 2">
            <a:extLst>
              <a:ext uri="{FF2B5EF4-FFF2-40B4-BE49-F238E27FC236}">
                <a16:creationId xmlns:a16="http://schemas.microsoft.com/office/drawing/2014/main" id="{EA092704-ACEA-D4F2-3EB6-3B334146D71C}"/>
              </a:ext>
            </a:extLst>
          </p:cNvPr>
          <p:cNvSpPr>
            <a:spLocks noGrp="1"/>
          </p:cNvSpPr>
          <p:nvPr>
            <p:ph type="body" sz="quarter" idx="16" hasCustomPrompt="1"/>
          </p:nvPr>
        </p:nvSpPr>
        <p:spPr>
          <a:xfrm>
            <a:off x="3559727" y="4143667"/>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31" name="Text Placeholder 1">
            <a:extLst>
              <a:ext uri="{FF2B5EF4-FFF2-40B4-BE49-F238E27FC236}">
                <a16:creationId xmlns:a16="http://schemas.microsoft.com/office/drawing/2014/main" id="{946C87A1-503E-F704-7FA7-6152CA91C75D}"/>
              </a:ext>
            </a:extLst>
          </p:cNvPr>
          <p:cNvSpPr>
            <a:spLocks noGrp="1"/>
          </p:cNvSpPr>
          <p:nvPr>
            <p:ph type="body" sz="quarter" idx="15" hasCustomPrompt="1"/>
          </p:nvPr>
        </p:nvSpPr>
        <p:spPr>
          <a:xfrm>
            <a:off x="773787" y="4146860"/>
            <a:ext cx="2374900"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51" name="Section title 3 Placeholder">
            <a:extLst>
              <a:ext uri="{FF2B5EF4-FFF2-40B4-BE49-F238E27FC236}">
                <a16:creationId xmlns:a16="http://schemas.microsoft.com/office/drawing/2014/main" id="{97A3CDDB-5294-3A57-8A98-7F5BF47B0A9B}"/>
              </a:ext>
            </a:extLst>
          </p:cNvPr>
          <p:cNvSpPr>
            <a:spLocks noGrp="1"/>
          </p:cNvSpPr>
          <p:nvPr>
            <p:ph type="dgm" sz="quarter" idx="22" hasCustomPrompt="1"/>
          </p:nvPr>
        </p:nvSpPr>
        <p:spPr>
          <a:xfrm>
            <a:off x="6285600" y="3635258"/>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50" name="Section title 2 Placeholder">
            <a:extLst>
              <a:ext uri="{FF2B5EF4-FFF2-40B4-BE49-F238E27FC236}">
                <a16:creationId xmlns:a16="http://schemas.microsoft.com/office/drawing/2014/main" id="{967D5AFA-1020-1983-A8A8-AD4ABD65B000}"/>
              </a:ext>
            </a:extLst>
          </p:cNvPr>
          <p:cNvSpPr>
            <a:spLocks noGrp="1"/>
          </p:cNvSpPr>
          <p:nvPr>
            <p:ph type="dgm" sz="quarter" idx="21" hasCustomPrompt="1"/>
          </p:nvPr>
        </p:nvSpPr>
        <p:spPr>
          <a:xfrm>
            <a:off x="34848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49" name="Section title 1 Placeholder">
            <a:extLst>
              <a:ext uri="{FF2B5EF4-FFF2-40B4-BE49-F238E27FC236}">
                <a16:creationId xmlns:a16="http://schemas.microsoft.com/office/drawing/2014/main" id="{F80094D5-0F01-7F23-51C5-73B48C3D8B28}"/>
              </a:ext>
            </a:extLst>
          </p:cNvPr>
          <p:cNvSpPr>
            <a:spLocks noGrp="1"/>
          </p:cNvSpPr>
          <p:nvPr>
            <p:ph type="dgm" sz="quarter" idx="20" hasCustomPrompt="1"/>
          </p:nvPr>
        </p:nvSpPr>
        <p:spPr>
          <a:xfrm>
            <a:off x="709200" y="3626433"/>
            <a:ext cx="2527200" cy="393600"/>
          </a:xfrm>
          <a:prstGeom prst="rect">
            <a:avLst/>
          </a:prstGeom>
          <a:solidFill>
            <a:schemeClr val="accent1"/>
          </a:solidFill>
        </p:spPr>
        <p:txBody>
          <a:bodyPr anchor="ctr"/>
          <a:lstStyle>
            <a:lvl1pPr marL="0" indent="0">
              <a:spcBef>
                <a:spcPts val="0"/>
              </a:spcBef>
              <a:buNone/>
              <a:defRPr lang="en-NZ" sz="1535" kern="1200" dirty="0">
                <a:solidFill>
                  <a:srgbClr val="FFFFFF"/>
                </a:solidFill>
                <a:latin typeface="Inter" panose="02000503000000020004" pitchFamily="50" charset="0"/>
                <a:ea typeface="+mn-ea"/>
                <a:cs typeface="+mn-cs"/>
              </a:defRPr>
            </a:lvl1pPr>
          </a:lstStyle>
          <a:p>
            <a:r>
              <a:rPr lang="en-NZ"/>
              <a:t> Section title</a:t>
            </a:r>
          </a:p>
        </p:txBody>
      </p:sp>
      <p:sp>
        <p:nvSpPr>
          <p:cNvPr id="25" name="Frame 3">
            <a:extLst>
              <a:ext uri="{FF2B5EF4-FFF2-40B4-BE49-F238E27FC236}">
                <a16:creationId xmlns:a16="http://schemas.microsoft.com/office/drawing/2014/main" id="{B13F7B80-26F9-2531-1D41-5DE6998C8630}"/>
              </a:ext>
            </a:extLst>
          </p:cNvPr>
          <p:cNvSpPr/>
          <p:nvPr/>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4" name="Frame 2">
            <a:extLst>
              <a:ext uri="{FF2B5EF4-FFF2-40B4-BE49-F238E27FC236}">
                <a16:creationId xmlns:a16="http://schemas.microsoft.com/office/drawing/2014/main" id="{8262756A-E154-87D3-516D-3BEE8AF9BE58}"/>
              </a:ext>
            </a:extLst>
          </p:cNvPr>
          <p:cNvSpPr/>
          <p:nvPr/>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3" name="Frame 1">
            <a:extLst>
              <a:ext uri="{FF2B5EF4-FFF2-40B4-BE49-F238E27FC236}">
                <a16:creationId xmlns:a16="http://schemas.microsoft.com/office/drawing/2014/main" id="{74446ED0-6D34-63EB-E45A-871B3CCFA8B5}"/>
              </a:ext>
            </a:extLst>
          </p:cNvPr>
          <p:cNvSpPr/>
          <p:nvPr/>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4" name="Sub-heading Placeholder">
            <a:extLst>
              <a:ext uri="{FF2B5EF4-FFF2-40B4-BE49-F238E27FC236}">
                <a16:creationId xmlns:a16="http://schemas.microsoft.com/office/drawing/2014/main" id="{60A891A9-14BF-2188-206A-D750ADA18E9E}"/>
              </a:ext>
            </a:extLst>
          </p:cNvPr>
          <p:cNvSpPr>
            <a:spLocks noGrp="1"/>
          </p:cNvSpPr>
          <p:nvPr>
            <p:ph type="body" sz="quarter" idx="10" hasCustomPrompt="1"/>
          </p:nvPr>
        </p:nvSpPr>
        <p:spPr>
          <a:xfrm>
            <a:off x="685802" y="1294313"/>
            <a:ext cx="10808564" cy="255600"/>
          </a:xfrm>
        </p:spPr>
        <p:txBody>
          <a:bodyPr/>
          <a:lstStyle>
            <a:lvl1pPr marL="0" indent="0">
              <a:buNone/>
              <a:defRPr lang="en-NZ" sz="1600" kern="1200" dirty="0" smtClean="0">
                <a:solidFill>
                  <a:srgbClr val="4A4A4C"/>
                </a:solidFill>
                <a:latin typeface="Inter" panose="02000503000000020004" pitchFamily="50" charset="0"/>
                <a:ea typeface="+mn-ea"/>
                <a:cs typeface="+mn-cs"/>
              </a:defRPr>
            </a:lvl1pPr>
          </a:lstStyle>
          <a:p>
            <a:pPr lvl="0"/>
            <a:r>
              <a:rPr lang="en-NZ"/>
              <a:t>Click to edit your sub-heading</a:t>
            </a:r>
          </a:p>
        </p:txBody>
      </p:sp>
      <p:sp>
        <p:nvSpPr>
          <p:cNvPr id="2" name="Title 1">
            <a:extLst>
              <a:ext uri="{FF2B5EF4-FFF2-40B4-BE49-F238E27FC236}">
                <a16:creationId xmlns:a16="http://schemas.microsoft.com/office/drawing/2014/main" id="{727876B6-7841-7D7B-456E-3ED69615A1F0}"/>
              </a:ext>
            </a:extLst>
          </p:cNvPr>
          <p:cNvSpPr>
            <a:spLocks noGrp="1"/>
          </p:cNvSpPr>
          <p:nvPr>
            <p:ph type="title" hasCustomPrompt="1"/>
          </p:nvPr>
        </p:nvSpPr>
        <p:spPr>
          <a:xfrm>
            <a:off x="698400" y="532800"/>
            <a:ext cx="10782400" cy="761513"/>
          </a:xfrm>
        </p:spPr>
        <p:txBody>
          <a:bodyPr/>
          <a:lstStyle>
            <a:lvl1pPr>
              <a:defRPr/>
            </a:lvl1pPr>
          </a:lstStyle>
          <a:p>
            <a:r>
              <a:rPr lang="en-US"/>
              <a:t>Heading</a:t>
            </a:r>
            <a:endParaRPr lang="en-NZ"/>
          </a:p>
        </p:txBody>
      </p:sp>
      <p:sp>
        <p:nvSpPr>
          <p:cNvPr id="3" name="Freeform 3">
            <a:extLst>
              <a:ext uri="{FF2B5EF4-FFF2-40B4-BE49-F238E27FC236}">
                <a16:creationId xmlns:a16="http://schemas.microsoft.com/office/drawing/2014/main" id="{984FD261-7FBB-E3FE-6D6A-2DBED7A21507}"/>
              </a:ext>
            </a:extLst>
          </p:cNvPr>
          <p:cNvSpPr/>
          <p:nvPr/>
        </p:nvSpPr>
        <p:spPr>
          <a:xfrm rot="5400000">
            <a:off x="7976660" y="2143129"/>
            <a:ext cx="6858000" cy="2571751"/>
          </a:xfrm>
          <a:custGeom>
            <a:avLst/>
            <a:gdLst/>
            <a:ahLst/>
            <a:cxnLst/>
            <a:rect l="l" t="t" r="r" b="b"/>
            <a:pathLst>
              <a:path w="10287000" h="3857625">
                <a:moveTo>
                  <a:pt x="0" y="0"/>
                </a:moveTo>
                <a:lnTo>
                  <a:pt x="10287000" y="0"/>
                </a:lnTo>
                <a:lnTo>
                  <a:pt x="10287000" y="3857625"/>
                </a:lnTo>
                <a:lnTo>
                  <a:pt x="0" y="38576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NZ" sz="601"/>
          </a:p>
        </p:txBody>
      </p:sp>
      <p:sp>
        <p:nvSpPr>
          <p:cNvPr id="18" name="Textbox 3">
            <a:extLst>
              <a:ext uri="{FF2B5EF4-FFF2-40B4-BE49-F238E27FC236}">
                <a16:creationId xmlns:a16="http://schemas.microsoft.com/office/drawing/2014/main" id="{2BF9A9DA-68A3-B044-97F6-70B025D084CF}"/>
              </a:ext>
            </a:extLst>
          </p:cNvPr>
          <p:cNvSpPr/>
          <p:nvPr userDrawn="1"/>
        </p:nvSpPr>
        <p:spPr>
          <a:xfrm>
            <a:off x="6285339"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19" name="Textbox 2">
            <a:extLst>
              <a:ext uri="{FF2B5EF4-FFF2-40B4-BE49-F238E27FC236}">
                <a16:creationId xmlns:a16="http://schemas.microsoft.com/office/drawing/2014/main" id="{006358D7-F5F5-ED4D-AE11-21BCCE46D417}"/>
              </a:ext>
            </a:extLst>
          </p:cNvPr>
          <p:cNvSpPr/>
          <p:nvPr userDrawn="1"/>
        </p:nvSpPr>
        <p:spPr>
          <a:xfrm>
            <a:off x="3483527" y="4004750"/>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0" name="Textbox 1">
            <a:extLst>
              <a:ext uri="{FF2B5EF4-FFF2-40B4-BE49-F238E27FC236}">
                <a16:creationId xmlns:a16="http://schemas.microsoft.com/office/drawing/2014/main" id="{88DFD36A-9D0C-3B44-B4F9-53CE54315B03}"/>
              </a:ext>
            </a:extLst>
          </p:cNvPr>
          <p:cNvSpPr/>
          <p:nvPr userDrawn="1"/>
        </p:nvSpPr>
        <p:spPr>
          <a:xfrm>
            <a:off x="707658" y="4032887"/>
            <a:ext cx="2527300" cy="2044700"/>
          </a:xfrm>
          <a:custGeom>
            <a:avLst/>
            <a:gdLst/>
            <a:ahLst/>
            <a:cxnLst/>
            <a:rect l="l" t="t" r="r" b="b"/>
            <a:pathLst>
              <a:path w="998440" h="807783">
                <a:moveTo>
                  <a:pt x="0" y="0"/>
                </a:moveTo>
                <a:lnTo>
                  <a:pt x="998440" y="0"/>
                </a:lnTo>
                <a:lnTo>
                  <a:pt x="998440" y="807783"/>
                </a:lnTo>
                <a:lnTo>
                  <a:pt x="0" y="807783"/>
                </a:lnTo>
                <a:close/>
              </a:path>
            </a:pathLst>
          </a:custGeom>
          <a:solidFill>
            <a:srgbClr val="F2F2F2"/>
          </a:solidFill>
        </p:spPr>
        <p:txBody>
          <a:bodyPr/>
          <a:lstStyle/>
          <a:p>
            <a:endParaRPr lang="en-NZ" sz="601"/>
          </a:p>
        </p:txBody>
      </p:sp>
      <p:sp>
        <p:nvSpPr>
          <p:cNvPr id="21" name="Frame 3">
            <a:extLst>
              <a:ext uri="{FF2B5EF4-FFF2-40B4-BE49-F238E27FC236}">
                <a16:creationId xmlns:a16="http://schemas.microsoft.com/office/drawing/2014/main" id="{6003B384-6E48-3D45-A8D1-AABC32F1A450}"/>
              </a:ext>
            </a:extLst>
          </p:cNvPr>
          <p:cNvSpPr/>
          <p:nvPr userDrawn="1"/>
        </p:nvSpPr>
        <p:spPr>
          <a:xfrm>
            <a:off x="6285339"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2" name="Frame 2">
            <a:extLst>
              <a:ext uri="{FF2B5EF4-FFF2-40B4-BE49-F238E27FC236}">
                <a16:creationId xmlns:a16="http://schemas.microsoft.com/office/drawing/2014/main" id="{6F69FDB5-C0F9-134D-8676-713AF31E184F}"/>
              </a:ext>
            </a:extLst>
          </p:cNvPr>
          <p:cNvSpPr/>
          <p:nvPr userDrawn="1"/>
        </p:nvSpPr>
        <p:spPr>
          <a:xfrm>
            <a:off x="3483527" y="1755808"/>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6" name="Frame 1">
            <a:extLst>
              <a:ext uri="{FF2B5EF4-FFF2-40B4-BE49-F238E27FC236}">
                <a16:creationId xmlns:a16="http://schemas.microsoft.com/office/drawing/2014/main" id="{137DCBD4-3B1C-1E4D-80ED-22A8874FF4F0}"/>
              </a:ext>
            </a:extLst>
          </p:cNvPr>
          <p:cNvSpPr/>
          <p:nvPr userDrawn="1"/>
        </p:nvSpPr>
        <p:spPr>
          <a:xfrm>
            <a:off x="697634" y="1761784"/>
            <a:ext cx="2527300" cy="1765333"/>
          </a:xfrm>
          <a:custGeom>
            <a:avLst/>
            <a:gdLst/>
            <a:ahLst/>
            <a:cxnLst/>
            <a:rect l="l" t="t" r="r" b="b"/>
            <a:pathLst>
              <a:path w="998440" h="697416">
                <a:moveTo>
                  <a:pt x="0" y="0"/>
                </a:moveTo>
                <a:lnTo>
                  <a:pt x="998440" y="0"/>
                </a:lnTo>
                <a:lnTo>
                  <a:pt x="998440" y="697416"/>
                </a:lnTo>
                <a:lnTo>
                  <a:pt x="0" y="697416"/>
                </a:lnTo>
                <a:close/>
              </a:path>
            </a:pathLst>
          </a:custGeom>
          <a:solidFill>
            <a:schemeClr val="bg1"/>
          </a:solidFill>
          <a:ln w="38100">
            <a:solidFill>
              <a:schemeClr val="accent1"/>
            </a:solidFill>
          </a:ln>
        </p:spPr>
        <p:txBody>
          <a:bodyPr/>
          <a:lstStyle/>
          <a:p>
            <a:pPr lvl="0"/>
            <a:endParaRPr lang="en-NZ" sz="601"/>
          </a:p>
        </p:txBody>
      </p:sp>
      <p:sp>
        <p:nvSpPr>
          <p:cNvPr id="27" name="Freeform 3">
            <a:extLst>
              <a:ext uri="{FF2B5EF4-FFF2-40B4-BE49-F238E27FC236}">
                <a16:creationId xmlns:a16="http://schemas.microsoft.com/office/drawing/2014/main" id="{ECB1E86A-0B35-7442-BC6B-311AAC432AEC}"/>
              </a:ext>
            </a:extLst>
          </p:cNvPr>
          <p:cNvSpPr/>
          <p:nvPr userDrawn="1"/>
        </p:nvSpPr>
        <p:spPr>
          <a:xfrm rot="5400000">
            <a:off x="7976660" y="2143129"/>
            <a:ext cx="6858000" cy="2571751"/>
          </a:xfrm>
          <a:custGeom>
            <a:avLst/>
            <a:gdLst/>
            <a:ahLst/>
            <a:cxnLst/>
            <a:rect l="l" t="t" r="r" b="b"/>
            <a:pathLst>
              <a:path w="10287000" h="3857625">
                <a:moveTo>
                  <a:pt x="0" y="0"/>
                </a:moveTo>
                <a:lnTo>
                  <a:pt x="10287000" y="0"/>
                </a:lnTo>
                <a:lnTo>
                  <a:pt x="10287000" y="3857625"/>
                </a:lnTo>
                <a:lnTo>
                  <a:pt x="0" y="385762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NZ" sz="601"/>
          </a:p>
        </p:txBody>
      </p:sp>
    </p:spTree>
    <p:extLst>
      <p:ext uri="{BB962C8B-B14F-4D97-AF65-F5344CB8AC3E}">
        <p14:creationId xmlns:p14="http://schemas.microsoft.com/office/powerpoint/2010/main" val="188866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Tiles with ResearchHub">
    <p:spTree>
      <p:nvGrpSpPr>
        <p:cNvPr id="1" name=""/>
        <p:cNvGrpSpPr/>
        <p:nvPr/>
      </p:nvGrpSpPr>
      <p:grpSpPr>
        <a:xfrm>
          <a:off x="0" y="0"/>
          <a:ext cx="0" cy="0"/>
          <a:chOff x="0" y="0"/>
          <a:chExt cx="0" cy="0"/>
        </a:xfrm>
      </p:grpSpPr>
      <p:sp>
        <p:nvSpPr>
          <p:cNvPr id="6" name="Text 2 Placeholder">
            <a:extLst>
              <a:ext uri="{FF2B5EF4-FFF2-40B4-BE49-F238E27FC236}">
                <a16:creationId xmlns:a16="http://schemas.microsoft.com/office/drawing/2014/main" id="{C923B292-08D8-1C7F-B921-317C87D2FC11}"/>
              </a:ext>
            </a:extLst>
          </p:cNvPr>
          <p:cNvSpPr>
            <a:spLocks noGrp="1"/>
          </p:cNvSpPr>
          <p:nvPr>
            <p:ph type="body" sz="quarter" idx="20" hasCustomPrompt="1"/>
          </p:nvPr>
        </p:nvSpPr>
        <p:spPr>
          <a:xfrm>
            <a:off x="6317130" y="4523569"/>
            <a:ext cx="5078573"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14" name="Textbox 2">
            <a:extLst>
              <a:ext uri="{FF2B5EF4-FFF2-40B4-BE49-F238E27FC236}">
                <a16:creationId xmlns:a16="http://schemas.microsoft.com/office/drawing/2014/main" id="{79B08A6E-DDFC-D6EF-E280-751ACD7E2550}"/>
              </a:ext>
            </a:extLst>
          </p:cNvPr>
          <p:cNvSpPr/>
          <p:nvPr/>
        </p:nvSpPr>
        <p:spPr>
          <a:xfrm>
            <a:off x="6216690" y="4444666"/>
            <a:ext cx="5289551" cy="1734948"/>
          </a:xfrm>
          <a:custGeom>
            <a:avLst/>
            <a:gdLst/>
            <a:ahLst/>
            <a:cxnLst/>
            <a:rect l="l" t="t" r="r" b="b"/>
            <a:pathLst>
              <a:path w="2089699" h="685412">
                <a:moveTo>
                  <a:pt x="0" y="0"/>
                </a:moveTo>
                <a:lnTo>
                  <a:pt x="2089699" y="0"/>
                </a:lnTo>
                <a:lnTo>
                  <a:pt x="2089699" y="685412"/>
                </a:lnTo>
                <a:lnTo>
                  <a:pt x="0" y="685412"/>
                </a:lnTo>
                <a:close/>
              </a:path>
            </a:pathLst>
          </a:custGeom>
          <a:solidFill>
            <a:srgbClr val="F2F2F2"/>
          </a:solidFill>
        </p:spPr>
        <p:txBody>
          <a:bodyPr/>
          <a:lstStyle/>
          <a:p>
            <a:endParaRPr lang="en-NZ" sz="601"/>
          </a:p>
        </p:txBody>
      </p:sp>
      <p:sp>
        <p:nvSpPr>
          <p:cNvPr id="5" name="Text 1 Placeholder">
            <a:extLst>
              <a:ext uri="{FF2B5EF4-FFF2-40B4-BE49-F238E27FC236}">
                <a16:creationId xmlns:a16="http://schemas.microsoft.com/office/drawing/2014/main" id="{370E9A2C-B246-2AC6-CCB6-AC16030681AB}"/>
              </a:ext>
            </a:extLst>
          </p:cNvPr>
          <p:cNvSpPr>
            <a:spLocks noGrp="1"/>
          </p:cNvSpPr>
          <p:nvPr>
            <p:ph type="body" sz="quarter" idx="15" hasCustomPrompt="1"/>
          </p:nvPr>
        </p:nvSpPr>
        <p:spPr>
          <a:xfrm>
            <a:off x="796297" y="4523569"/>
            <a:ext cx="5078573"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8" name="Textbox 1">
            <a:extLst>
              <a:ext uri="{FF2B5EF4-FFF2-40B4-BE49-F238E27FC236}">
                <a16:creationId xmlns:a16="http://schemas.microsoft.com/office/drawing/2014/main" id="{5B235C30-7741-A364-9422-72B059FA776B}"/>
              </a:ext>
            </a:extLst>
          </p:cNvPr>
          <p:cNvSpPr/>
          <p:nvPr/>
        </p:nvSpPr>
        <p:spPr>
          <a:xfrm>
            <a:off x="685802" y="4444667"/>
            <a:ext cx="5295973" cy="1732671"/>
          </a:xfrm>
          <a:custGeom>
            <a:avLst/>
            <a:gdLst/>
            <a:ahLst/>
            <a:cxnLst/>
            <a:rect l="l" t="t" r="r" b="b"/>
            <a:pathLst>
              <a:path w="2092236" h="684512">
                <a:moveTo>
                  <a:pt x="0" y="0"/>
                </a:moveTo>
                <a:lnTo>
                  <a:pt x="2092236" y="0"/>
                </a:lnTo>
                <a:lnTo>
                  <a:pt x="2092236" y="684512"/>
                </a:lnTo>
                <a:lnTo>
                  <a:pt x="0" y="684512"/>
                </a:lnTo>
                <a:close/>
              </a:path>
            </a:pathLst>
          </a:custGeom>
          <a:solidFill>
            <a:srgbClr val="F2F2F2"/>
          </a:solidFill>
        </p:spPr>
        <p:txBody>
          <a:bodyPr/>
          <a:lstStyle/>
          <a:p>
            <a:endParaRPr lang="en-NZ" sz="601"/>
          </a:p>
        </p:txBody>
      </p:sp>
      <p:sp>
        <p:nvSpPr>
          <p:cNvPr id="18" name="Frame 2">
            <a:extLst>
              <a:ext uri="{FF2B5EF4-FFF2-40B4-BE49-F238E27FC236}">
                <a16:creationId xmlns:a16="http://schemas.microsoft.com/office/drawing/2014/main" id="{723244C0-A373-8189-CCE9-5F45C588F0B2}"/>
              </a:ext>
            </a:extLst>
          </p:cNvPr>
          <p:cNvSpPr/>
          <p:nvPr/>
        </p:nvSpPr>
        <p:spPr>
          <a:xfrm>
            <a:off x="6216692" y="1785023"/>
            <a:ext cx="5289513" cy="2572516"/>
          </a:xfrm>
          <a:custGeom>
            <a:avLst/>
            <a:gdLst/>
            <a:ahLst/>
            <a:cxnLst/>
            <a:rect l="l" t="t" r="r" b="b"/>
            <a:pathLst>
              <a:path w="7934270" h="3858771">
                <a:moveTo>
                  <a:pt x="0" y="0"/>
                </a:moveTo>
                <a:lnTo>
                  <a:pt x="7934270" y="0"/>
                </a:lnTo>
                <a:lnTo>
                  <a:pt x="7934270" y="3858770"/>
                </a:lnTo>
                <a:lnTo>
                  <a:pt x="0" y="3858770"/>
                </a:lnTo>
                <a:lnTo>
                  <a:pt x="0" y="0"/>
                </a:lnTo>
                <a:close/>
              </a:path>
            </a:pathLst>
          </a:custGeom>
          <a:solidFill>
            <a:schemeClr val="bg1"/>
          </a:solidFill>
          <a:ln w="38100">
            <a:solidFill>
              <a:schemeClr val="accent1"/>
            </a:solidFill>
          </a:ln>
        </p:spPr>
        <p:txBody>
          <a:bodyPr/>
          <a:lstStyle/>
          <a:p>
            <a:pPr lvl="0"/>
            <a:endParaRPr lang="en-NZ" sz="601"/>
          </a:p>
        </p:txBody>
      </p:sp>
      <p:sp>
        <p:nvSpPr>
          <p:cNvPr id="10" name="Frame 1">
            <a:extLst>
              <a:ext uri="{FF2B5EF4-FFF2-40B4-BE49-F238E27FC236}">
                <a16:creationId xmlns:a16="http://schemas.microsoft.com/office/drawing/2014/main" id="{3B68979A-5415-433D-7FB2-04D8B560B753}"/>
              </a:ext>
            </a:extLst>
          </p:cNvPr>
          <p:cNvSpPr/>
          <p:nvPr/>
        </p:nvSpPr>
        <p:spPr>
          <a:xfrm>
            <a:off x="685802" y="1778979"/>
            <a:ext cx="5295973" cy="2581479"/>
          </a:xfrm>
          <a:custGeom>
            <a:avLst/>
            <a:gdLst/>
            <a:ahLst/>
            <a:cxnLst/>
            <a:rect l="l" t="t" r="r" b="b"/>
            <a:pathLst>
              <a:path w="7943960" h="3872218">
                <a:moveTo>
                  <a:pt x="0" y="0"/>
                </a:moveTo>
                <a:lnTo>
                  <a:pt x="7943960" y="0"/>
                </a:lnTo>
                <a:lnTo>
                  <a:pt x="7943960" y="3872218"/>
                </a:lnTo>
                <a:lnTo>
                  <a:pt x="0" y="3872218"/>
                </a:lnTo>
                <a:lnTo>
                  <a:pt x="0" y="0"/>
                </a:lnTo>
                <a:close/>
              </a:path>
            </a:pathLst>
          </a:custGeom>
          <a:solidFill>
            <a:schemeClr val="bg1"/>
          </a:solidFill>
          <a:ln w="38100">
            <a:solidFill>
              <a:schemeClr val="accent1"/>
            </a:solidFill>
          </a:ln>
        </p:spPr>
        <p:txBody>
          <a:bodyPr/>
          <a:lstStyle/>
          <a:p>
            <a:pPr lvl="0"/>
            <a:endParaRPr lang="en-NZ" sz="601"/>
          </a:p>
        </p:txBody>
      </p:sp>
      <p:sp>
        <p:nvSpPr>
          <p:cNvPr id="3" name="Sub-heading Placeholder">
            <a:extLst>
              <a:ext uri="{FF2B5EF4-FFF2-40B4-BE49-F238E27FC236}">
                <a16:creationId xmlns:a16="http://schemas.microsoft.com/office/drawing/2014/main" id="{C34A15FC-50CD-D59D-4598-F3380A155B08}"/>
              </a:ext>
            </a:extLst>
          </p:cNvPr>
          <p:cNvSpPr>
            <a:spLocks noGrp="1"/>
          </p:cNvSpPr>
          <p:nvPr>
            <p:ph type="body" sz="quarter" idx="10" hasCustomPrompt="1"/>
          </p:nvPr>
        </p:nvSpPr>
        <p:spPr>
          <a:xfrm>
            <a:off x="685802" y="1294313"/>
            <a:ext cx="10808564" cy="255600"/>
          </a:xfrm>
        </p:spPr>
        <p:txBody>
          <a:bodyPr/>
          <a:lstStyle>
            <a:lvl1pPr marL="0" indent="0">
              <a:buNone/>
              <a:defRPr lang="en-NZ" sz="1600" kern="1200" dirty="0" smtClean="0">
                <a:solidFill>
                  <a:srgbClr val="4A4A4C"/>
                </a:solidFill>
                <a:latin typeface="Inter" panose="02000503000000020004" pitchFamily="50" charset="0"/>
                <a:ea typeface="+mn-ea"/>
                <a:cs typeface="+mn-cs"/>
              </a:defRPr>
            </a:lvl1pPr>
          </a:lstStyle>
          <a:p>
            <a:pPr lvl="0"/>
            <a:r>
              <a:rPr lang="en-NZ"/>
              <a:t>Click to edit your sub-heading</a:t>
            </a:r>
          </a:p>
        </p:txBody>
      </p:sp>
      <p:sp>
        <p:nvSpPr>
          <p:cNvPr id="2" name="Title 1">
            <a:extLst>
              <a:ext uri="{FF2B5EF4-FFF2-40B4-BE49-F238E27FC236}">
                <a16:creationId xmlns:a16="http://schemas.microsoft.com/office/drawing/2014/main" id="{2D796BF1-6B60-6D69-0D0B-31C8B1FDEE1F}"/>
              </a:ext>
            </a:extLst>
          </p:cNvPr>
          <p:cNvSpPr>
            <a:spLocks noGrp="1"/>
          </p:cNvSpPr>
          <p:nvPr>
            <p:ph type="title" hasCustomPrompt="1"/>
          </p:nvPr>
        </p:nvSpPr>
        <p:spPr>
          <a:xfrm>
            <a:off x="698400" y="532800"/>
            <a:ext cx="10782400" cy="761513"/>
          </a:xfrm>
        </p:spPr>
        <p:txBody>
          <a:bodyPr/>
          <a:lstStyle>
            <a:lvl1pPr>
              <a:defRPr/>
            </a:lvl1pPr>
          </a:lstStyle>
          <a:p>
            <a:r>
              <a:rPr lang="en-US"/>
              <a:t>Heading</a:t>
            </a:r>
            <a:endParaRPr lang="en-NZ"/>
          </a:p>
        </p:txBody>
      </p:sp>
      <p:sp>
        <p:nvSpPr>
          <p:cNvPr id="12" name="Frame 2">
            <a:extLst>
              <a:ext uri="{FF2B5EF4-FFF2-40B4-BE49-F238E27FC236}">
                <a16:creationId xmlns:a16="http://schemas.microsoft.com/office/drawing/2014/main" id="{CBCAA206-AED0-694D-BAB9-F7C734E5D75B}"/>
              </a:ext>
            </a:extLst>
          </p:cNvPr>
          <p:cNvSpPr/>
          <p:nvPr userDrawn="1"/>
        </p:nvSpPr>
        <p:spPr>
          <a:xfrm>
            <a:off x="6216692" y="1785023"/>
            <a:ext cx="5289513" cy="2572516"/>
          </a:xfrm>
          <a:custGeom>
            <a:avLst/>
            <a:gdLst/>
            <a:ahLst/>
            <a:cxnLst/>
            <a:rect l="l" t="t" r="r" b="b"/>
            <a:pathLst>
              <a:path w="7934270" h="3858771">
                <a:moveTo>
                  <a:pt x="0" y="0"/>
                </a:moveTo>
                <a:lnTo>
                  <a:pt x="7934270" y="0"/>
                </a:lnTo>
                <a:lnTo>
                  <a:pt x="7934270" y="3858770"/>
                </a:lnTo>
                <a:lnTo>
                  <a:pt x="0" y="3858770"/>
                </a:lnTo>
                <a:lnTo>
                  <a:pt x="0" y="0"/>
                </a:lnTo>
                <a:close/>
              </a:path>
            </a:pathLst>
          </a:custGeom>
          <a:solidFill>
            <a:schemeClr val="bg1"/>
          </a:solidFill>
          <a:ln w="38100">
            <a:solidFill>
              <a:schemeClr val="accent1"/>
            </a:solidFill>
          </a:ln>
        </p:spPr>
        <p:txBody>
          <a:bodyPr/>
          <a:lstStyle/>
          <a:p>
            <a:pPr lvl="0"/>
            <a:endParaRPr lang="en-NZ" sz="601"/>
          </a:p>
        </p:txBody>
      </p:sp>
      <p:sp>
        <p:nvSpPr>
          <p:cNvPr id="13" name="Frame 1">
            <a:extLst>
              <a:ext uri="{FF2B5EF4-FFF2-40B4-BE49-F238E27FC236}">
                <a16:creationId xmlns:a16="http://schemas.microsoft.com/office/drawing/2014/main" id="{F11AECEE-1136-8F41-B3B0-7776029592C5}"/>
              </a:ext>
            </a:extLst>
          </p:cNvPr>
          <p:cNvSpPr/>
          <p:nvPr userDrawn="1"/>
        </p:nvSpPr>
        <p:spPr>
          <a:xfrm>
            <a:off x="685802" y="1778979"/>
            <a:ext cx="5295973" cy="2581479"/>
          </a:xfrm>
          <a:custGeom>
            <a:avLst/>
            <a:gdLst/>
            <a:ahLst/>
            <a:cxnLst/>
            <a:rect l="l" t="t" r="r" b="b"/>
            <a:pathLst>
              <a:path w="7943960" h="3872218">
                <a:moveTo>
                  <a:pt x="0" y="0"/>
                </a:moveTo>
                <a:lnTo>
                  <a:pt x="7943960" y="0"/>
                </a:lnTo>
                <a:lnTo>
                  <a:pt x="7943960" y="3872218"/>
                </a:lnTo>
                <a:lnTo>
                  <a:pt x="0" y="3872218"/>
                </a:lnTo>
                <a:lnTo>
                  <a:pt x="0" y="0"/>
                </a:lnTo>
                <a:close/>
              </a:path>
            </a:pathLst>
          </a:custGeom>
          <a:solidFill>
            <a:schemeClr val="bg1"/>
          </a:solidFill>
          <a:ln w="38100">
            <a:solidFill>
              <a:schemeClr val="accent1"/>
            </a:solidFill>
          </a:ln>
        </p:spPr>
        <p:txBody>
          <a:bodyPr/>
          <a:lstStyle/>
          <a:p>
            <a:pPr lvl="0"/>
            <a:endParaRPr lang="en-NZ" sz="601"/>
          </a:p>
        </p:txBody>
      </p:sp>
      <p:sp>
        <p:nvSpPr>
          <p:cNvPr id="7" name="ResearchHub link Placeholder">
            <a:extLst>
              <a:ext uri="{FF2B5EF4-FFF2-40B4-BE49-F238E27FC236}">
                <a16:creationId xmlns:a16="http://schemas.microsoft.com/office/drawing/2014/main" id="{281E0743-1CCF-0FCF-83D0-DA44EA34B8DC}"/>
              </a:ext>
            </a:extLst>
          </p:cNvPr>
          <p:cNvSpPr>
            <a:spLocks noGrp="1"/>
          </p:cNvSpPr>
          <p:nvPr>
            <p:ph type="body" sz="quarter" idx="19" hasCustomPrompt="1"/>
          </p:nvPr>
        </p:nvSpPr>
        <p:spPr>
          <a:xfrm>
            <a:off x="2548647" y="6334854"/>
            <a:ext cx="8979576" cy="255600"/>
          </a:xfrm>
        </p:spPr>
        <p:txBody>
          <a:bodyPr>
            <a:noAutofit/>
          </a:bodyPr>
          <a:lstStyle>
            <a:lvl1pPr marL="0" indent="0">
              <a:buNone/>
              <a:defRPr sz="1400"/>
            </a:lvl1pPr>
          </a:lstStyle>
          <a:p>
            <a:pPr lvl="0"/>
            <a:r>
              <a:rPr lang="en-US"/>
              <a:t>Home / SUBHUB / Link</a:t>
            </a:r>
            <a:endParaRPr lang="en-NZ"/>
          </a:p>
        </p:txBody>
      </p:sp>
      <p:pic>
        <p:nvPicPr>
          <p:cNvPr id="9" name="Picture 8">
            <a:extLst>
              <a:ext uri="{FF2B5EF4-FFF2-40B4-BE49-F238E27FC236}">
                <a16:creationId xmlns:a16="http://schemas.microsoft.com/office/drawing/2014/main" id="{53B8DBE9-B964-ACDF-A4A8-EA7DB9CE9495}"/>
              </a:ext>
            </a:extLst>
          </p:cNvPr>
          <p:cNvPicPr>
            <a:picLocks noChangeAspect="1"/>
          </p:cNvPicPr>
          <p:nvPr userDrawn="1"/>
        </p:nvPicPr>
        <p:blipFill>
          <a:blip r:embed="rId2"/>
          <a:stretch>
            <a:fillRect/>
          </a:stretch>
        </p:blipFill>
        <p:spPr>
          <a:xfrm>
            <a:off x="685802" y="6334854"/>
            <a:ext cx="1800224" cy="258293"/>
          </a:xfrm>
          <a:prstGeom prst="rect">
            <a:avLst/>
          </a:prstGeom>
        </p:spPr>
      </p:pic>
    </p:spTree>
    <p:extLst>
      <p:ext uri="{BB962C8B-B14F-4D97-AF65-F5344CB8AC3E}">
        <p14:creationId xmlns:p14="http://schemas.microsoft.com/office/powerpoint/2010/main" val="58190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2 Tiles no links">
    <p:spTree>
      <p:nvGrpSpPr>
        <p:cNvPr id="1" name=""/>
        <p:cNvGrpSpPr/>
        <p:nvPr/>
      </p:nvGrpSpPr>
      <p:grpSpPr>
        <a:xfrm>
          <a:off x="0" y="0"/>
          <a:ext cx="0" cy="0"/>
          <a:chOff x="0" y="0"/>
          <a:chExt cx="0" cy="0"/>
        </a:xfrm>
      </p:grpSpPr>
      <p:sp>
        <p:nvSpPr>
          <p:cNvPr id="6" name="Text 2 Placeholder">
            <a:extLst>
              <a:ext uri="{FF2B5EF4-FFF2-40B4-BE49-F238E27FC236}">
                <a16:creationId xmlns:a16="http://schemas.microsoft.com/office/drawing/2014/main" id="{C923B292-08D8-1C7F-B921-317C87D2FC11}"/>
              </a:ext>
            </a:extLst>
          </p:cNvPr>
          <p:cNvSpPr>
            <a:spLocks noGrp="1"/>
          </p:cNvSpPr>
          <p:nvPr>
            <p:ph type="body" sz="quarter" idx="20" hasCustomPrompt="1"/>
          </p:nvPr>
        </p:nvSpPr>
        <p:spPr>
          <a:xfrm>
            <a:off x="6317130" y="4523569"/>
            <a:ext cx="5078573"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14" name="Textbox 2">
            <a:extLst>
              <a:ext uri="{FF2B5EF4-FFF2-40B4-BE49-F238E27FC236}">
                <a16:creationId xmlns:a16="http://schemas.microsoft.com/office/drawing/2014/main" id="{79B08A6E-DDFC-D6EF-E280-751ACD7E2550}"/>
              </a:ext>
            </a:extLst>
          </p:cNvPr>
          <p:cNvSpPr/>
          <p:nvPr/>
        </p:nvSpPr>
        <p:spPr>
          <a:xfrm>
            <a:off x="6216690" y="4444666"/>
            <a:ext cx="5289551" cy="1734948"/>
          </a:xfrm>
          <a:custGeom>
            <a:avLst/>
            <a:gdLst/>
            <a:ahLst/>
            <a:cxnLst/>
            <a:rect l="l" t="t" r="r" b="b"/>
            <a:pathLst>
              <a:path w="2089699" h="685412">
                <a:moveTo>
                  <a:pt x="0" y="0"/>
                </a:moveTo>
                <a:lnTo>
                  <a:pt x="2089699" y="0"/>
                </a:lnTo>
                <a:lnTo>
                  <a:pt x="2089699" y="685412"/>
                </a:lnTo>
                <a:lnTo>
                  <a:pt x="0" y="685412"/>
                </a:lnTo>
                <a:close/>
              </a:path>
            </a:pathLst>
          </a:custGeom>
          <a:solidFill>
            <a:srgbClr val="F2F2F2"/>
          </a:solidFill>
        </p:spPr>
        <p:txBody>
          <a:bodyPr/>
          <a:lstStyle/>
          <a:p>
            <a:endParaRPr lang="en-NZ" sz="601"/>
          </a:p>
        </p:txBody>
      </p:sp>
      <p:sp>
        <p:nvSpPr>
          <p:cNvPr id="5" name="Text 1 Placeholder">
            <a:extLst>
              <a:ext uri="{FF2B5EF4-FFF2-40B4-BE49-F238E27FC236}">
                <a16:creationId xmlns:a16="http://schemas.microsoft.com/office/drawing/2014/main" id="{370E9A2C-B246-2AC6-CCB6-AC16030681AB}"/>
              </a:ext>
            </a:extLst>
          </p:cNvPr>
          <p:cNvSpPr>
            <a:spLocks noGrp="1"/>
          </p:cNvSpPr>
          <p:nvPr>
            <p:ph type="body" sz="quarter" idx="15" hasCustomPrompt="1"/>
          </p:nvPr>
        </p:nvSpPr>
        <p:spPr>
          <a:xfrm>
            <a:off x="796297" y="4523569"/>
            <a:ext cx="5078573" cy="914400"/>
          </a:xfrm>
        </p:spPr>
        <p:txBody>
          <a:bodyPr/>
          <a:lstStyle>
            <a:lvl1pPr marL="0" indent="0">
              <a:buNone/>
              <a:defRPr lang="en-NZ" sz="1333" kern="1200" dirty="0">
                <a:solidFill>
                  <a:schemeClr val="accent4"/>
                </a:solidFill>
                <a:latin typeface="Inter" panose="02000503000000020004" pitchFamily="50" charset="0"/>
                <a:ea typeface="+mn-lt"/>
                <a:cs typeface="+mn-lt"/>
              </a:defRPr>
            </a:lvl1pPr>
          </a:lstStyle>
          <a:p>
            <a:pPr lvl="0"/>
            <a:r>
              <a:rPr lang="en-US"/>
              <a:t>Text description</a:t>
            </a:r>
            <a:endParaRPr lang="en-NZ"/>
          </a:p>
        </p:txBody>
      </p:sp>
      <p:sp>
        <p:nvSpPr>
          <p:cNvPr id="8" name="Textbox 1">
            <a:extLst>
              <a:ext uri="{FF2B5EF4-FFF2-40B4-BE49-F238E27FC236}">
                <a16:creationId xmlns:a16="http://schemas.microsoft.com/office/drawing/2014/main" id="{5B235C30-7741-A364-9422-72B059FA776B}"/>
              </a:ext>
            </a:extLst>
          </p:cNvPr>
          <p:cNvSpPr/>
          <p:nvPr/>
        </p:nvSpPr>
        <p:spPr>
          <a:xfrm>
            <a:off x="685802" y="4444667"/>
            <a:ext cx="5295973" cy="1732671"/>
          </a:xfrm>
          <a:custGeom>
            <a:avLst/>
            <a:gdLst/>
            <a:ahLst/>
            <a:cxnLst/>
            <a:rect l="l" t="t" r="r" b="b"/>
            <a:pathLst>
              <a:path w="2092236" h="684512">
                <a:moveTo>
                  <a:pt x="0" y="0"/>
                </a:moveTo>
                <a:lnTo>
                  <a:pt x="2092236" y="0"/>
                </a:lnTo>
                <a:lnTo>
                  <a:pt x="2092236" y="684512"/>
                </a:lnTo>
                <a:lnTo>
                  <a:pt x="0" y="684512"/>
                </a:lnTo>
                <a:close/>
              </a:path>
            </a:pathLst>
          </a:custGeom>
          <a:solidFill>
            <a:srgbClr val="F2F2F2"/>
          </a:solidFill>
        </p:spPr>
        <p:txBody>
          <a:bodyPr/>
          <a:lstStyle/>
          <a:p>
            <a:endParaRPr lang="en-NZ" sz="601"/>
          </a:p>
        </p:txBody>
      </p:sp>
      <p:sp>
        <p:nvSpPr>
          <p:cNvPr id="18" name="Frame 2">
            <a:extLst>
              <a:ext uri="{FF2B5EF4-FFF2-40B4-BE49-F238E27FC236}">
                <a16:creationId xmlns:a16="http://schemas.microsoft.com/office/drawing/2014/main" id="{723244C0-A373-8189-CCE9-5F45C588F0B2}"/>
              </a:ext>
            </a:extLst>
          </p:cNvPr>
          <p:cNvSpPr/>
          <p:nvPr/>
        </p:nvSpPr>
        <p:spPr>
          <a:xfrm>
            <a:off x="6216692" y="1785023"/>
            <a:ext cx="5289513" cy="2572516"/>
          </a:xfrm>
          <a:custGeom>
            <a:avLst/>
            <a:gdLst/>
            <a:ahLst/>
            <a:cxnLst/>
            <a:rect l="l" t="t" r="r" b="b"/>
            <a:pathLst>
              <a:path w="7934270" h="3858771">
                <a:moveTo>
                  <a:pt x="0" y="0"/>
                </a:moveTo>
                <a:lnTo>
                  <a:pt x="7934270" y="0"/>
                </a:lnTo>
                <a:lnTo>
                  <a:pt x="7934270" y="3858770"/>
                </a:lnTo>
                <a:lnTo>
                  <a:pt x="0" y="3858770"/>
                </a:lnTo>
                <a:lnTo>
                  <a:pt x="0" y="0"/>
                </a:lnTo>
                <a:close/>
              </a:path>
            </a:pathLst>
          </a:custGeom>
          <a:solidFill>
            <a:schemeClr val="bg1"/>
          </a:solidFill>
          <a:ln w="38100">
            <a:solidFill>
              <a:schemeClr val="accent1"/>
            </a:solidFill>
          </a:ln>
        </p:spPr>
        <p:txBody>
          <a:bodyPr/>
          <a:lstStyle/>
          <a:p>
            <a:pPr lvl="0"/>
            <a:endParaRPr lang="en-NZ" sz="601"/>
          </a:p>
        </p:txBody>
      </p:sp>
      <p:sp>
        <p:nvSpPr>
          <p:cNvPr id="10" name="Frame 1">
            <a:extLst>
              <a:ext uri="{FF2B5EF4-FFF2-40B4-BE49-F238E27FC236}">
                <a16:creationId xmlns:a16="http://schemas.microsoft.com/office/drawing/2014/main" id="{3B68979A-5415-433D-7FB2-04D8B560B753}"/>
              </a:ext>
            </a:extLst>
          </p:cNvPr>
          <p:cNvSpPr/>
          <p:nvPr/>
        </p:nvSpPr>
        <p:spPr>
          <a:xfrm>
            <a:off x="685802" y="1778979"/>
            <a:ext cx="5295973" cy="2581479"/>
          </a:xfrm>
          <a:custGeom>
            <a:avLst/>
            <a:gdLst/>
            <a:ahLst/>
            <a:cxnLst/>
            <a:rect l="l" t="t" r="r" b="b"/>
            <a:pathLst>
              <a:path w="7943960" h="3872218">
                <a:moveTo>
                  <a:pt x="0" y="0"/>
                </a:moveTo>
                <a:lnTo>
                  <a:pt x="7943960" y="0"/>
                </a:lnTo>
                <a:lnTo>
                  <a:pt x="7943960" y="3872218"/>
                </a:lnTo>
                <a:lnTo>
                  <a:pt x="0" y="3872218"/>
                </a:lnTo>
                <a:lnTo>
                  <a:pt x="0" y="0"/>
                </a:lnTo>
                <a:close/>
              </a:path>
            </a:pathLst>
          </a:custGeom>
          <a:solidFill>
            <a:schemeClr val="bg1"/>
          </a:solidFill>
          <a:ln w="38100">
            <a:solidFill>
              <a:schemeClr val="accent1"/>
            </a:solidFill>
          </a:ln>
        </p:spPr>
        <p:txBody>
          <a:bodyPr/>
          <a:lstStyle/>
          <a:p>
            <a:pPr lvl="0"/>
            <a:endParaRPr lang="en-NZ" sz="601"/>
          </a:p>
        </p:txBody>
      </p:sp>
      <p:sp>
        <p:nvSpPr>
          <p:cNvPr id="3" name="Sub-heading Placeholder">
            <a:extLst>
              <a:ext uri="{FF2B5EF4-FFF2-40B4-BE49-F238E27FC236}">
                <a16:creationId xmlns:a16="http://schemas.microsoft.com/office/drawing/2014/main" id="{C34A15FC-50CD-D59D-4598-F3380A155B08}"/>
              </a:ext>
            </a:extLst>
          </p:cNvPr>
          <p:cNvSpPr>
            <a:spLocks noGrp="1"/>
          </p:cNvSpPr>
          <p:nvPr>
            <p:ph type="body" sz="quarter" idx="10" hasCustomPrompt="1"/>
          </p:nvPr>
        </p:nvSpPr>
        <p:spPr>
          <a:xfrm>
            <a:off x="685802" y="1294313"/>
            <a:ext cx="10808564" cy="255600"/>
          </a:xfrm>
        </p:spPr>
        <p:txBody>
          <a:bodyPr/>
          <a:lstStyle>
            <a:lvl1pPr marL="0" indent="0">
              <a:buNone/>
              <a:defRPr lang="en-NZ" sz="1600" kern="1200" dirty="0" smtClean="0">
                <a:solidFill>
                  <a:srgbClr val="4A4A4C"/>
                </a:solidFill>
                <a:latin typeface="Inter" panose="02000503000000020004" pitchFamily="50" charset="0"/>
                <a:ea typeface="+mn-ea"/>
                <a:cs typeface="+mn-cs"/>
              </a:defRPr>
            </a:lvl1pPr>
          </a:lstStyle>
          <a:p>
            <a:pPr lvl="0"/>
            <a:r>
              <a:rPr lang="en-NZ"/>
              <a:t>Click to edit your sub-heading</a:t>
            </a:r>
          </a:p>
        </p:txBody>
      </p:sp>
      <p:sp>
        <p:nvSpPr>
          <p:cNvPr id="2" name="Title 1">
            <a:extLst>
              <a:ext uri="{FF2B5EF4-FFF2-40B4-BE49-F238E27FC236}">
                <a16:creationId xmlns:a16="http://schemas.microsoft.com/office/drawing/2014/main" id="{2D796BF1-6B60-6D69-0D0B-31C8B1FDEE1F}"/>
              </a:ext>
            </a:extLst>
          </p:cNvPr>
          <p:cNvSpPr>
            <a:spLocks noGrp="1"/>
          </p:cNvSpPr>
          <p:nvPr>
            <p:ph type="title" hasCustomPrompt="1"/>
          </p:nvPr>
        </p:nvSpPr>
        <p:spPr>
          <a:xfrm>
            <a:off x="698400" y="532800"/>
            <a:ext cx="10782400" cy="761513"/>
          </a:xfrm>
        </p:spPr>
        <p:txBody>
          <a:bodyPr/>
          <a:lstStyle>
            <a:lvl1pPr>
              <a:defRPr/>
            </a:lvl1pPr>
          </a:lstStyle>
          <a:p>
            <a:r>
              <a:rPr lang="en-US"/>
              <a:t>Heading</a:t>
            </a:r>
            <a:endParaRPr lang="en-NZ"/>
          </a:p>
        </p:txBody>
      </p:sp>
      <p:sp>
        <p:nvSpPr>
          <p:cNvPr id="11" name="Frame 2">
            <a:extLst>
              <a:ext uri="{FF2B5EF4-FFF2-40B4-BE49-F238E27FC236}">
                <a16:creationId xmlns:a16="http://schemas.microsoft.com/office/drawing/2014/main" id="{9DC8B1F3-706B-2E42-9DA5-8E3A5E694733}"/>
              </a:ext>
            </a:extLst>
          </p:cNvPr>
          <p:cNvSpPr/>
          <p:nvPr userDrawn="1"/>
        </p:nvSpPr>
        <p:spPr>
          <a:xfrm>
            <a:off x="6216692" y="1785023"/>
            <a:ext cx="5289513" cy="2572516"/>
          </a:xfrm>
          <a:custGeom>
            <a:avLst/>
            <a:gdLst/>
            <a:ahLst/>
            <a:cxnLst/>
            <a:rect l="l" t="t" r="r" b="b"/>
            <a:pathLst>
              <a:path w="7934270" h="3858771">
                <a:moveTo>
                  <a:pt x="0" y="0"/>
                </a:moveTo>
                <a:lnTo>
                  <a:pt x="7934270" y="0"/>
                </a:lnTo>
                <a:lnTo>
                  <a:pt x="7934270" y="3858770"/>
                </a:lnTo>
                <a:lnTo>
                  <a:pt x="0" y="3858770"/>
                </a:lnTo>
                <a:lnTo>
                  <a:pt x="0" y="0"/>
                </a:lnTo>
                <a:close/>
              </a:path>
            </a:pathLst>
          </a:custGeom>
          <a:solidFill>
            <a:schemeClr val="bg1"/>
          </a:solidFill>
          <a:ln w="38100">
            <a:solidFill>
              <a:schemeClr val="accent1"/>
            </a:solidFill>
          </a:ln>
        </p:spPr>
        <p:txBody>
          <a:bodyPr/>
          <a:lstStyle/>
          <a:p>
            <a:pPr lvl="0"/>
            <a:endParaRPr lang="en-NZ" sz="601"/>
          </a:p>
        </p:txBody>
      </p:sp>
      <p:sp>
        <p:nvSpPr>
          <p:cNvPr id="12" name="Frame 1">
            <a:extLst>
              <a:ext uri="{FF2B5EF4-FFF2-40B4-BE49-F238E27FC236}">
                <a16:creationId xmlns:a16="http://schemas.microsoft.com/office/drawing/2014/main" id="{CD1B4831-4496-7C4B-8719-26A5ACA0E270}"/>
              </a:ext>
            </a:extLst>
          </p:cNvPr>
          <p:cNvSpPr/>
          <p:nvPr userDrawn="1"/>
        </p:nvSpPr>
        <p:spPr>
          <a:xfrm>
            <a:off x="685802" y="1778979"/>
            <a:ext cx="5295973" cy="2581479"/>
          </a:xfrm>
          <a:custGeom>
            <a:avLst/>
            <a:gdLst/>
            <a:ahLst/>
            <a:cxnLst/>
            <a:rect l="l" t="t" r="r" b="b"/>
            <a:pathLst>
              <a:path w="7943960" h="3872218">
                <a:moveTo>
                  <a:pt x="0" y="0"/>
                </a:moveTo>
                <a:lnTo>
                  <a:pt x="7943960" y="0"/>
                </a:lnTo>
                <a:lnTo>
                  <a:pt x="7943960" y="3872218"/>
                </a:lnTo>
                <a:lnTo>
                  <a:pt x="0" y="3872218"/>
                </a:lnTo>
                <a:lnTo>
                  <a:pt x="0" y="0"/>
                </a:lnTo>
                <a:close/>
              </a:path>
            </a:pathLst>
          </a:custGeom>
          <a:solidFill>
            <a:schemeClr val="bg1"/>
          </a:solidFill>
          <a:ln w="38100">
            <a:solidFill>
              <a:schemeClr val="accent1"/>
            </a:solidFill>
          </a:ln>
        </p:spPr>
        <p:txBody>
          <a:bodyPr/>
          <a:lstStyle/>
          <a:p>
            <a:pPr lvl="0"/>
            <a:endParaRPr lang="en-NZ" sz="601"/>
          </a:p>
        </p:txBody>
      </p:sp>
    </p:spTree>
    <p:extLst>
      <p:ext uri="{BB962C8B-B14F-4D97-AF65-F5344CB8AC3E}">
        <p14:creationId xmlns:p14="http://schemas.microsoft.com/office/powerpoint/2010/main" val="167984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DM Policy with ResearchHub">
    <p:spTree>
      <p:nvGrpSpPr>
        <p:cNvPr id="1" name=""/>
        <p:cNvGrpSpPr/>
        <p:nvPr/>
      </p:nvGrpSpPr>
      <p:grpSpPr>
        <a:xfrm>
          <a:off x="0" y="0"/>
          <a:ext cx="0" cy="0"/>
          <a:chOff x="0" y="0"/>
          <a:chExt cx="0" cy="0"/>
        </a:xfrm>
      </p:grpSpPr>
      <p:sp>
        <p:nvSpPr>
          <p:cNvPr id="8" name="Text Placeholder">
            <a:extLst>
              <a:ext uri="{FF2B5EF4-FFF2-40B4-BE49-F238E27FC236}">
                <a16:creationId xmlns:a16="http://schemas.microsoft.com/office/drawing/2014/main" id="{87533CE6-9BE8-E53D-AF55-BE93A4345E9A}"/>
              </a:ext>
            </a:extLst>
          </p:cNvPr>
          <p:cNvSpPr>
            <a:spLocks noGrp="1"/>
          </p:cNvSpPr>
          <p:nvPr>
            <p:ph type="body" sz="quarter" idx="10" hasCustomPrompt="1"/>
          </p:nvPr>
        </p:nvSpPr>
        <p:spPr>
          <a:xfrm>
            <a:off x="590400" y="1512000"/>
            <a:ext cx="10998000" cy="1319176"/>
          </a:xfrm>
          <a:solidFill>
            <a:schemeClr val="accent3">
              <a:lumMod val="20000"/>
              <a:lumOff val="80000"/>
            </a:schemeClr>
          </a:solidFill>
        </p:spPr>
        <p:txBody>
          <a:bodyPr lIns="108000" tIns="108000" rIns="108000" bIns="108000">
            <a:normAutofit/>
          </a:bodyPr>
          <a:lstStyle>
            <a:lvl1pPr marL="0" indent="0">
              <a:buNone/>
              <a:defRPr sz="1600" b="0"/>
            </a:lvl1pPr>
          </a:lstStyle>
          <a:p>
            <a:pPr lvl="0"/>
            <a:r>
              <a:rPr lang="en-US"/>
              <a:t>Researchers are responsible for:</a:t>
            </a:r>
          </a:p>
        </p:txBody>
      </p:sp>
      <p:sp>
        <p:nvSpPr>
          <p:cNvPr id="2" name="Title 1">
            <a:extLst>
              <a:ext uri="{FF2B5EF4-FFF2-40B4-BE49-F238E27FC236}">
                <a16:creationId xmlns:a16="http://schemas.microsoft.com/office/drawing/2014/main" id="{752295E6-B310-A9B4-F9CD-0050641F9C2F}"/>
              </a:ext>
            </a:extLst>
          </p:cNvPr>
          <p:cNvSpPr>
            <a:spLocks noGrp="1"/>
          </p:cNvSpPr>
          <p:nvPr>
            <p:ph type="title"/>
          </p:nvPr>
        </p:nvSpPr>
        <p:spPr>
          <a:xfrm>
            <a:off x="685802" y="532800"/>
            <a:ext cx="10794998" cy="884555"/>
          </a:xfrm>
        </p:spPr>
        <p:txBody>
          <a:bodyPr/>
          <a:lstStyle/>
          <a:p>
            <a:r>
              <a:rPr lang="en-US"/>
              <a:t>Click to edit Master title style</a:t>
            </a:r>
            <a:endParaRPr lang="en-NZ"/>
          </a:p>
        </p:txBody>
      </p:sp>
      <p:sp>
        <p:nvSpPr>
          <p:cNvPr id="3" name="ResearchHub link Placeholder">
            <a:extLst>
              <a:ext uri="{FF2B5EF4-FFF2-40B4-BE49-F238E27FC236}">
                <a16:creationId xmlns:a16="http://schemas.microsoft.com/office/drawing/2014/main" id="{AC1AF7B3-7361-BBD2-A307-51E804936679}"/>
              </a:ext>
            </a:extLst>
          </p:cNvPr>
          <p:cNvSpPr>
            <a:spLocks noGrp="1"/>
          </p:cNvSpPr>
          <p:nvPr>
            <p:ph type="body" sz="quarter" idx="19" hasCustomPrompt="1"/>
          </p:nvPr>
        </p:nvSpPr>
        <p:spPr>
          <a:xfrm>
            <a:off x="2548647" y="6334854"/>
            <a:ext cx="8979576" cy="255600"/>
          </a:xfrm>
        </p:spPr>
        <p:txBody>
          <a:bodyPr>
            <a:noAutofit/>
          </a:bodyPr>
          <a:lstStyle>
            <a:lvl1pPr marL="0" indent="0">
              <a:buNone/>
              <a:defRPr sz="1400"/>
            </a:lvl1pPr>
          </a:lstStyle>
          <a:p>
            <a:pPr lvl="0"/>
            <a:r>
              <a:rPr lang="en-US"/>
              <a:t>Home / SUBHUB / Link</a:t>
            </a:r>
            <a:endParaRPr lang="en-NZ"/>
          </a:p>
        </p:txBody>
      </p:sp>
      <p:pic>
        <p:nvPicPr>
          <p:cNvPr id="4" name="Picture 3">
            <a:extLst>
              <a:ext uri="{FF2B5EF4-FFF2-40B4-BE49-F238E27FC236}">
                <a16:creationId xmlns:a16="http://schemas.microsoft.com/office/drawing/2014/main" id="{85DCC85E-F6C7-8B3B-139F-982652AEC170}"/>
              </a:ext>
            </a:extLst>
          </p:cNvPr>
          <p:cNvPicPr>
            <a:picLocks noChangeAspect="1"/>
          </p:cNvPicPr>
          <p:nvPr userDrawn="1"/>
        </p:nvPicPr>
        <p:blipFill>
          <a:blip r:embed="rId2"/>
          <a:stretch>
            <a:fillRect/>
          </a:stretch>
        </p:blipFill>
        <p:spPr>
          <a:xfrm>
            <a:off x="685802" y="6334854"/>
            <a:ext cx="1800224" cy="258293"/>
          </a:xfrm>
          <a:prstGeom prst="rect">
            <a:avLst/>
          </a:prstGeom>
        </p:spPr>
      </p:pic>
    </p:spTree>
    <p:extLst>
      <p:ext uri="{BB962C8B-B14F-4D97-AF65-F5344CB8AC3E}">
        <p14:creationId xmlns:p14="http://schemas.microsoft.com/office/powerpoint/2010/main" val="216020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EED6B-D82B-5615-D27A-76C19F684AEB}"/>
              </a:ext>
            </a:extLst>
          </p:cNvPr>
          <p:cNvSpPr>
            <a:spLocks noGrp="1"/>
          </p:cNvSpPr>
          <p:nvPr>
            <p:ph type="title"/>
          </p:nvPr>
        </p:nvSpPr>
        <p:spPr>
          <a:xfrm>
            <a:off x="698400" y="532800"/>
            <a:ext cx="10782400" cy="884555"/>
          </a:xfrm>
          <a:prstGeom prst="rect">
            <a:avLst/>
          </a:prstGeom>
        </p:spPr>
        <p:txBody>
          <a:bodyPr vert="horz" lIns="0" tIns="45720" rIns="0" bIns="45720" rtlCol="0" anchor="ctr">
            <a:normAutofit/>
          </a:bodyPr>
          <a:lstStyle/>
          <a:p>
            <a:r>
              <a:rPr lang="en-US"/>
              <a:t>Click to edit Master title style</a:t>
            </a:r>
            <a:endParaRPr lang="en-NZ"/>
          </a:p>
        </p:txBody>
      </p:sp>
      <p:sp>
        <p:nvSpPr>
          <p:cNvPr id="8" name="Text Placeholder 2">
            <a:extLst>
              <a:ext uri="{FF2B5EF4-FFF2-40B4-BE49-F238E27FC236}">
                <a16:creationId xmlns:a16="http://schemas.microsoft.com/office/drawing/2014/main" id="{E0D16FDE-1665-B79B-13FE-ECDA6179DB51}"/>
              </a:ext>
            </a:extLst>
          </p:cNvPr>
          <p:cNvSpPr>
            <a:spLocks noGrp="1"/>
          </p:cNvSpPr>
          <p:nvPr>
            <p:ph type="body" idx="1"/>
          </p:nvPr>
        </p:nvSpPr>
        <p:spPr>
          <a:xfrm>
            <a:off x="698400" y="1825625"/>
            <a:ext cx="107824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1" name="Slide Number Placeholder 5">
            <a:extLst>
              <a:ext uri="{FF2B5EF4-FFF2-40B4-BE49-F238E27FC236}">
                <a16:creationId xmlns:a16="http://schemas.microsoft.com/office/drawing/2014/main" id="{94BA029F-6234-3F9C-D147-CE8EEA4850D6}"/>
              </a:ext>
            </a:extLst>
          </p:cNvPr>
          <p:cNvSpPr>
            <a:spLocks noGrp="1"/>
          </p:cNvSpPr>
          <p:nvPr>
            <p:ph type="sldNum" sz="quarter" idx="4"/>
          </p:nvPr>
        </p:nvSpPr>
        <p:spPr>
          <a:xfrm>
            <a:off x="9281160" y="635762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8244F-19E5-44BA-8F10-C40931FCEF06}" type="slidenum">
              <a:rPr lang="en-NZ" smtClean="0"/>
              <a:t>‹#›</a:t>
            </a:fld>
            <a:endParaRPr lang="en-NZ"/>
          </a:p>
        </p:txBody>
      </p:sp>
    </p:spTree>
    <p:extLst>
      <p:ext uri="{BB962C8B-B14F-4D97-AF65-F5344CB8AC3E}">
        <p14:creationId xmlns:p14="http://schemas.microsoft.com/office/powerpoint/2010/main" val="249269981"/>
      </p:ext>
    </p:extLst>
  </p:cSld>
  <p:clrMap bg1="lt1" tx1="dk1" bg2="lt2" tx2="dk2" accent1="accent1" accent2="accent2" accent3="accent3" accent4="accent4" accent5="accent5" accent6="accent6" hlink="hlink" folHlink="folHlink"/>
  <p:sldLayoutIdLst>
    <p:sldLayoutId id="2147483673"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21" r:id="rId11"/>
    <p:sldLayoutId id="2147483722" r:id="rId12"/>
    <p:sldLayoutId id="2147483723" r:id="rId13"/>
    <p:sldLayoutId id="2147483724" r:id="rId14"/>
    <p:sldLayoutId id="2147483725" r:id="rId15"/>
    <p:sldLayoutId id="2147483756" r:id="rId16"/>
    <p:sldLayoutId id="2147483682" r:id="rId17"/>
    <p:sldLayoutId id="2147483726" r:id="rId18"/>
    <p:sldLayoutId id="2147483729" r:id="rId19"/>
    <p:sldLayoutId id="2147483730" r:id="rId20"/>
  </p:sldLayoutIdLst>
  <p:txStyles>
    <p:titleStyle>
      <a:lvl1pPr algn="l" defTabSz="609630" rtl="0" eaLnBrk="1" latinLnBrk="0" hangingPunct="1">
        <a:spcBef>
          <a:spcPct val="0"/>
        </a:spcBef>
        <a:buNone/>
        <a:defRPr sz="4000" b="1" kern="1200">
          <a:solidFill>
            <a:schemeClr val="accent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73959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hf sldNum="0" hdr="0" ftr="0"/>
  <p:txStyles>
    <p:titleStyle>
      <a:lvl1pPr algn="l" defTabSz="914400" rtl="0" eaLnBrk="1" latinLnBrk="0" hangingPunct="1">
        <a:lnSpc>
          <a:spcPct val="90000"/>
        </a:lnSpc>
        <a:spcBef>
          <a:spcPct val="0"/>
        </a:spcBef>
        <a:buNone/>
        <a:defRPr sz="4000" b="0" i="0" kern="1200">
          <a:solidFill>
            <a:schemeClr val="tx1"/>
          </a:solidFill>
          <a:latin typeface="Inter" panose="02000503000000020004" pitchFamily="2" charset="0"/>
          <a:ea typeface="Inter" panose="02000503000000020004" pitchFamily="2" charset="0"/>
          <a:cs typeface="Inter"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2A8E0-3079-CE2D-88FE-8FBE37A2B47F}"/>
              </a:ext>
            </a:extLst>
          </p:cNvPr>
          <p:cNvSpPr>
            <a:spLocks noGrp="1"/>
          </p:cNvSpPr>
          <p:nvPr>
            <p:ph type="title"/>
          </p:nvPr>
        </p:nvSpPr>
        <p:spPr>
          <a:xfrm>
            <a:off x="838200" y="365125"/>
            <a:ext cx="10515600" cy="3824653"/>
          </a:xfrm>
          <a:prstGeom prst="rect">
            <a:avLst/>
          </a:prstGeom>
        </p:spPr>
        <p:txBody>
          <a:bodyPr vert="horz" lIns="0" tIns="0" rIns="0" bIns="0" rtlCol="0" anchor="t">
            <a:normAutofit/>
          </a:bodyPr>
          <a:lstStyle/>
          <a:p>
            <a:r>
              <a:rPr kumimoji="0" lang="en-US" sz="7200" b="0" i="0" u="none" strike="noStrike" kern="1200" cap="none" spc="0" normalizeH="0" baseline="0" noProof="0">
                <a:ln>
                  <a:noFill/>
                </a:ln>
                <a:solidFill>
                  <a:srgbClr val="0C0C48"/>
                </a:solidFill>
                <a:effectLst/>
                <a:uLnTx/>
                <a:uFillTx/>
                <a:latin typeface="Inter Medium"/>
                <a:ea typeface="+mj-ea"/>
                <a:cs typeface="+mj-cs"/>
              </a:rPr>
              <a:t>Cover Slides / </a:t>
            </a:r>
            <a:br>
              <a:rPr kumimoji="0" lang="en-US" sz="7200" b="0" i="0" u="none" strike="noStrike" kern="1200" cap="none" spc="0" normalizeH="0" baseline="0" noProof="0">
                <a:ln>
                  <a:noFill/>
                </a:ln>
                <a:solidFill>
                  <a:srgbClr val="0C0C48"/>
                </a:solidFill>
                <a:effectLst/>
                <a:uLnTx/>
                <a:uFillTx/>
                <a:latin typeface="Inter Medium"/>
                <a:ea typeface="+mj-ea"/>
                <a:cs typeface="+mj-cs"/>
              </a:rPr>
            </a:br>
            <a:r>
              <a:rPr kumimoji="0" lang="en-US" sz="7200" b="0" i="0" u="none" strike="noStrike" kern="1200" cap="none" spc="0" normalizeH="0" baseline="0" noProof="0">
                <a:ln>
                  <a:noFill/>
                </a:ln>
                <a:solidFill>
                  <a:srgbClr val="0C0C48"/>
                </a:solidFill>
                <a:effectLst/>
                <a:uLnTx/>
                <a:uFillTx/>
                <a:latin typeface="Inter Medium"/>
                <a:ea typeface="+mj-ea"/>
                <a:cs typeface="+mj-cs"/>
              </a:rPr>
              <a:t>Section Break / </a:t>
            </a:r>
            <a:br>
              <a:rPr kumimoji="0" lang="en-US" sz="7200" b="0" i="0" u="none" strike="noStrike" kern="1200" cap="none" spc="0" normalizeH="0" baseline="0" noProof="0">
                <a:ln>
                  <a:noFill/>
                </a:ln>
                <a:solidFill>
                  <a:srgbClr val="0C0C48"/>
                </a:solidFill>
                <a:effectLst/>
                <a:uLnTx/>
                <a:uFillTx/>
                <a:latin typeface="Inter Medium"/>
                <a:ea typeface="+mj-ea"/>
                <a:cs typeface="+mj-cs"/>
              </a:rPr>
            </a:br>
            <a:r>
              <a:rPr kumimoji="0" lang="en-US" sz="7200" b="0" i="0" u="none" strike="noStrike" kern="1200" cap="none" spc="0" normalizeH="0" baseline="0" noProof="0">
                <a:ln>
                  <a:noFill/>
                </a:ln>
                <a:solidFill>
                  <a:srgbClr val="0C0C48"/>
                </a:solidFill>
                <a:effectLst/>
                <a:uLnTx/>
                <a:uFillTx/>
                <a:latin typeface="Inter Medium"/>
                <a:ea typeface="+mj-ea"/>
                <a:cs typeface="+mj-cs"/>
              </a:rPr>
              <a:t>End Slides</a:t>
            </a:r>
            <a:endParaRPr lang="en-NZ"/>
          </a:p>
        </p:txBody>
      </p:sp>
      <p:sp>
        <p:nvSpPr>
          <p:cNvPr id="3" name="Text Placeholder 2">
            <a:extLst>
              <a:ext uri="{FF2B5EF4-FFF2-40B4-BE49-F238E27FC236}">
                <a16:creationId xmlns:a16="http://schemas.microsoft.com/office/drawing/2014/main" id="{05F2F933-497A-CC46-9B44-630687CAE57C}"/>
              </a:ext>
            </a:extLst>
          </p:cNvPr>
          <p:cNvSpPr>
            <a:spLocks noGrp="1"/>
          </p:cNvSpPr>
          <p:nvPr>
            <p:ph type="body" idx="1"/>
          </p:nvPr>
        </p:nvSpPr>
        <p:spPr>
          <a:xfrm>
            <a:off x="838200" y="4562475"/>
            <a:ext cx="10515600" cy="1614488"/>
          </a:xfrm>
          <a:prstGeom prst="rect">
            <a:avLst/>
          </a:prstGeom>
        </p:spPr>
        <p:txBody>
          <a:bodyPr vert="horz" lIns="0" tIns="0" rIns="0" bIns="0" rtlCol="0">
            <a:normAutofit/>
          </a:bodyPr>
          <a:lstStyle/>
          <a:p>
            <a:pPr lvl="0"/>
            <a:r>
              <a:rPr lang="en-US"/>
              <a:t>Normal body copy</a:t>
            </a:r>
          </a:p>
          <a:p>
            <a:pPr lvl="1"/>
            <a:r>
              <a:rPr lang="en-US"/>
              <a:t>Level One Bullet</a:t>
            </a:r>
          </a:p>
          <a:p>
            <a:pPr lvl="2"/>
            <a:r>
              <a:rPr lang="en-US"/>
              <a:t>Level Two Bullet</a:t>
            </a:r>
          </a:p>
          <a:p>
            <a:pPr lvl="3"/>
            <a:r>
              <a:rPr lang="en-US"/>
              <a:t>Subheading</a:t>
            </a:r>
          </a:p>
          <a:p>
            <a:pPr lvl="4"/>
            <a:r>
              <a:rPr lang="en-US"/>
              <a:t>Caption</a:t>
            </a:r>
          </a:p>
        </p:txBody>
      </p:sp>
      <p:sp>
        <p:nvSpPr>
          <p:cNvPr id="4" name="Date Placeholder 3">
            <a:extLst>
              <a:ext uri="{FF2B5EF4-FFF2-40B4-BE49-F238E27FC236}">
                <a16:creationId xmlns:a16="http://schemas.microsoft.com/office/drawing/2014/main" id="{193A06AA-6233-DC0B-C488-0D3F9AD37037}"/>
              </a:ext>
              <a:ext uri="{C183D7F6-B498-43B3-948B-1728B52AA6E4}">
                <adec:decorative xmlns:adec="http://schemas.microsoft.com/office/drawing/2017/decorative" val="1"/>
              </a:ext>
            </a:extLst>
          </p:cNvPr>
          <p:cNvSpPr>
            <a:spLocks noGrp="1"/>
          </p:cNvSpPr>
          <p:nvPr>
            <p:ph type="dt" sz="half" idx="2"/>
          </p:nvPr>
        </p:nvSpPr>
        <p:spPr>
          <a:xfrm>
            <a:off x="10832122" y="6567854"/>
            <a:ext cx="1101969" cy="282128"/>
          </a:xfrm>
          <a:prstGeom prst="rect">
            <a:avLst/>
          </a:prstGeom>
        </p:spPr>
        <p:txBody>
          <a:bodyPr vert="horz" lIns="0" tIns="0" rIns="0" bIns="0" rtlCol="0" anchor="ctr"/>
          <a:lstStyle>
            <a:lvl1pPr algn="r">
              <a:defRPr sz="800" b="0">
                <a:solidFill>
                  <a:schemeClr val="accent5"/>
                </a:solidFill>
              </a:defRPr>
            </a:lvl1pPr>
          </a:lstStyle>
          <a:p>
            <a:fld id="{57EB7C65-114C-42B4-9A16-259F5687F170}" type="datetime6">
              <a:rPr lang="en-US" smtClean="0"/>
              <a:t>July 26</a:t>
            </a:fld>
            <a:endParaRPr lang="en-NZ"/>
          </a:p>
        </p:txBody>
      </p:sp>
      <p:sp>
        <p:nvSpPr>
          <p:cNvPr id="5" name="Footer Placeholder 4">
            <a:extLst>
              <a:ext uri="{FF2B5EF4-FFF2-40B4-BE49-F238E27FC236}">
                <a16:creationId xmlns:a16="http://schemas.microsoft.com/office/drawing/2014/main" id="{996120D1-C95C-2F12-1930-62AA8443A604}"/>
              </a:ext>
              <a:ext uri="{C183D7F6-B498-43B3-948B-1728B52AA6E4}">
                <adec:decorative xmlns:adec="http://schemas.microsoft.com/office/drawing/2017/decorative" val="1"/>
              </a:ext>
            </a:extLst>
          </p:cNvPr>
          <p:cNvSpPr>
            <a:spLocks noGrp="1"/>
          </p:cNvSpPr>
          <p:nvPr>
            <p:ph type="ftr" sz="quarter" idx="3"/>
          </p:nvPr>
        </p:nvSpPr>
        <p:spPr>
          <a:xfrm>
            <a:off x="6368562" y="6567854"/>
            <a:ext cx="4114800" cy="282128"/>
          </a:xfrm>
          <a:prstGeom prst="rect">
            <a:avLst/>
          </a:prstGeom>
        </p:spPr>
        <p:txBody>
          <a:bodyPr vert="horz" lIns="0" tIns="0" rIns="0" bIns="0" rtlCol="0" anchor="ctr"/>
          <a:lstStyle>
            <a:lvl1pPr algn="r">
              <a:defRPr sz="800" b="0">
                <a:solidFill>
                  <a:schemeClr val="accent5"/>
                </a:solidFill>
              </a:defRPr>
            </a:lvl1pPr>
          </a:lstStyle>
          <a:p>
            <a:r>
              <a:rPr lang="en-US"/>
              <a:t>Waipapa Taumata Rau, University of Auckland</a:t>
            </a:r>
            <a:endParaRPr lang="en-NZ"/>
          </a:p>
        </p:txBody>
      </p:sp>
      <p:sp>
        <p:nvSpPr>
          <p:cNvPr id="6" name="Slide Number Placeholder 5">
            <a:extLst>
              <a:ext uri="{FF2B5EF4-FFF2-40B4-BE49-F238E27FC236}">
                <a16:creationId xmlns:a16="http://schemas.microsoft.com/office/drawing/2014/main" id="{16DBAE55-018C-E56D-28E4-7756D5CF2E35}"/>
              </a:ext>
              <a:ext uri="{C183D7F6-B498-43B3-948B-1728B52AA6E4}">
                <adec:decorative xmlns:adec="http://schemas.microsoft.com/office/drawing/2017/decorative" val="1"/>
              </a:ext>
            </a:extLst>
          </p:cNvPr>
          <p:cNvSpPr>
            <a:spLocks noGrp="1"/>
          </p:cNvSpPr>
          <p:nvPr>
            <p:ph type="sldNum" sz="quarter" idx="4"/>
          </p:nvPr>
        </p:nvSpPr>
        <p:spPr>
          <a:xfrm>
            <a:off x="219809" y="6567855"/>
            <a:ext cx="465991" cy="282128"/>
          </a:xfrm>
          <a:prstGeom prst="rect">
            <a:avLst/>
          </a:prstGeom>
        </p:spPr>
        <p:txBody>
          <a:bodyPr anchor="ctr"/>
          <a:lstStyle>
            <a:lvl1pPr>
              <a:defRPr lang="en-NZ" sz="800" b="0" kern="1200" smtClean="0">
                <a:solidFill>
                  <a:schemeClr val="accent5"/>
                </a:solidFill>
                <a:latin typeface="+mn-lt"/>
                <a:ea typeface="+mn-ea"/>
                <a:cs typeface="+mn-cs"/>
              </a:defRPr>
            </a:lvl1pPr>
          </a:lstStyle>
          <a:p>
            <a:fld id="{64F20531-3426-4EB0-AF0C-DA5AB56130D0}" type="slidenum">
              <a:rPr lang="en-NZ" smtClean="0"/>
              <a:pPr/>
              <a:t>‹#›</a:t>
            </a:fld>
            <a:endParaRPr lang="en-NZ"/>
          </a:p>
        </p:txBody>
      </p:sp>
    </p:spTree>
    <p:extLst>
      <p:ext uri="{BB962C8B-B14F-4D97-AF65-F5344CB8AC3E}">
        <p14:creationId xmlns:p14="http://schemas.microsoft.com/office/powerpoint/2010/main" val="384793018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hdr="0"/>
  <p:txStyles>
    <p:titleStyle>
      <a:lvl1pPr algn="l" defTabSz="914400" rtl="0" eaLnBrk="1" latinLnBrk="0" hangingPunct="1">
        <a:lnSpc>
          <a:spcPct val="90000"/>
        </a:lnSpc>
        <a:spcBef>
          <a:spcPct val="0"/>
        </a:spcBef>
        <a:buNone/>
        <a:defRPr sz="3750" b="0" kern="1200">
          <a:solidFill>
            <a:schemeClr val="accent1"/>
          </a:solidFill>
          <a:latin typeface="+mj-lt"/>
          <a:ea typeface="+mj-ea"/>
          <a:cs typeface="+mj-cs"/>
        </a:defRPr>
      </a:lvl1pPr>
    </p:titleStyle>
    <p:bodyStyle>
      <a:lvl1pPr marL="0" indent="0" algn="l" defTabSz="914400" rtl="0" eaLnBrk="1" latinLnBrk="0" hangingPunct="1">
        <a:lnSpc>
          <a:spcPct val="120000"/>
        </a:lnSpc>
        <a:spcBef>
          <a:spcPts val="1800"/>
        </a:spcBef>
        <a:buFont typeface="Arial" panose="020B0604020202020204" pitchFamily="34" charset="0"/>
        <a:buNone/>
        <a:defRPr sz="1800" b="0" kern="1200">
          <a:solidFill>
            <a:schemeClr val="tx1"/>
          </a:solidFill>
          <a:latin typeface="+mn-lt"/>
          <a:ea typeface="+mn-ea"/>
          <a:cs typeface="+mn-cs"/>
        </a:defRPr>
      </a:lvl1pPr>
      <a:lvl2pPr marL="180000" indent="-1800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90000"/>
        </a:lnSpc>
        <a:spcBef>
          <a:spcPts val="1200"/>
        </a:spcBef>
        <a:buFont typeface="Arial" panose="020B0604020202020204" pitchFamily="34" charset="0"/>
        <a:buNone/>
        <a:defRPr sz="1800" b="0" kern="1200">
          <a:solidFill>
            <a:schemeClr val="tx1"/>
          </a:solidFill>
          <a:latin typeface="Inter Bold" panose="020B0604020202020204" charset="0"/>
          <a:ea typeface="Inter Bold" panose="020B0604020202020204" charset="0"/>
          <a:cs typeface="+mn-cs"/>
        </a:defRPr>
      </a:lvl4pPr>
      <a:lvl5pPr marL="0" indent="0" algn="l" defTabSz="914400" rtl="0" eaLnBrk="1" latinLnBrk="0" hangingPunct="1">
        <a:lnSpc>
          <a:spcPct val="90000"/>
        </a:lnSpc>
        <a:spcBef>
          <a:spcPts val="18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www.royalsociety.org.nz/what-we-do/research-practice/research-charter/research-charter-aotearoa-new-zealand/" TargetMode="External"/><Relationship Id="rId5" Type="http://schemas.openxmlformats.org/officeDocument/2006/relationships/hyperlink" Target="https://www.protectivesecurity.govt.nz/assets/protective-security-requirements/resources/psr-trusted-research-guidance.pdf" TargetMode="External"/><Relationship Id="rId4" Type="http://schemas.openxmlformats.org/officeDocument/2006/relationships/hyperlink" Target="https://www.mbie.govt.nz/about/news/open-access-to-research-policy-introduce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0.sv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hyperlink" Target="https://www.auckland.ac.nz/en/research/research-resources/research-data/organise-describe-research-data.html"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hyperlink" Target="https://www.auckland.ac.nz/en/research/research-resources/research-data/organise-describe-research-data/research-metadata.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auckland.ac.nz/en/research/research-resources/research-ethics.html"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openaire.eu/non-digital-data-guid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3.sv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uckland.ac.nz/en/research/research-resources/research-data/organise-describe-research-data/fair-principles-research-data.html"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70.png"/><Relationship Id="rId18" Type="http://schemas.openxmlformats.org/officeDocument/2006/relationships/slide" Target="slide30.xml"/><Relationship Id="rId3" Type="http://schemas.openxmlformats.org/officeDocument/2006/relationships/image" Target="../media/image49.png"/><Relationship Id="rId7" Type="http://schemas.openxmlformats.org/officeDocument/2006/relationships/image" Target="../media/image50.png"/><Relationship Id="rId12" Type="http://schemas.openxmlformats.org/officeDocument/2006/relationships/slide" Target="slide29.xml"/><Relationship Id="rId17" Type="http://schemas.openxmlformats.org/officeDocument/2006/relationships/image" Target="../media/image54.png"/><Relationship Id="rId2" Type="http://schemas.openxmlformats.org/officeDocument/2006/relationships/notesSlide" Target="../notesSlides/notesSlide24.xml"/><Relationship Id="rId16" Type="http://schemas.openxmlformats.org/officeDocument/2006/relationships/image" Target="../media/image580.png"/><Relationship Id="rId1" Type="http://schemas.openxmlformats.org/officeDocument/2006/relationships/slideLayout" Target="../slideLayouts/slideLayout19.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540.png"/><Relationship Id="rId15" Type="http://schemas.openxmlformats.org/officeDocument/2006/relationships/slide" Target="slide31.xml"/><Relationship Id="rId10" Type="http://schemas.openxmlformats.org/officeDocument/2006/relationships/image" Target="../media/image560.png"/><Relationship Id="rId19" Type="http://schemas.openxmlformats.org/officeDocument/2006/relationships/image" Target="../media/image590.png"/><Relationship Id="rId4" Type="http://schemas.openxmlformats.org/officeDocument/2006/relationships/slide" Target="slide26.xml"/><Relationship Id="rId9" Type="http://schemas.openxmlformats.org/officeDocument/2006/relationships/slide" Target="slide28.xml"/><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59.svg"/><Relationship Id="rId4"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1.svg"/><Relationship Id="rId5" Type="http://schemas.openxmlformats.org/officeDocument/2006/relationships/image" Target="../media/image57.svg"/><Relationship Id="rId4" Type="http://schemas.openxmlformats.org/officeDocument/2006/relationships/image" Target="../media/image60.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hyperlink" Target="mailto:researchdata@auckland.ac.nz"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dcc.ac.uk/DMPs/checklist"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B4358-0F06-A406-8DD8-25EE6D33181C}"/>
              </a:ext>
            </a:extLst>
          </p:cNvPr>
          <p:cNvSpPr>
            <a:spLocks noGrp="1"/>
          </p:cNvSpPr>
          <p:nvPr>
            <p:ph type="body" sz="quarter" idx="10"/>
          </p:nvPr>
        </p:nvSpPr>
        <p:spPr>
          <a:xfrm>
            <a:off x="1968244" y="3237564"/>
            <a:ext cx="8877947" cy="642834"/>
          </a:xfrm>
        </p:spPr>
        <p:txBody>
          <a:bodyPr/>
          <a:lstStyle/>
          <a:p>
            <a:r>
              <a:rPr lang="en-NZ" sz="4800"/>
              <a:t>Data Management Planning</a:t>
            </a:r>
          </a:p>
        </p:txBody>
      </p:sp>
      <p:sp>
        <p:nvSpPr>
          <p:cNvPr id="4" name="Text Placeholder 3">
            <a:extLst>
              <a:ext uri="{FF2B5EF4-FFF2-40B4-BE49-F238E27FC236}">
                <a16:creationId xmlns:a16="http://schemas.microsoft.com/office/drawing/2014/main" id="{6E7F77F9-6B08-DFAA-5757-E81095B34823}"/>
              </a:ext>
            </a:extLst>
          </p:cNvPr>
          <p:cNvSpPr>
            <a:spLocks noGrp="1"/>
          </p:cNvSpPr>
          <p:nvPr>
            <p:ph type="body" sz="quarter" idx="12"/>
          </p:nvPr>
        </p:nvSpPr>
        <p:spPr/>
        <p:txBody>
          <a:bodyPr/>
          <a:lstStyle/>
          <a:p>
            <a:r>
              <a:rPr lang="en-NZ"/>
              <a:t>1 July 2026</a:t>
            </a:r>
          </a:p>
        </p:txBody>
      </p:sp>
      <p:sp>
        <p:nvSpPr>
          <p:cNvPr id="5" name="Text Placeholder 4">
            <a:extLst>
              <a:ext uri="{FF2B5EF4-FFF2-40B4-BE49-F238E27FC236}">
                <a16:creationId xmlns:a16="http://schemas.microsoft.com/office/drawing/2014/main" id="{80D36F80-D247-90D2-E5A4-47D8DCBEE716}"/>
              </a:ext>
            </a:extLst>
          </p:cNvPr>
          <p:cNvSpPr>
            <a:spLocks noGrp="1"/>
          </p:cNvSpPr>
          <p:nvPr>
            <p:ph type="body" sz="quarter" idx="13"/>
          </p:nvPr>
        </p:nvSpPr>
        <p:spPr>
          <a:xfrm>
            <a:off x="5250812" y="5780933"/>
            <a:ext cx="4932000" cy="203069"/>
          </a:xfrm>
        </p:spPr>
        <p:txBody>
          <a:bodyPr/>
          <a:lstStyle/>
          <a:p>
            <a:r>
              <a:rPr lang="en-NZ"/>
              <a:t>Tom Saunders, Centre for eResearch</a:t>
            </a:r>
          </a:p>
        </p:txBody>
      </p:sp>
      <p:sp>
        <p:nvSpPr>
          <p:cNvPr id="6" name="Freeform 3">
            <a:extLst>
              <a:ext uri="{FF2B5EF4-FFF2-40B4-BE49-F238E27FC236}">
                <a16:creationId xmlns:a16="http://schemas.microsoft.com/office/drawing/2014/main" id="{7212BC97-C42B-76F4-4B7C-F15FB174312E}"/>
              </a:ext>
            </a:extLst>
          </p:cNvPr>
          <p:cNvSpPr/>
          <p:nvPr/>
        </p:nvSpPr>
        <p:spPr>
          <a:xfrm>
            <a:off x="7445654" y="685802"/>
            <a:ext cx="3935409" cy="1397445"/>
          </a:xfrm>
          <a:custGeom>
            <a:avLst/>
            <a:gdLst/>
            <a:ahLst/>
            <a:cxnLst/>
            <a:rect l="l" t="t" r="r" b="b"/>
            <a:pathLst>
              <a:path w="3562685" h="1268853">
                <a:moveTo>
                  <a:pt x="0" y="0"/>
                </a:moveTo>
                <a:lnTo>
                  <a:pt x="3562685" y="0"/>
                </a:lnTo>
                <a:lnTo>
                  <a:pt x="3562685" y="1268853"/>
                </a:lnTo>
                <a:lnTo>
                  <a:pt x="0" y="1268853"/>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en-NZ" sz="601"/>
          </a:p>
        </p:txBody>
      </p:sp>
    </p:spTree>
    <p:extLst>
      <p:ext uri="{BB962C8B-B14F-4D97-AF65-F5344CB8AC3E}">
        <p14:creationId xmlns:p14="http://schemas.microsoft.com/office/powerpoint/2010/main" val="421827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87AD2-E93B-4F14-7F79-99A90F313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24D22-AA97-6F4F-A4C1-82986AF38CA5}"/>
              </a:ext>
            </a:extLst>
          </p:cNvPr>
          <p:cNvSpPr>
            <a:spLocks noGrp="1"/>
          </p:cNvSpPr>
          <p:nvPr>
            <p:ph type="title"/>
          </p:nvPr>
        </p:nvSpPr>
        <p:spPr/>
        <p:txBody>
          <a:bodyPr/>
          <a:lstStyle/>
          <a:p>
            <a:r>
              <a:rPr lang="en-NZ"/>
              <a:t>Requirements</a:t>
            </a:r>
          </a:p>
        </p:txBody>
      </p:sp>
      <p:sp>
        <p:nvSpPr>
          <p:cNvPr id="18" name="TextBox 17">
            <a:extLst>
              <a:ext uri="{FF2B5EF4-FFF2-40B4-BE49-F238E27FC236}">
                <a16:creationId xmlns:a16="http://schemas.microsoft.com/office/drawing/2014/main" id="{7BE5AC44-7D74-FB0E-FCF8-7CF729D762BC}"/>
              </a:ext>
            </a:extLst>
          </p:cNvPr>
          <p:cNvSpPr txBox="1"/>
          <p:nvPr/>
        </p:nvSpPr>
        <p:spPr>
          <a:xfrm>
            <a:off x="7541672" y="175041"/>
            <a:ext cx="2241707" cy="338554"/>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Next section</a:t>
            </a:r>
            <a:endParaRPr lang="en-NZ" b="1">
              <a:solidFill>
                <a:schemeClr val="bg1"/>
              </a:solidFill>
            </a:endParaRPr>
          </a:p>
        </p:txBody>
      </p:sp>
      <p:sp>
        <p:nvSpPr>
          <p:cNvPr id="19" name="TextBox 18">
            <a:extLst>
              <a:ext uri="{FF2B5EF4-FFF2-40B4-BE49-F238E27FC236}">
                <a16:creationId xmlns:a16="http://schemas.microsoft.com/office/drawing/2014/main" id="{7730FF9B-DDDA-A56F-83AC-7559A038C8AA}"/>
              </a:ext>
            </a:extLst>
          </p:cNvPr>
          <p:cNvSpPr txBox="1"/>
          <p:nvPr/>
        </p:nvSpPr>
        <p:spPr>
          <a:xfrm>
            <a:off x="9783379" y="175347"/>
            <a:ext cx="2241707" cy="338554"/>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hlinkClick r:id="rId3" action="ppaction://hlinksldjump"/>
              </a:rPr>
              <a:t>Considerations</a:t>
            </a:r>
            <a:endParaRPr lang="en-NZ"/>
          </a:p>
        </p:txBody>
      </p:sp>
      <p:sp>
        <p:nvSpPr>
          <p:cNvPr id="5" name="TextBox 4">
            <a:extLst>
              <a:ext uri="{FF2B5EF4-FFF2-40B4-BE49-F238E27FC236}">
                <a16:creationId xmlns:a16="http://schemas.microsoft.com/office/drawing/2014/main" id="{992BBF9D-8096-6DD1-E5E6-29F03FDFE2FD}"/>
              </a:ext>
            </a:extLst>
          </p:cNvPr>
          <p:cNvSpPr txBox="1"/>
          <p:nvPr/>
        </p:nvSpPr>
        <p:spPr>
          <a:xfrm>
            <a:off x="698400" y="1742761"/>
            <a:ext cx="5148000" cy="2277547"/>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pPr marL="180000" indent="-180000">
              <a:spcBef>
                <a:spcPts val="1200"/>
              </a:spcBef>
              <a:buSzPct val="150000"/>
              <a:buFont typeface="Arial" panose="020B0604020202020204" pitchFamily="34" charset="0"/>
              <a:buChar char="•"/>
            </a:pPr>
            <a:r>
              <a:rPr lang="en-NZ" sz="2200" b="1">
                <a:solidFill>
                  <a:schemeClr val="accent4"/>
                </a:solidFill>
              </a:rPr>
              <a:t>Data policies </a:t>
            </a:r>
            <a:r>
              <a:rPr lang="en-NZ" sz="2200">
                <a:solidFill>
                  <a:schemeClr val="accent4"/>
                </a:solidFill>
              </a:rPr>
              <a:t>applying to the project (include institutional, funder, government, publisher and other policies)</a:t>
            </a:r>
          </a:p>
          <a:p>
            <a:pPr marL="180000" indent="-180000">
              <a:spcBef>
                <a:spcPts val="1200"/>
              </a:spcBef>
              <a:buSzPct val="150000"/>
              <a:buFont typeface="Arial" panose="020B0604020202020204" pitchFamily="34" charset="0"/>
              <a:buChar char="•"/>
            </a:pPr>
            <a:r>
              <a:rPr lang="en-NZ" sz="2200">
                <a:solidFill>
                  <a:schemeClr val="accent4"/>
                </a:solidFill>
              </a:rPr>
              <a:t>Identifies </a:t>
            </a:r>
            <a:r>
              <a:rPr lang="en-NZ" sz="2200" b="1">
                <a:solidFill>
                  <a:schemeClr val="accent4"/>
                </a:solidFill>
              </a:rPr>
              <a:t>classification </a:t>
            </a:r>
            <a:r>
              <a:rPr lang="en-NZ" sz="2200">
                <a:solidFill>
                  <a:schemeClr val="accent4"/>
                </a:solidFill>
              </a:rPr>
              <a:t>and </a:t>
            </a:r>
            <a:r>
              <a:rPr lang="en-NZ" sz="2200" b="1">
                <a:solidFill>
                  <a:schemeClr val="accent4"/>
                </a:solidFill>
              </a:rPr>
              <a:t>sensitivity </a:t>
            </a:r>
            <a:r>
              <a:rPr lang="en-NZ" sz="2200">
                <a:solidFill>
                  <a:schemeClr val="accent4"/>
                </a:solidFill>
              </a:rPr>
              <a:t>of research data</a:t>
            </a:r>
          </a:p>
        </p:txBody>
      </p:sp>
      <p:sp>
        <p:nvSpPr>
          <p:cNvPr id="6" name="TextBox 5">
            <a:extLst>
              <a:ext uri="{FF2B5EF4-FFF2-40B4-BE49-F238E27FC236}">
                <a16:creationId xmlns:a16="http://schemas.microsoft.com/office/drawing/2014/main" id="{B4F3136A-125A-6F24-6F24-3842889FCC0F}"/>
              </a:ext>
            </a:extLst>
          </p:cNvPr>
          <p:cNvSpPr txBox="1"/>
          <p:nvPr/>
        </p:nvSpPr>
        <p:spPr>
          <a:xfrm>
            <a:off x="6160575" y="2408347"/>
            <a:ext cx="5320225" cy="1938992"/>
          </a:xfrm>
          <a:prstGeom prst="rect">
            <a:avLst/>
          </a:prstGeom>
          <a:noFill/>
        </p:spPr>
        <p:txBody>
          <a:bodyPr wrap="square" rtlCol="0">
            <a:spAutoFit/>
          </a:bodyPr>
          <a:lstStyle/>
          <a:p>
            <a:pPr>
              <a:buSzPct val="150000"/>
            </a:pPr>
            <a:r>
              <a:rPr lang="en-NZ" sz="2000" i="1">
                <a:solidFill>
                  <a:schemeClr val="accent4"/>
                </a:solidFill>
              </a:rPr>
              <a:t>  </a:t>
            </a:r>
            <a:r>
              <a:rPr lang="en-NZ" sz="2000" b="1" i="1">
                <a:solidFill>
                  <a:schemeClr val="accent4"/>
                </a:solidFill>
              </a:rPr>
              <a:t>Institutional policies (examples)</a:t>
            </a:r>
          </a:p>
          <a:p>
            <a:pPr marL="180000" indent="-180000">
              <a:buSzPct val="150000"/>
              <a:buFont typeface="Arial" panose="020B0604020202020204" pitchFamily="34" charset="0"/>
              <a:buChar char="•"/>
            </a:pPr>
            <a:r>
              <a:rPr lang="en-NZ" sz="2000">
                <a:solidFill>
                  <a:schemeClr val="accent4"/>
                </a:solidFill>
              </a:rPr>
              <a:t>Research data management policy</a:t>
            </a:r>
          </a:p>
          <a:p>
            <a:pPr marL="180000" indent="-180000">
              <a:buSzPct val="150000"/>
              <a:buFont typeface="Arial" panose="020B0604020202020204" pitchFamily="34" charset="0"/>
              <a:buChar char="•"/>
            </a:pPr>
            <a:r>
              <a:rPr lang="en-NZ" sz="2000">
                <a:solidFill>
                  <a:schemeClr val="accent4"/>
                </a:solidFill>
              </a:rPr>
              <a:t>Research integrity policy</a:t>
            </a:r>
          </a:p>
          <a:p>
            <a:pPr marL="180000" indent="-180000">
              <a:buSzPct val="150000"/>
              <a:buFont typeface="Arial" panose="020B0604020202020204" pitchFamily="34" charset="0"/>
              <a:buChar char="•"/>
            </a:pPr>
            <a:r>
              <a:rPr lang="en-NZ" sz="2000">
                <a:solidFill>
                  <a:schemeClr val="accent4"/>
                </a:solidFill>
              </a:rPr>
              <a:t>Intellectual property policy</a:t>
            </a:r>
          </a:p>
          <a:p>
            <a:pPr marL="180000" indent="-180000">
              <a:buSzPct val="150000"/>
              <a:buFont typeface="Arial" panose="020B0604020202020204" pitchFamily="34" charset="0"/>
              <a:buChar char="•"/>
            </a:pPr>
            <a:r>
              <a:rPr lang="en-NZ" sz="2000">
                <a:solidFill>
                  <a:schemeClr val="accent4"/>
                </a:solidFill>
              </a:rPr>
              <a:t>Privacy policy</a:t>
            </a:r>
          </a:p>
          <a:p>
            <a:pPr marL="180000" indent="-180000">
              <a:buSzPct val="150000"/>
              <a:buFont typeface="Arial" panose="020B0604020202020204" pitchFamily="34" charset="0"/>
              <a:buChar char="•"/>
            </a:pPr>
            <a:r>
              <a:rPr lang="en-NZ" sz="2000">
                <a:solidFill>
                  <a:schemeClr val="accent4"/>
                </a:solidFill>
              </a:rPr>
              <a:t>IT security &amp; generative AI guidance</a:t>
            </a:r>
          </a:p>
        </p:txBody>
      </p:sp>
      <p:sp>
        <p:nvSpPr>
          <p:cNvPr id="9" name="TextBox 8">
            <a:extLst>
              <a:ext uri="{FF2B5EF4-FFF2-40B4-BE49-F238E27FC236}">
                <a16:creationId xmlns:a16="http://schemas.microsoft.com/office/drawing/2014/main" id="{38C65B87-DA08-6B39-32C2-FFDFB8CC307C}"/>
              </a:ext>
            </a:extLst>
          </p:cNvPr>
          <p:cNvSpPr txBox="1"/>
          <p:nvPr/>
        </p:nvSpPr>
        <p:spPr>
          <a:xfrm>
            <a:off x="6160574" y="4347339"/>
            <a:ext cx="5320225" cy="1938992"/>
          </a:xfrm>
          <a:prstGeom prst="rect">
            <a:avLst/>
          </a:prstGeom>
          <a:noFill/>
        </p:spPr>
        <p:txBody>
          <a:bodyPr wrap="square" rtlCol="0">
            <a:spAutoFit/>
          </a:bodyPr>
          <a:lstStyle/>
          <a:p>
            <a:pPr>
              <a:buSzPct val="150000"/>
            </a:pPr>
            <a:r>
              <a:rPr lang="en-NZ" sz="2000" i="1">
                <a:solidFill>
                  <a:schemeClr val="accent4"/>
                </a:solidFill>
              </a:rPr>
              <a:t>  </a:t>
            </a:r>
            <a:r>
              <a:rPr lang="en-NZ" sz="2000" b="1" i="1">
                <a:solidFill>
                  <a:schemeClr val="accent4"/>
                </a:solidFill>
              </a:rPr>
              <a:t>Other policies</a:t>
            </a:r>
          </a:p>
          <a:p>
            <a:pPr marL="180000" indent="-180000">
              <a:buSzPct val="150000"/>
              <a:buFont typeface="Arial" panose="020B0604020202020204" pitchFamily="34" charset="0"/>
              <a:buChar char="•"/>
            </a:pPr>
            <a:r>
              <a:rPr lang="en-NZ" sz="2000">
                <a:solidFill>
                  <a:schemeClr val="accent4"/>
                </a:solidFill>
                <a:hlinkClick r:id="rId4"/>
              </a:rPr>
              <a:t>MBIE Open Research policy</a:t>
            </a:r>
            <a:endParaRPr lang="en-NZ" sz="2000">
              <a:solidFill>
                <a:schemeClr val="accent4"/>
              </a:solidFill>
            </a:endParaRPr>
          </a:p>
          <a:p>
            <a:pPr marL="180000" indent="-180000">
              <a:buSzPct val="150000"/>
              <a:buFont typeface="Arial" panose="020B0604020202020204" pitchFamily="34" charset="0"/>
              <a:buChar char="•"/>
            </a:pPr>
            <a:r>
              <a:rPr lang="en-NZ" sz="2000">
                <a:solidFill>
                  <a:schemeClr val="accent4"/>
                </a:solidFill>
                <a:hlinkClick r:id="rId5"/>
              </a:rPr>
              <a:t>Trusted Research – Protective Security Requirements</a:t>
            </a:r>
            <a:endParaRPr lang="en-NZ" sz="2000">
              <a:solidFill>
                <a:schemeClr val="accent4"/>
              </a:solidFill>
            </a:endParaRPr>
          </a:p>
          <a:p>
            <a:pPr marL="180000" indent="-180000">
              <a:buSzPct val="150000"/>
              <a:buFont typeface="Arial" panose="020B0604020202020204" pitchFamily="34" charset="0"/>
              <a:buChar char="•"/>
            </a:pPr>
            <a:r>
              <a:rPr lang="en-US" sz="2000">
                <a:solidFill>
                  <a:schemeClr val="accent4"/>
                </a:solidFill>
                <a:hlinkClick r:id="rId6"/>
              </a:rPr>
              <a:t>Research Charter for Aotearoa New Zealand</a:t>
            </a:r>
            <a:endParaRPr lang="en-NZ" sz="2000">
              <a:solidFill>
                <a:schemeClr val="accent4"/>
              </a:solidFill>
            </a:endParaRPr>
          </a:p>
        </p:txBody>
      </p:sp>
      <p:sp>
        <p:nvSpPr>
          <p:cNvPr id="11" name="TextBox 59">
            <a:extLst>
              <a:ext uri="{FF2B5EF4-FFF2-40B4-BE49-F238E27FC236}">
                <a16:creationId xmlns:a16="http://schemas.microsoft.com/office/drawing/2014/main" id="{DF020B0A-C7DF-F4C2-29D9-7C5B9364A7F4}"/>
              </a:ext>
            </a:extLst>
          </p:cNvPr>
          <p:cNvSpPr txBox="1"/>
          <p:nvPr/>
        </p:nvSpPr>
        <p:spPr>
          <a:xfrm>
            <a:off x="6095999" y="1742761"/>
            <a:ext cx="5384799" cy="468000"/>
          </a:xfrm>
          <a:prstGeom prst="rect">
            <a:avLst/>
          </a:prstGeom>
          <a:solidFill>
            <a:schemeClr val="accent1"/>
          </a:solidFill>
          <a:ln>
            <a:solidFill>
              <a:schemeClr val="accent1"/>
            </a:solidFill>
          </a:ln>
        </p:spPr>
        <p:txBody>
          <a:bodyPr wrap="square" lIns="0" tIns="0" rIns="0" bIns="0" rtlCol="0" anchor="ctr" anchorCtr="0">
            <a:noAutofit/>
          </a:bodyPr>
          <a:lstStyle/>
          <a:p>
            <a:pPr algn="l">
              <a:lnSpc>
                <a:spcPts val="2413"/>
              </a:lnSpc>
            </a:pPr>
            <a:r>
              <a:rPr lang="en-US" sz="2400" b="1">
                <a:solidFill>
                  <a:schemeClr val="bg1"/>
                </a:solidFill>
                <a:latin typeface="+mj-lt"/>
                <a:ea typeface="Verdana" panose="020B0604030504040204" pitchFamily="34" charset="0"/>
                <a:cs typeface="Verdana Pro Bold"/>
                <a:sym typeface="Verdana Pro Bold"/>
              </a:rPr>
              <a:t> Make sure you know about…</a:t>
            </a:r>
            <a:endParaRPr lang="en-US" sz="1900" b="1">
              <a:solidFill>
                <a:schemeClr val="bg1"/>
              </a:solidFill>
              <a:latin typeface="+mj-lt"/>
              <a:ea typeface="Verdana" panose="020B0604030504040204" pitchFamily="34" charset="0"/>
              <a:cs typeface="Verdana Pro Bold"/>
              <a:sym typeface="Verdana Pro Bold"/>
            </a:endParaRPr>
          </a:p>
        </p:txBody>
      </p:sp>
    </p:spTree>
    <p:extLst>
      <p:ext uri="{BB962C8B-B14F-4D97-AF65-F5344CB8AC3E}">
        <p14:creationId xmlns:p14="http://schemas.microsoft.com/office/powerpoint/2010/main" val="2813540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308B8-4B2A-7257-57B3-72D6C635A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7822A-BD7A-F918-52AA-160AE33EDAB1}"/>
              </a:ext>
            </a:extLst>
          </p:cNvPr>
          <p:cNvSpPr>
            <a:spLocks noGrp="1"/>
          </p:cNvSpPr>
          <p:nvPr>
            <p:ph type="title"/>
          </p:nvPr>
        </p:nvSpPr>
        <p:spPr/>
        <p:txBody>
          <a:bodyPr/>
          <a:lstStyle/>
          <a:p>
            <a:r>
              <a:rPr lang="en-NZ"/>
              <a:t>Data</a:t>
            </a:r>
          </a:p>
        </p:txBody>
      </p:sp>
      <p:sp>
        <p:nvSpPr>
          <p:cNvPr id="3" name="TextBox 2">
            <a:extLst>
              <a:ext uri="{FF2B5EF4-FFF2-40B4-BE49-F238E27FC236}">
                <a16:creationId xmlns:a16="http://schemas.microsoft.com/office/drawing/2014/main" id="{71CBBAEC-C1CD-1626-E517-C81A47C06257}"/>
              </a:ext>
            </a:extLst>
          </p:cNvPr>
          <p:cNvSpPr txBox="1"/>
          <p:nvPr/>
        </p:nvSpPr>
        <p:spPr>
          <a:xfrm>
            <a:off x="7697404" y="1638302"/>
            <a:ext cx="4171950" cy="4401205"/>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pPr marL="180000" indent="-180000">
              <a:spcBef>
                <a:spcPts val="1200"/>
              </a:spcBef>
              <a:buSzPct val="150000"/>
              <a:buFont typeface="Arial" panose="020B0604020202020204" pitchFamily="34" charset="0"/>
              <a:buChar char="•"/>
            </a:pPr>
            <a:r>
              <a:rPr lang="en-NZ" sz="2000" b="1">
                <a:solidFill>
                  <a:schemeClr val="accent4"/>
                </a:solidFill>
              </a:rPr>
              <a:t>Describes the data </a:t>
            </a:r>
            <a:r>
              <a:rPr lang="en-NZ" sz="2000">
                <a:solidFill>
                  <a:schemeClr val="accent4"/>
                </a:solidFill>
              </a:rPr>
              <a:t>that will be created or collected and in </a:t>
            </a:r>
            <a:r>
              <a:rPr lang="en-NZ" sz="2000" b="1">
                <a:solidFill>
                  <a:schemeClr val="accent4"/>
                </a:solidFill>
              </a:rPr>
              <a:t>what format</a:t>
            </a:r>
            <a:r>
              <a:rPr lang="en-NZ" sz="2000">
                <a:solidFill>
                  <a:schemeClr val="accent4"/>
                </a:solidFill>
              </a:rPr>
              <a:t>.</a:t>
            </a:r>
          </a:p>
          <a:p>
            <a:pPr marL="180000" indent="-180000">
              <a:spcBef>
                <a:spcPts val="1200"/>
              </a:spcBef>
              <a:buSzPct val="150000"/>
              <a:buFont typeface="Arial" panose="020B0604020202020204" pitchFamily="34" charset="0"/>
              <a:buChar char="•"/>
            </a:pPr>
            <a:r>
              <a:rPr lang="en-NZ" sz="2000">
                <a:solidFill>
                  <a:schemeClr val="accent4"/>
                </a:solidFill>
              </a:rPr>
              <a:t>Where the data will be </a:t>
            </a:r>
            <a:r>
              <a:rPr lang="en-NZ" sz="2000" b="1">
                <a:solidFill>
                  <a:schemeClr val="accent4"/>
                </a:solidFill>
              </a:rPr>
              <a:t>stored</a:t>
            </a:r>
            <a:r>
              <a:rPr lang="en-NZ" sz="2000">
                <a:solidFill>
                  <a:schemeClr val="accent4"/>
                </a:solidFill>
              </a:rPr>
              <a:t> and how it will be </a:t>
            </a:r>
            <a:r>
              <a:rPr lang="en-NZ" sz="2000" b="1">
                <a:solidFill>
                  <a:schemeClr val="accent4"/>
                </a:solidFill>
              </a:rPr>
              <a:t>curated</a:t>
            </a:r>
            <a:r>
              <a:rPr lang="en-NZ" sz="2000">
                <a:solidFill>
                  <a:schemeClr val="accent4"/>
                </a:solidFill>
              </a:rPr>
              <a:t> (organisation, formatting and documentation)</a:t>
            </a:r>
          </a:p>
          <a:p>
            <a:pPr marL="180000" indent="-180000">
              <a:spcBef>
                <a:spcPts val="1200"/>
              </a:spcBef>
              <a:buSzPct val="150000"/>
              <a:buFont typeface="Arial" panose="020B0604020202020204" pitchFamily="34" charset="0"/>
              <a:buChar char="•"/>
            </a:pPr>
            <a:r>
              <a:rPr lang="en-NZ" sz="2000">
                <a:solidFill>
                  <a:schemeClr val="accent4"/>
                </a:solidFill>
              </a:rPr>
              <a:t>Sections for </a:t>
            </a:r>
            <a:r>
              <a:rPr lang="en-NZ" sz="2000" b="1">
                <a:solidFill>
                  <a:schemeClr val="accent4"/>
                </a:solidFill>
              </a:rPr>
              <a:t>data source </a:t>
            </a:r>
            <a:r>
              <a:rPr lang="en-NZ" sz="2000">
                <a:solidFill>
                  <a:schemeClr val="accent4"/>
                </a:solidFill>
              </a:rPr>
              <a:t>considerations</a:t>
            </a:r>
            <a:r>
              <a:rPr lang="en-NZ" sz="2000" b="1">
                <a:solidFill>
                  <a:schemeClr val="accent4"/>
                </a:solidFill>
              </a:rPr>
              <a:t>, metadata and documentation, storage, software and equipment.</a:t>
            </a:r>
            <a:endParaRPr lang="en-NZ" sz="2000">
              <a:solidFill>
                <a:schemeClr val="accent4"/>
              </a:solidFill>
            </a:endParaRPr>
          </a:p>
        </p:txBody>
      </p:sp>
      <p:sp>
        <p:nvSpPr>
          <p:cNvPr id="8" name="TextBox 7">
            <a:extLst>
              <a:ext uri="{FF2B5EF4-FFF2-40B4-BE49-F238E27FC236}">
                <a16:creationId xmlns:a16="http://schemas.microsoft.com/office/drawing/2014/main" id="{EF999EEC-FC2E-069C-CB86-DBEEE89EF416}"/>
              </a:ext>
            </a:extLst>
          </p:cNvPr>
          <p:cNvSpPr txBox="1"/>
          <p:nvPr/>
        </p:nvSpPr>
        <p:spPr>
          <a:xfrm>
            <a:off x="7541672" y="175041"/>
            <a:ext cx="2241707" cy="338554"/>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Next section</a:t>
            </a:r>
            <a:endParaRPr lang="en-NZ" b="1">
              <a:solidFill>
                <a:schemeClr val="bg1"/>
              </a:solidFill>
            </a:endParaRPr>
          </a:p>
        </p:txBody>
      </p:sp>
      <p:sp>
        <p:nvSpPr>
          <p:cNvPr id="10" name="TextBox 9">
            <a:extLst>
              <a:ext uri="{FF2B5EF4-FFF2-40B4-BE49-F238E27FC236}">
                <a16:creationId xmlns:a16="http://schemas.microsoft.com/office/drawing/2014/main" id="{0AD056DA-75D6-0BAF-9DF5-A5821C162B93}"/>
              </a:ext>
            </a:extLst>
          </p:cNvPr>
          <p:cNvSpPr txBox="1"/>
          <p:nvPr/>
        </p:nvSpPr>
        <p:spPr>
          <a:xfrm>
            <a:off x="9783379" y="175347"/>
            <a:ext cx="2241707" cy="338554"/>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hlinkClick r:id="" action="ppaction://noaction"/>
              </a:rPr>
              <a:t>Sharing and Access</a:t>
            </a:r>
            <a:endParaRPr lang="en-NZ"/>
          </a:p>
        </p:txBody>
      </p:sp>
    </p:spTree>
    <p:extLst>
      <p:ext uri="{BB962C8B-B14F-4D97-AF65-F5344CB8AC3E}">
        <p14:creationId xmlns:p14="http://schemas.microsoft.com/office/powerpoint/2010/main" val="26650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E0EB7357-0714-1143-CE44-20D85B705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8BCD9-AD24-6101-9FD7-756A34F1A6E6}"/>
              </a:ext>
            </a:extLst>
          </p:cNvPr>
          <p:cNvSpPr>
            <a:spLocks noGrp="1"/>
          </p:cNvSpPr>
          <p:nvPr>
            <p:ph type="title"/>
          </p:nvPr>
        </p:nvSpPr>
        <p:spPr/>
        <p:txBody>
          <a:bodyPr/>
          <a:lstStyle/>
          <a:p>
            <a:r>
              <a:rPr lang="en-NZ"/>
              <a:t>Data creation </a:t>
            </a:r>
          </a:p>
        </p:txBody>
      </p:sp>
      <p:pic>
        <p:nvPicPr>
          <p:cNvPr id="21" name="Picture 20">
            <a:extLst>
              <a:ext uri="{FF2B5EF4-FFF2-40B4-BE49-F238E27FC236}">
                <a16:creationId xmlns:a16="http://schemas.microsoft.com/office/drawing/2014/main" id="{2DD92AF5-6A1E-183C-504B-73DFD5D91583}"/>
              </a:ext>
            </a:extLst>
          </p:cNvPr>
          <p:cNvPicPr>
            <a:picLocks noChangeAspect="1"/>
          </p:cNvPicPr>
          <p:nvPr/>
        </p:nvPicPr>
        <p:blipFill>
          <a:blip r:embed="rId4"/>
          <a:stretch>
            <a:fillRect/>
          </a:stretch>
        </p:blipFill>
        <p:spPr>
          <a:xfrm>
            <a:off x="698398" y="1342472"/>
            <a:ext cx="789219" cy="337273"/>
          </a:xfrm>
          <a:prstGeom prst="rect">
            <a:avLst/>
          </a:prstGeom>
        </p:spPr>
      </p:pic>
      <p:sp>
        <p:nvSpPr>
          <p:cNvPr id="3" name="Text Placeholder">
            <a:extLst>
              <a:ext uri="{FF2B5EF4-FFF2-40B4-BE49-F238E27FC236}">
                <a16:creationId xmlns:a16="http://schemas.microsoft.com/office/drawing/2014/main" id="{29335B78-069E-26C7-DC04-94BDAB998FE0}"/>
              </a:ext>
            </a:extLst>
          </p:cNvPr>
          <p:cNvSpPr txBox="1">
            <a:spLocks/>
          </p:cNvSpPr>
          <p:nvPr/>
        </p:nvSpPr>
        <p:spPr>
          <a:xfrm>
            <a:off x="698398" y="2017945"/>
            <a:ext cx="10795204" cy="4307255"/>
          </a:xfrm>
          <a:prstGeom prst="rect">
            <a:avLst/>
          </a:prstGeom>
          <a:solidFill>
            <a:schemeClr val="bg1"/>
          </a:solidFill>
          <a:ln w="38100">
            <a:solidFill>
              <a:schemeClr val="accent1"/>
            </a:solidFill>
          </a:ln>
        </p:spPr>
        <p:txBody>
          <a:bodyPr spcFirstLastPara="1" vert="horz" wrap="square" lIns="121900" tIns="121900" rIns="121900" bIns="121900" numCol="1" rtlCol="0" anchor="t" anchorCtr="0">
            <a:noAutofit/>
          </a:bodyPr>
          <a:lstStyle>
            <a:lvl1pPr marL="228611" indent="-228611" algn="l" defTabSz="609630" rtl="0" eaLnBrk="1" latinLnBrk="0" hangingPunct="1">
              <a:spcBef>
                <a:spcPct val="20000"/>
              </a:spcBef>
              <a:buFont typeface="Arial" pitchFamily="34" charset="0"/>
              <a:buChar char="•"/>
              <a:defRPr sz="2133" kern="1200">
                <a:solidFill>
                  <a:schemeClr val="accent4"/>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accent4"/>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accent4"/>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accent4"/>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spcBef>
                <a:spcPts val="0"/>
              </a:spcBef>
              <a:spcAft>
                <a:spcPts val="600"/>
              </a:spcAft>
              <a:buSzPct val="150000"/>
              <a:buNone/>
            </a:pPr>
            <a:r>
              <a:rPr lang="en-US" sz="1600" b="1">
                <a:latin typeface="Verdana" panose="020B0604030504040204" pitchFamily="34" charset="0"/>
                <a:ea typeface="Verdana" panose="020B0604030504040204" pitchFamily="34" charset="0"/>
              </a:rPr>
              <a:t>Data creation/collection</a:t>
            </a:r>
          </a:p>
          <a:p>
            <a:pPr marL="0" indent="0">
              <a:spcBef>
                <a:spcPts val="0"/>
              </a:spcBef>
              <a:spcAft>
                <a:spcPts val="600"/>
              </a:spcAft>
              <a:buSzPct val="150000"/>
              <a:buNone/>
            </a:pPr>
            <a:r>
              <a:rPr lang="en-US" sz="1600">
                <a:latin typeface="Verdana" panose="020B0604030504040204" pitchFamily="34" charset="0"/>
                <a:ea typeface="Verdana" panose="020B0604030504040204" pitchFamily="34" charset="0"/>
              </a:rPr>
              <a:t>Identifiable data:</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Name and contact details of participants (entered into REDCap for duration of project)</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Interview audio files, containing potentially identifiable information (.mp3, WAV) ~30-90 mins per session; ~10-100 MB per file depending on quality = 1-5 GB for 20-30 sessions.</a:t>
            </a:r>
          </a:p>
          <a:p>
            <a:pPr marL="0" indent="0">
              <a:spcBef>
                <a:spcPts val="0"/>
              </a:spcBef>
              <a:spcAft>
                <a:spcPts val="600"/>
              </a:spcAft>
              <a:buSzPct val="150000"/>
              <a:buNone/>
            </a:pPr>
            <a:r>
              <a:rPr lang="en-US" sz="1600">
                <a:latin typeface="Verdana" panose="020B0604030504040204" pitchFamily="34" charset="0"/>
                <a:ea typeface="Verdana" panose="020B0604030504040204" pitchFamily="34" charset="0"/>
              </a:rPr>
              <a:t>De-identified data:</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Online survey data (raw + processed + final dataset)</a:t>
            </a:r>
          </a:p>
          <a:p>
            <a:pPr marL="266714" lvl="1" indent="0">
              <a:spcBef>
                <a:spcPts val="0"/>
              </a:spcBef>
              <a:spcAft>
                <a:spcPts val="600"/>
              </a:spcAft>
              <a:buSzPct val="150000"/>
              <a:buNone/>
            </a:pPr>
            <a:r>
              <a:rPr lang="en-US" sz="1400">
                <a:latin typeface="Verdana" panose="020B0604030504040204" pitchFamily="34" charset="0"/>
                <a:ea typeface="Verdana" panose="020B0604030504040204" pitchFamily="34" charset="0"/>
              </a:rPr>
              <a:t>Raw data will be collected using REDCap. At the end of data collection, a complete file from REDCap will be downloaded and saved as an ‘original’ and unchanged version of the data as a .csv file. A copy of the data will be saved and used for statistical analyses. </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Interview transcripts x40 (docx, txt, pdf) ~5000-10,000 words per transcript = ~ 2-5 MB</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Coding and thematic analysis files (NVivo - .</a:t>
            </a:r>
            <a:r>
              <a:rPr lang="en-US" sz="1600" err="1">
                <a:latin typeface="Verdana" panose="020B0604030504040204" pitchFamily="34" charset="0"/>
                <a:ea typeface="Verdana" panose="020B0604030504040204" pitchFamily="34" charset="0"/>
              </a:rPr>
              <a:t>nvp</a:t>
            </a:r>
            <a:r>
              <a:rPr lang="en-US" sz="1600">
                <a:latin typeface="Verdana" panose="020B0604030504040204" pitchFamily="34" charset="0"/>
                <a:ea typeface="Verdana" panose="020B0604030504040204" pitchFamily="34" charset="0"/>
              </a:rPr>
              <a:t> or Excel - .xlsx) &lt;100MB total</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App usage data obtained from external app vendor (raw + processed; .csv) </a:t>
            </a:r>
          </a:p>
          <a:p>
            <a:pPr>
              <a:spcBef>
                <a:spcPts val="0"/>
              </a:spcBef>
              <a:spcAft>
                <a:spcPts val="600"/>
              </a:spcAft>
              <a:buSzPct val="150000"/>
              <a:buFontTx/>
              <a:buChar char="-"/>
            </a:pPr>
            <a:r>
              <a:rPr lang="en-US" sz="1600">
                <a:latin typeface="Verdana" panose="020B0604030504040204" pitchFamily="34" charset="0"/>
                <a:ea typeface="Verdana" panose="020B0604030504040204" pitchFamily="34" charset="0"/>
              </a:rPr>
              <a:t>Participant metadata, including demographic info, interview date  (excel; .csv) = &lt;1MB</a:t>
            </a:r>
          </a:p>
        </p:txBody>
      </p:sp>
      <p:sp>
        <p:nvSpPr>
          <p:cNvPr id="5" name="Text Placeholder 4">
            <a:extLst>
              <a:ext uri="{FF2B5EF4-FFF2-40B4-BE49-F238E27FC236}">
                <a16:creationId xmlns:a16="http://schemas.microsoft.com/office/drawing/2014/main" id="{261D0044-0B78-D877-B1F3-3BBC3AC30B5B}"/>
              </a:ext>
            </a:extLst>
          </p:cNvPr>
          <p:cNvSpPr txBox="1">
            <a:spLocks/>
          </p:cNvSpPr>
          <p:nvPr/>
        </p:nvSpPr>
        <p:spPr>
          <a:xfrm>
            <a:off x="1487617" y="1367568"/>
            <a:ext cx="8710814" cy="287079"/>
          </a:xfrm>
          <a:prstGeom prst="rect">
            <a:avLst/>
          </a:prstGeom>
        </p:spPr>
        <p:txBody>
          <a:bodyPr vert="horz" lIns="0" tIns="45720" rIns="0" bIns="45720" rtlCol="0" anchor="ctr">
            <a:noAutofit/>
          </a:bodyPr>
          <a:lstStyle>
            <a:lvl1pPr marL="0" indent="0" algn="l" defTabSz="609630" rtl="0" eaLnBrk="1" latinLnBrk="0" hangingPunct="1">
              <a:spcBef>
                <a:spcPct val="20000"/>
              </a:spcBef>
              <a:buFont typeface="Arial" pitchFamily="34" charset="0"/>
              <a:buNone/>
              <a:defRPr sz="12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r>
              <a:rPr lang="en-NZ" sz="1400">
                <a:solidFill>
                  <a:schemeClr val="accent4"/>
                </a:solidFill>
              </a:rPr>
              <a:t> </a:t>
            </a:r>
            <a:r>
              <a:rPr lang="en-NZ" sz="1400" b="1">
                <a:solidFill>
                  <a:schemeClr val="bg1"/>
                </a:solidFill>
                <a:highlight>
                  <a:srgbClr val="1391BF"/>
                </a:highlight>
              </a:rPr>
              <a:t>Data</a:t>
            </a:r>
            <a:r>
              <a:rPr lang="en-NZ" sz="1400">
                <a:solidFill>
                  <a:schemeClr val="accent4"/>
                </a:solidFill>
              </a:rPr>
              <a:t> / </a:t>
            </a:r>
            <a:r>
              <a:rPr lang="en-NZ" sz="1400" b="1">
                <a:solidFill>
                  <a:schemeClr val="accent1"/>
                </a:solidFill>
              </a:rPr>
              <a:t>Creation and collection </a:t>
            </a:r>
            <a:r>
              <a:rPr lang="en-NZ" sz="1400">
                <a:solidFill>
                  <a:schemeClr val="accent4"/>
                </a:solidFill>
              </a:rPr>
              <a:t>/ </a:t>
            </a:r>
            <a:r>
              <a:rPr lang="en-NZ" sz="1400" b="1">
                <a:solidFill>
                  <a:schemeClr val="accent4"/>
                </a:solidFill>
              </a:rPr>
              <a:t>Data creation/collection</a:t>
            </a:r>
          </a:p>
        </p:txBody>
      </p:sp>
      <p:sp>
        <p:nvSpPr>
          <p:cNvPr id="4" name="TextBox 3">
            <a:extLst>
              <a:ext uri="{FF2B5EF4-FFF2-40B4-BE49-F238E27FC236}">
                <a16:creationId xmlns:a16="http://schemas.microsoft.com/office/drawing/2014/main" id="{67846A06-28C4-FBD5-853C-1ABDA2EA24CE}"/>
              </a:ext>
            </a:extLst>
          </p:cNvPr>
          <p:cNvSpPr txBox="1"/>
          <p:nvPr/>
        </p:nvSpPr>
        <p:spPr>
          <a:xfrm>
            <a:off x="7541672" y="175041"/>
            <a:ext cx="2241707" cy="338554"/>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Example</a:t>
            </a:r>
            <a:endParaRPr lang="en-NZ" b="1">
              <a:solidFill>
                <a:schemeClr val="bg1"/>
              </a:solidFill>
            </a:endParaRPr>
          </a:p>
        </p:txBody>
      </p:sp>
      <p:sp>
        <p:nvSpPr>
          <p:cNvPr id="6" name="TextBox 5">
            <a:extLst>
              <a:ext uri="{FF2B5EF4-FFF2-40B4-BE49-F238E27FC236}">
                <a16:creationId xmlns:a16="http://schemas.microsoft.com/office/drawing/2014/main" id="{6C9E5D56-1F69-3ED5-F2F6-F2AC1762400C}"/>
              </a:ext>
            </a:extLst>
          </p:cNvPr>
          <p:cNvSpPr txBox="1"/>
          <p:nvPr/>
        </p:nvSpPr>
        <p:spPr>
          <a:xfrm>
            <a:off x="9783379" y="175347"/>
            <a:ext cx="2241707" cy="338554"/>
          </a:xfrm>
          <a:prstGeom prst="rect">
            <a:avLst/>
          </a:prstGeom>
          <a:solidFill>
            <a:schemeClr val="bg2"/>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t>Pilot study</a:t>
            </a:r>
          </a:p>
        </p:txBody>
      </p:sp>
    </p:spTree>
    <p:extLst>
      <p:ext uri="{BB962C8B-B14F-4D97-AF65-F5344CB8AC3E}">
        <p14:creationId xmlns:p14="http://schemas.microsoft.com/office/powerpoint/2010/main" val="269429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68535446-9D96-8842-421F-F7B000DC075D}"/>
            </a:ext>
          </a:extLst>
        </p:cNvPr>
        <p:cNvGrpSpPr/>
        <p:nvPr/>
      </p:nvGrpSpPr>
      <p:grpSpPr>
        <a:xfrm>
          <a:off x="0" y="0"/>
          <a:ext cx="0" cy="0"/>
          <a:chOff x="0" y="0"/>
          <a:chExt cx="0" cy="0"/>
        </a:xfrm>
      </p:grpSpPr>
      <p:sp>
        <p:nvSpPr>
          <p:cNvPr id="383" name="Google Shape;383;p76">
            <a:extLst>
              <a:ext uri="{FF2B5EF4-FFF2-40B4-BE49-F238E27FC236}">
                <a16:creationId xmlns:a16="http://schemas.microsoft.com/office/drawing/2014/main" id="{0AB57EC0-0A62-B14C-B7AA-CA4584B17A07}"/>
              </a:ext>
            </a:extLst>
          </p:cNvPr>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buSzPts val="990"/>
            </a:pPr>
            <a:r>
              <a:rPr lang="en-US" sz="4027" b="1">
                <a:solidFill>
                  <a:schemeClr val="accent1"/>
                </a:solidFill>
                <a:ea typeface="Roboto Medium"/>
                <a:cs typeface="Roboto Medium"/>
                <a:sym typeface="Roboto Medium"/>
              </a:rPr>
              <a:t>Digital research data storage</a:t>
            </a:r>
            <a:endParaRPr sz="4027" b="1">
              <a:solidFill>
                <a:schemeClr val="accent1"/>
              </a:solidFill>
              <a:ea typeface="Roboto Medium"/>
              <a:cs typeface="Roboto Medium"/>
              <a:sym typeface="Roboto Light"/>
            </a:endParaRPr>
          </a:p>
        </p:txBody>
      </p:sp>
      <p:sp>
        <p:nvSpPr>
          <p:cNvPr id="8" name="Text Placeholder 2">
            <a:extLst>
              <a:ext uri="{FF2B5EF4-FFF2-40B4-BE49-F238E27FC236}">
                <a16:creationId xmlns:a16="http://schemas.microsoft.com/office/drawing/2014/main" id="{28B3F708-6DBD-3D7B-8C0A-AC8AA210BC24}"/>
              </a:ext>
            </a:extLst>
          </p:cNvPr>
          <p:cNvSpPr txBox="1">
            <a:spLocks/>
          </p:cNvSpPr>
          <p:nvPr/>
        </p:nvSpPr>
        <p:spPr>
          <a:xfrm>
            <a:off x="693277" y="1613262"/>
            <a:ext cx="7126072" cy="3037309"/>
          </a:xfrm>
          <a:prstGeom prst="rect">
            <a:avLst/>
          </a:prstGeom>
        </p:spPr>
        <p:txBody>
          <a:bodyPr lIns="91440" tIns="45720" rIns="91440" bIns="4572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NZ" sz="2100" b="1">
                <a:solidFill>
                  <a:schemeClr val="accent4"/>
                </a:solidFill>
              </a:rPr>
              <a:t>When selecting data storage:</a:t>
            </a:r>
            <a:endParaRPr lang="en-NZ" sz="2100" b="1">
              <a:solidFill>
                <a:schemeClr val="accent4"/>
              </a:solidFill>
              <a:ea typeface="Inter"/>
              <a:cs typeface="Inter"/>
            </a:endParaRPr>
          </a:p>
        </p:txBody>
      </p:sp>
      <p:sp>
        <p:nvSpPr>
          <p:cNvPr id="9" name="Text Placeholder 2">
            <a:extLst>
              <a:ext uri="{FF2B5EF4-FFF2-40B4-BE49-F238E27FC236}">
                <a16:creationId xmlns:a16="http://schemas.microsoft.com/office/drawing/2014/main" id="{7817166A-1A5B-F29C-84A4-E01623210F84}"/>
              </a:ext>
            </a:extLst>
          </p:cNvPr>
          <p:cNvSpPr txBox="1">
            <a:spLocks/>
          </p:cNvSpPr>
          <p:nvPr/>
        </p:nvSpPr>
        <p:spPr>
          <a:xfrm>
            <a:off x="691637" y="2267597"/>
            <a:ext cx="7836672" cy="2094540"/>
          </a:xfrm>
          <a:prstGeom prst="rect">
            <a:avLst/>
          </a:prstGeom>
        </p:spPr>
        <p:txBody>
          <a:bodyPr>
            <a:normAutofit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42900" indent="-342900">
              <a:buSzPct val="150000"/>
            </a:pPr>
            <a:r>
              <a:rPr lang="en-NZ" sz="2000">
                <a:solidFill>
                  <a:schemeClr val="accent4"/>
                </a:solidFill>
              </a:rPr>
              <a:t>Are you collecting personal (identifiable) data?</a:t>
            </a:r>
          </a:p>
          <a:p>
            <a:pPr marL="342900" indent="-342900">
              <a:buSzPct val="150000"/>
            </a:pPr>
            <a:r>
              <a:rPr lang="en-NZ" sz="2000">
                <a:solidFill>
                  <a:schemeClr val="accent4"/>
                </a:solidFill>
              </a:rPr>
              <a:t>Who needs access?</a:t>
            </a:r>
          </a:p>
          <a:p>
            <a:pPr marL="342900" indent="-342900">
              <a:buSzPct val="150000"/>
            </a:pPr>
            <a:r>
              <a:rPr lang="en-NZ" sz="2000">
                <a:solidFill>
                  <a:schemeClr val="accent4"/>
                </a:solidFill>
              </a:rPr>
              <a:t>How much storage space do you need?</a:t>
            </a:r>
          </a:p>
          <a:p>
            <a:pPr marL="342900" indent="-342900">
              <a:buSzPct val="150000"/>
            </a:pPr>
            <a:r>
              <a:rPr lang="en-NZ" sz="2000">
                <a:solidFill>
                  <a:schemeClr val="accent4"/>
                </a:solidFill>
              </a:rPr>
              <a:t>How will the data be protected against loss?</a:t>
            </a:r>
          </a:p>
          <a:p>
            <a:pPr marL="342900" indent="-342900">
              <a:buSzPct val="150000"/>
            </a:pPr>
            <a:r>
              <a:rPr lang="en-NZ" sz="2000">
                <a:solidFill>
                  <a:schemeClr val="accent4"/>
                </a:solidFill>
              </a:rPr>
              <a:t>How will you ensure the data is secure?</a:t>
            </a:r>
          </a:p>
          <a:p>
            <a:pPr marL="342900" indent="-342900">
              <a:buSzPct val="150000"/>
            </a:pPr>
            <a:r>
              <a:rPr lang="en-NZ" sz="2000">
                <a:solidFill>
                  <a:schemeClr val="accent4"/>
                </a:solidFill>
              </a:rPr>
              <a:t>What does your funder and/or organisation require?</a:t>
            </a:r>
          </a:p>
        </p:txBody>
      </p:sp>
      <p:sp>
        <p:nvSpPr>
          <p:cNvPr id="4" name="Text Placeholder 2">
            <a:extLst>
              <a:ext uri="{FF2B5EF4-FFF2-40B4-BE49-F238E27FC236}">
                <a16:creationId xmlns:a16="http://schemas.microsoft.com/office/drawing/2014/main" id="{B10F854F-B31D-19AC-BCA7-8A5D9F0FE43E}"/>
              </a:ext>
            </a:extLst>
          </p:cNvPr>
          <p:cNvSpPr txBox="1">
            <a:spLocks/>
          </p:cNvSpPr>
          <p:nvPr/>
        </p:nvSpPr>
        <p:spPr>
          <a:xfrm>
            <a:off x="546000" y="4754754"/>
            <a:ext cx="6894386" cy="2430185"/>
          </a:xfrm>
          <a:prstGeom prst="rect">
            <a:avLst/>
          </a:prstGeom>
          <a:noFill/>
        </p:spPr>
        <p:txBody>
          <a:bodyPr vert="horz" lIns="108000" tIns="108000" rIns="108000" bIns="108000" numCol="1" rtlCol="0" anchor="t">
            <a:normAutofit/>
          </a:bodyPr>
          <a:lstStyle>
            <a:lvl1pPr marL="0" indent="0" algn="l" defTabSz="609630" rtl="0" eaLnBrk="1" latinLnBrk="0" hangingPunct="1">
              <a:lnSpc>
                <a:spcPct val="114000"/>
              </a:lnSpc>
              <a:spcBef>
                <a:spcPts val="600"/>
              </a:spcBef>
              <a:spcAft>
                <a:spcPts val="600"/>
              </a:spcAft>
              <a:buFont typeface="Arial" pitchFamily="34" charset="0"/>
              <a:buNone/>
              <a:defRPr sz="2000" b="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a:lnSpc>
                <a:spcPct val="113999"/>
              </a:lnSpc>
              <a:buSzPct val="150000"/>
            </a:pPr>
            <a:r>
              <a:rPr lang="en-US" b="1">
                <a:solidFill>
                  <a:schemeClr val="accent4"/>
                </a:solidFill>
              </a:rPr>
              <a:t> Be aware of the 3-2-1 rule for backups</a:t>
            </a:r>
          </a:p>
          <a:p>
            <a:pPr>
              <a:lnSpc>
                <a:spcPct val="113999"/>
              </a:lnSpc>
              <a:buSzPct val="150000"/>
            </a:pPr>
            <a:endParaRPr lang="en-US" b="1">
              <a:solidFill>
                <a:schemeClr val="accent4"/>
              </a:solidFill>
            </a:endParaRPr>
          </a:p>
        </p:txBody>
      </p:sp>
      <p:graphicFrame>
        <p:nvGraphicFramePr>
          <p:cNvPr id="5" name="Table 4">
            <a:extLst>
              <a:ext uri="{FF2B5EF4-FFF2-40B4-BE49-F238E27FC236}">
                <a16:creationId xmlns:a16="http://schemas.microsoft.com/office/drawing/2014/main" id="{8509690E-C4DC-A1F5-E6C2-014EF50B82DA}"/>
              </a:ext>
            </a:extLst>
          </p:cNvPr>
          <p:cNvGraphicFramePr>
            <a:graphicFrameLocks noGrp="1"/>
          </p:cNvGraphicFramePr>
          <p:nvPr>
            <p:extLst>
              <p:ext uri="{D42A27DB-BD31-4B8C-83A1-F6EECF244321}">
                <p14:modId xmlns:p14="http://schemas.microsoft.com/office/powerpoint/2010/main" val="371640148"/>
              </p:ext>
            </p:extLst>
          </p:nvPr>
        </p:nvGraphicFramePr>
        <p:xfrm>
          <a:off x="693277" y="5220675"/>
          <a:ext cx="5322512" cy="1293976"/>
        </p:xfrm>
        <a:graphic>
          <a:graphicData uri="http://schemas.openxmlformats.org/drawingml/2006/table">
            <a:tbl>
              <a:tblPr firstRow="1" bandRow="1">
                <a:tableStyleId>{2D5ABB26-0587-4C30-8999-92F81FD0307C}</a:tableStyleId>
              </a:tblPr>
              <a:tblGrid>
                <a:gridCol w="1388186">
                  <a:extLst>
                    <a:ext uri="{9D8B030D-6E8A-4147-A177-3AD203B41FA5}">
                      <a16:colId xmlns:a16="http://schemas.microsoft.com/office/drawing/2014/main" val="994397998"/>
                    </a:ext>
                  </a:extLst>
                </a:gridCol>
                <a:gridCol w="2336618">
                  <a:extLst>
                    <a:ext uri="{9D8B030D-6E8A-4147-A177-3AD203B41FA5}">
                      <a16:colId xmlns:a16="http://schemas.microsoft.com/office/drawing/2014/main" val="2226191083"/>
                    </a:ext>
                  </a:extLst>
                </a:gridCol>
                <a:gridCol w="1597708">
                  <a:extLst>
                    <a:ext uri="{9D8B030D-6E8A-4147-A177-3AD203B41FA5}">
                      <a16:colId xmlns:a16="http://schemas.microsoft.com/office/drawing/2014/main" val="4270820631"/>
                    </a:ext>
                  </a:extLst>
                </a:gridCol>
              </a:tblGrid>
              <a:tr h="653743">
                <a:tc>
                  <a:txBody>
                    <a:bodyPr/>
                    <a:lstStyle/>
                    <a:p>
                      <a:endParaRPr lang="en-NZ"/>
                    </a:p>
                  </a:txBody>
                  <a:tcPr>
                    <a:solidFill>
                      <a:schemeClr val="accent3">
                        <a:lumMod val="20000"/>
                        <a:lumOff val="80000"/>
                      </a:schemeClr>
                    </a:solidFill>
                  </a:tcPr>
                </a:tc>
                <a:tc>
                  <a:txBody>
                    <a:bodyPr/>
                    <a:lstStyle/>
                    <a:p>
                      <a:endParaRPr lang="en-NZ"/>
                    </a:p>
                  </a:txBody>
                  <a:tcPr>
                    <a:solidFill>
                      <a:schemeClr val="accent3">
                        <a:lumMod val="20000"/>
                        <a:lumOff val="80000"/>
                      </a:schemeClr>
                    </a:solidFill>
                  </a:tcPr>
                </a:tc>
                <a:tc>
                  <a:txBody>
                    <a:bodyPr/>
                    <a:lstStyle/>
                    <a:p>
                      <a:endParaRPr lang="en-NZ"/>
                    </a:p>
                  </a:txBody>
                  <a:tcPr>
                    <a:solidFill>
                      <a:schemeClr val="accent3">
                        <a:lumMod val="20000"/>
                        <a:lumOff val="80000"/>
                      </a:schemeClr>
                    </a:solidFill>
                  </a:tcPr>
                </a:tc>
                <a:extLst>
                  <a:ext uri="{0D108BD9-81ED-4DB2-BD59-A6C34878D82A}">
                    <a16:rowId xmlns:a16="http://schemas.microsoft.com/office/drawing/2014/main" val="3331664262"/>
                  </a:ext>
                </a:extLst>
              </a:tr>
              <a:tr h="640233">
                <a:tc>
                  <a:txBody>
                    <a:bodyPr/>
                    <a:lstStyle/>
                    <a:p>
                      <a:pPr algn="ctr"/>
                      <a:r>
                        <a:rPr lang="en-NZ" sz="1400">
                          <a:solidFill>
                            <a:schemeClr val="accent4"/>
                          </a:solidFill>
                        </a:rPr>
                        <a:t>At least </a:t>
                      </a:r>
                      <a:br>
                        <a:rPr lang="en-NZ" sz="1400">
                          <a:solidFill>
                            <a:schemeClr val="accent4"/>
                          </a:solidFill>
                        </a:rPr>
                      </a:br>
                      <a:r>
                        <a:rPr lang="en-NZ" sz="1400" b="1">
                          <a:solidFill>
                            <a:schemeClr val="accent4"/>
                          </a:solidFill>
                        </a:rPr>
                        <a:t>3 </a:t>
                      </a:r>
                      <a:r>
                        <a:rPr lang="en-NZ" sz="1400" b="0">
                          <a:solidFill>
                            <a:schemeClr val="accent4"/>
                          </a:solidFill>
                        </a:rPr>
                        <a:t>copies</a:t>
                      </a:r>
                    </a:p>
                  </a:txBody>
                  <a:tcPr>
                    <a:solidFill>
                      <a:schemeClr val="accent3">
                        <a:lumMod val="20000"/>
                        <a:lumOff val="80000"/>
                      </a:schemeClr>
                    </a:solidFill>
                  </a:tcPr>
                </a:tc>
                <a:tc>
                  <a:txBody>
                    <a:bodyPr/>
                    <a:lstStyle/>
                    <a:p>
                      <a:pPr algn="ctr"/>
                      <a:r>
                        <a:rPr lang="en-NZ" sz="1400">
                          <a:solidFill>
                            <a:schemeClr val="accent4"/>
                          </a:solidFill>
                        </a:rPr>
                        <a:t>Using at least </a:t>
                      </a:r>
                      <a:r>
                        <a:rPr lang="en-NZ" sz="1400" b="1">
                          <a:solidFill>
                            <a:schemeClr val="accent4"/>
                          </a:solidFill>
                        </a:rPr>
                        <a:t>2 </a:t>
                      </a:r>
                      <a:r>
                        <a:rPr lang="en-NZ" sz="1400" b="0">
                          <a:solidFill>
                            <a:schemeClr val="accent4"/>
                          </a:solidFill>
                        </a:rPr>
                        <a:t>different storage media</a:t>
                      </a:r>
                      <a:endParaRPr lang="en-NZ" sz="1400">
                        <a:solidFill>
                          <a:schemeClr val="accent4"/>
                        </a:solidFill>
                      </a:endParaRPr>
                    </a:p>
                  </a:txBody>
                  <a:tcPr>
                    <a:solidFill>
                      <a:schemeClr val="accent3">
                        <a:lumMod val="20000"/>
                        <a:lumOff val="80000"/>
                      </a:schemeClr>
                    </a:solidFill>
                  </a:tcPr>
                </a:tc>
                <a:tc>
                  <a:txBody>
                    <a:bodyPr/>
                    <a:lstStyle/>
                    <a:p>
                      <a:pPr algn="ctr"/>
                      <a:r>
                        <a:rPr lang="en-NZ" sz="1400">
                          <a:solidFill>
                            <a:schemeClr val="accent4"/>
                          </a:solidFill>
                        </a:rPr>
                        <a:t>At least </a:t>
                      </a:r>
                      <a:br>
                        <a:rPr lang="en-NZ" sz="1400">
                          <a:solidFill>
                            <a:schemeClr val="accent4"/>
                          </a:solidFill>
                        </a:rPr>
                      </a:br>
                      <a:r>
                        <a:rPr lang="en-NZ" sz="1400" b="1">
                          <a:solidFill>
                            <a:schemeClr val="accent4"/>
                          </a:solidFill>
                        </a:rPr>
                        <a:t>1</a:t>
                      </a:r>
                      <a:r>
                        <a:rPr lang="en-NZ" sz="1400" b="0">
                          <a:solidFill>
                            <a:schemeClr val="accent4"/>
                          </a:solidFill>
                        </a:rPr>
                        <a:t> copy offsite</a:t>
                      </a:r>
                      <a:endParaRPr lang="en-NZ" sz="1400">
                        <a:solidFill>
                          <a:schemeClr val="accent4"/>
                        </a:solidFill>
                      </a:endParaRPr>
                    </a:p>
                  </a:txBody>
                  <a:tcPr>
                    <a:solidFill>
                      <a:schemeClr val="accent3">
                        <a:lumMod val="20000"/>
                        <a:lumOff val="80000"/>
                      </a:schemeClr>
                    </a:solidFill>
                  </a:tcPr>
                </a:tc>
                <a:extLst>
                  <a:ext uri="{0D108BD9-81ED-4DB2-BD59-A6C34878D82A}">
                    <a16:rowId xmlns:a16="http://schemas.microsoft.com/office/drawing/2014/main" val="3158249561"/>
                  </a:ext>
                </a:extLst>
              </a:tr>
            </a:tbl>
          </a:graphicData>
        </a:graphic>
      </p:graphicFrame>
      <p:sp>
        <p:nvSpPr>
          <p:cNvPr id="6" name="Graphic 8" descr="Postit Notes 3 with solid fill">
            <a:extLst>
              <a:ext uri="{FF2B5EF4-FFF2-40B4-BE49-F238E27FC236}">
                <a16:creationId xmlns:a16="http://schemas.microsoft.com/office/drawing/2014/main" id="{4A5034B9-B5ED-5AA8-571D-27E9337ED0D8}"/>
              </a:ext>
            </a:extLst>
          </p:cNvPr>
          <p:cNvSpPr>
            <a:spLocks noChangeAspect="1"/>
          </p:cNvSpPr>
          <p:nvPr/>
        </p:nvSpPr>
        <p:spPr>
          <a:xfrm>
            <a:off x="1193426" y="5377139"/>
            <a:ext cx="443368" cy="468000"/>
          </a:xfrm>
          <a:custGeom>
            <a:avLst/>
            <a:gdLst>
              <a:gd name="connsiteX0" fmla="*/ 648191 w 677753"/>
              <a:gd name="connsiteY0" fmla="*/ 240909 h 702100"/>
              <a:gd name="connsiteX1" fmla="*/ 621709 w 677753"/>
              <a:gd name="connsiteY1" fmla="*/ 229967 h 702100"/>
              <a:gd name="connsiteX2" fmla="*/ 621709 w 677753"/>
              <a:gd name="connsiteY2" fmla="*/ 229929 h 702100"/>
              <a:gd name="connsiteX3" fmla="*/ 612177 w 677753"/>
              <a:gd name="connsiteY3" fmla="*/ 225994 h 702100"/>
              <a:gd name="connsiteX4" fmla="*/ 627977 w 677753"/>
              <a:gd name="connsiteY4" fmla="*/ 188250 h 702100"/>
              <a:gd name="connsiteX5" fmla="*/ 633810 w 677753"/>
              <a:gd name="connsiteY5" fmla="*/ 174151 h 702100"/>
              <a:gd name="connsiteX6" fmla="*/ 212620 w 677753"/>
              <a:gd name="connsiteY6" fmla="*/ 0 h 702100"/>
              <a:gd name="connsiteX7" fmla="*/ 206786 w 677753"/>
              <a:gd name="connsiteY7" fmla="*/ 14099 h 702100"/>
              <a:gd name="connsiteX8" fmla="*/ 16547 w 677753"/>
              <a:gd name="connsiteY8" fmla="*/ 366137 h 702100"/>
              <a:gd name="connsiteX9" fmla="*/ 0 w 677753"/>
              <a:gd name="connsiteY9" fmla="*/ 382302 h 702100"/>
              <a:gd name="connsiteX10" fmla="*/ 66217 w 677753"/>
              <a:gd name="connsiteY10" fmla="*/ 409684 h 702100"/>
              <a:gd name="connsiteX11" fmla="*/ 57272 w 677753"/>
              <a:gd name="connsiteY11" fmla="*/ 431324 h 702100"/>
              <a:gd name="connsiteX12" fmla="*/ 57112 w 677753"/>
              <a:gd name="connsiteY12" fmla="*/ 431255 h 702100"/>
              <a:gd name="connsiteX13" fmla="*/ 48504 w 677753"/>
              <a:gd name="connsiteY13" fmla="*/ 452125 h 702100"/>
              <a:gd name="connsiteX14" fmla="*/ 74322 w 677753"/>
              <a:gd name="connsiteY14" fmla="*/ 520409 h 702100"/>
              <a:gd name="connsiteX15" fmla="*/ 513744 w 677753"/>
              <a:gd name="connsiteY15" fmla="*/ 702101 h 702100"/>
              <a:gd name="connsiteX16" fmla="*/ 677753 w 677753"/>
              <a:gd name="connsiteY16" fmla="*/ 305410 h 702100"/>
              <a:gd name="connsiteX17" fmla="*/ 53429 w 677753"/>
              <a:gd name="connsiteY17" fmla="*/ 371383 h 702100"/>
              <a:gd name="connsiteX18" fmla="*/ 229151 w 677753"/>
              <a:gd name="connsiteY18" fmla="*/ 39834 h 702100"/>
              <a:gd name="connsiteX19" fmla="*/ 593961 w 677753"/>
              <a:gd name="connsiteY19" fmla="*/ 190674 h 702100"/>
              <a:gd name="connsiteX20" fmla="*/ 416531 w 677753"/>
              <a:gd name="connsiteY20" fmla="*/ 521514 h 702100"/>
              <a:gd name="connsiteX21" fmla="*/ 94430 w 677753"/>
              <a:gd name="connsiteY21" fmla="*/ 421335 h 702100"/>
              <a:gd name="connsiteX22" fmla="*/ 423699 w 677753"/>
              <a:gd name="connsiteY22" fmla="*/ 557482 h 702100"/>
              <a:gd name="connsiteX23" fmla="*/ 430882 w 677753"/>
              <a:gd name="connsiteY23" fmla="*/ 550452 h 702100"/>
              <a:gd name="connsiteX24" fmla="*/ 600160 w 677753"/>
              <a:gd name="connsiteY24" fmla="*/ 254032 h 702100"/>
              <a:gd name="connsiteX25" fmla="*/ 614084 w 677753"/>
              <a:gd name="connsiteY25" fmla="*/ 259789 h 702100"/>
              <a:gd name="connsiteX26" fmla="*/ 472256 w 677753"/>
              <a:gd name="connsiteY26" fmla="*/ 602920 h 702100"/>
              <a:gd name="connsiteX27" fmla="*/ 85478 w 677753"/>
              <a:gd name="connsiteY27" fmla="*/ 442975 h 702100"/>
              <a:gd name="connsiteX28" fmla="*/ 497221 w 677753"/>
              <a:gd name="connsiteY28" fmla="*/ 662290 h 702100"/>
              <a:gd name="connsiteX29" fmla="*/ 98181 w 677753"/>
              <a:gd name="connsiteY29" fmla="*/ 497266 h 702100"/>
              <a:gd name="connsiteX30" fmla="*/ 90991 w 677753"/>
              <a:gd name="connsiteY30" fmla="*/ 478257 h 702100"/>
              <a:gd name="connsiteX31" fmla="*/ 488780 w 677753"/>
              <a:gd name="connsiteY31" fmla="*/ 642731 h 702100"/>
              <a:gd name="connsiteX32" fmla="*/ 635815 w 677753"/>
              <a:gd name="connsiteY32" fmla="*/ 287110 h 702100"/>
              <a:gd name="connsiteX33" fmla="*/ 644493 w 677753"/>
              <a:gd name="connsiteY33" fmla="*/ 306035 h 70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77753" h="702100">
                <a:moveTo>
                  <a:pt x="648191" y="240909"/>
                </a:moveTo>
                <a:lnTo>
                  <a:pt x="621709" y="229967"/>
                </a:lnTo>
                <a:lnTo>
                  <a:pt x="621709" y="229929"/>
                </a:lnTo>
                <a:lnTo>
                  <a:pt x="612177" y="225994"/>
                </a:lnTo>
                <a:cubicBezTo>
                  <a:pt x="617362" y="213763"/>
                  <a:pt x="622629" y="201182"/>
                  <a:pt x="627977" y="188250"/>
                </a:cubicBezTo>
                <a:lnTo>
                  <a:pt x="633810" y="174151"/>
                </a:lnTo>
                <a:lnTo>
                  <a:pt x="212620" y="0"/>
                </a:lnTo>
                <a:lnTo>
                  <a:pt x="206786" y="14099"/>
                </a:lnTo>
                <a:cubicBezTo>
                  <a:pt x="128156" y="204285"/>
                  <a:pt x="67742" y="316154"/>
                  <a:pt x="16547" y="366137"/>
                </a:cubicBezTo>
                <a:lnTo>
                  <a:pt x="0" y="382302"/>
                </a:lnTo>
                <a:lnTo>
                  <a:pt x="66217" y="409684"/>
                </a:lnTo>
                <a:lnTo>
                  <a:pt x="57272" y="431324"/>
                </a:lnTo>
                <a:lnTo>
                  <a:pt x="57112" y="431255"/>
                </a:lnTo>
                <a:lnTo>
                  <a:pt x="48504" y="452125"/>
                </a:lnTo>
                <a:lnTo>
                  <a:pt x="74322" y="520409"/>
                </a:lnTo>
                <a:lnTo>
                  <a:pt x="513744" y="702101"/>
                </a:lnTo>
                <a:lnTo>
                  <a:pt x="677753" y="305410"/>
                </a:lnTo>
                <a:close/>
                <a:moveTo>
                  <a:pt x="53429" y="371383"/>
                </a:moveTo>
                <a:cubicBezTo>
                  <a:pt x="102993" y="314194"/>
                  <a:pt x="158199" y="209913"/>
                  <a:pt x="229151" y="39834"/>
                </a:cubicBezTo>
                <a:lnTo>
                  <a:pt x="593961" y="190674"/>
                </a:lnTo>
                <a:cubicBezTo>
                  <a:pt x="521667" y="363933"/>
                  <a:pt x="464905" y="469808"/>
                  <a:pt x="416531" y="521514"/>
                </a:cubicBezTo>
                <a:close/>
                <a:moveTo>
                  <a:pt x="94430" y="421335"/>
                </a:moveTo>
                <a:lnTo>
                  <a:pt x="423699" y="557482"/>
                </a:lnTo>
                <a:lnTo>
                  <a:pt x="430882" y="550452"/>
                </a:lnTo>
                <a:cubicBezTo>
                  <a:pt x="479393" y="503054"/>
                  <a:pt x="532449" y="410423"/>
                  <a:pt x="600160" y="254032"/>
                </a:cubicBezTo>
                <a:lnTo>
                  <a:pt x="614084" y="259789"/>
                </a:lnTo>
                <a:lnTo>
                  <a:pt x="472256" y="602920"/>
                </a:lnTo>
                <a:lnTo>
                  <a:pt x="85478" y="442975"/>
                </a:lnTo>
                <a:close/>
                <a:moveTo>
                  <a:pt x="497221" y="662290"/>
                </a:moveTo>
                <a:lnTo>
                  <a:pt x="98181" y="497266"/>
                </a:lnTo>
                <a:lnTo>
                  <a:pt x="90991" y="478257"/>
                </a:lnTo>
                <a:lnTo>
                  <a:pt x="488780" y="642731"/>
                </a:lnTo>
                <a:lnTo>
                  <a:pt x="635815" y="287110"/>
                </a:lnTo>
                <a:lnTo>
                  <a:pt x="644493" y="306035"/>
                </a:lnTo>
                <a:close/>
              </a:path>
            </a:pathLst>
          </a:custGeom>
          <a:solidFill>
            <a:srgbClr val="000000"/>
          </a:solidFill>
          <a:ln w="7541" cap="flat">
            <a:noFill/>
            <a:prstDash val="solid"/>
            <a:miter/>
          </a:ln>
        </p:spPr>
        <p:txBody>
          <a:bodyPr rtlCol="0" anchor="ctr"/>
          <a:lstStyle/>
          <a:p>
            <a:endParaRPr lang="en-NZ"/>
          </a:p>
        </p:txBody>
      </p:sp>
      <p:pic>
        <p:nvPicPr>
          <p:cNvPr id="7" name="Google Shape;301;g2961abf82e9_1_183" descr="A black background with a black square&#10;&#10;Description automatically generated with medium confidence">
            <a:extLst>
              <a:ext uri="{FF2B5EF4-FFF2-40B4-BE49-F238E27FC236}">
                <a16:creationId xmlns:a16="http://schemas.microsoft.com/office/drawing/2014/main" id="{88C61CE2-0053-0A5D-F350-FAC954B8A468}"/>
              </a:ext>
            </a:extLst>
          </p:cNvPr>
          <p:cNvPicPr preferRelativeResize="0">
            <a:picLocks noChangeAspect="1"/>
          </p:cNvPicPr>
          <p:nvPr/>
        </p:nvPicPr>
        <p:blipFill rotWithShape="1">
          <a:blip r:embed="rId3">
            <a:alphaModFix/>
          </a:blip>
          <a:srcRect/>
          <a:stretch/>
        </p:blipFill>
        <p:spPr>
          <a:xfrm>
            <a:off x="2748817" y="5354778"/>
            <a:ext cx="576000" cy="576000"/>
          </a:xfrm>
          <a:prstGeom prst="rect">
            <a:avLst/>
          </a:prstGeom>
          <a:noFill/>
          <a:ln>
            <a:noFill/>
          </a:ln>
        </p:spPr>
      </p:pic>
      <p:pic>
        <p:nvPicPr>
          <p:cNvPr id="10" name="Graphic 9" descr="Database outline">
            <a:extLst>
              <a:ext uri="{FF2B5EF4-FFF2-40B4-BE49-F238E27FC236}">
                <a16:creationId xmlns:a16="http://schemas.microsoft.com/office/drawing/2014/main" id="{A18042EA-CFE5-E08A-5DA1-8ECC20FD497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7770" y="5308828"/>
            <a:ext cx="576000" cy="576000"/>
          </a:xfrm>
          <a:prstGeom prst="rect">
            <a:avLst/>
          </a:prstGeom>
        </p:spPr>
      </p:pic>
      <p:pic>
        <p:nvPicPr>
          <p:cNvPr id="11" name="Graphic 10" descr="Syncing cloud outline">
            <a:extLst>
              <a:ext uri="{FF2B5EF4-FFF2-40B4-BE49-F238E27FC236}">
                <a16:creationId xmlns:a16="http://schemas.microsoft.com/office/drawing/2014/main" id="{F1E90457-ED74-72A1-A226-BD1EBCCFFA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56221" y="5354778"/>
            <a:ext cx="504000" cy="504000"/>
          </a:xfrm>
          <a:prstGeom prst="rect">
            <a:avLst/>
          </a:prstGeom>
        </p:spPr>
      </p:pic>
    </p:spTree>
    <p:extLst>
      <p:ext uri="{BB962C8B-B14F-4D97-AF65-F5344CB8AC3E}">
        <p14:creationId xmlns:p14="http://schemas.microsoft.com/office/powerpoint/2010/main" val="520146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7DD0C3BE-8E88-DB5D-9D1F-EA114DF83DE4}"/>
            </a:ext>
          </a:extLst>
        </p:cNvPr>
        <p:cNvGrpSpPr/>
        <p:nvPr/>
      </p:nvGrpSpPr>
      <p:grpSpPr>
        <a:xfrm>
          <a:off x="0" y="0"/>
          <a:ext cx="0" cy="0"/>
          <a:chOff x="0" y="0"/>
          <a:chExt cx="0" cy="0"/>
        </a:xfrm>
      </p:grpSpPr>
      <p:sp>
        <p:nvSpPr>
          <p:cNvPr id="383" name="Google Shape;383;p76">
            <a:extLst>
              <a:ext uri="{FF2B5EF4-FFF2-40B4-BE49-F238E27FC236}">
                <a16:creationId xmlns:a16="http://schemas.microsoft.com/office/drawing/2014/main" id="{3B836B52-4519-6DD6-8C49-1FFD5FFC54EF}"/>
              </a:ext>
            </a:extLst>
          </p:cNvPr>
          <p:cNvSpPr txBox="1">
            <a:spLocks noGrp="1"/>
          </p:cNvSpPr>
          <p:nvPr>
            <p:ph type="title"/>
          </p:nvPr>
        </p:nvSpPr>
        <p:spPr>
          <a:prstGeom prst="rect">
            <a:avLst/>
          </a:prstGeom>
        </p:spPr>
        <p:txBody>
          <a:bodyPr spcFirstLastPara="1" vert="horz" wrap="none" lIns="0" tIns="0" rIns="0" bIns="0" rtlCol="0" anchor="t" anchorCtr="0">
            <a:noAutofit/>
          </a:bodyPr>
          <a:lstStyle/>
          <a:p>
            <a:pPr>
              <a:buSzPts val="990"/>
            </a:pPr>
            <a:r>
              <a:rPr lang="en-US" sz="4027" b="1">
                <a:solidFill>
                  <a:schemeClr val="accent1"/>
                </a:solidFill>
                <a:ea typeface="Roboto Medium"/>
                <a:cs typeface="Roboto Medium"/>
                <a:sym typeface="Roboto Medium"/>
              </a:rPr>
              <a:t>What metadata do you need?</a:t>
            </a:r>
            <a:endParaRPr sz="4027" b="1">
              <a:solidFill>
                <a:schemeClr val="accent1"/>
              </a:solidFill>
              <a:ea typeface="Roboto Medium"/>
              <a:cs typeface="Roboto Medium"/>
              <a:sym typeface="Roboto Light"/>
            </a:endParaRPr>
          </a:p>
        </p:txBody>
      </p:sp>
      <p:sp>
        <p:nvSpPr>
          <p:cNvPr id="8" name="Text Placeholder 7">
            <a:extLst>
              <a:ext uri="{FF2B5EF4-FFF2-40B4-BE49-F238E27FC236}">
                <a16:creationId xmlns:a16="http://schemas.microsoft.com/office/drawing/2014/main" id="{920228B7-0978-7F3F-3F58-56DF38006819}"/>
              </a:ext>
            </a:extLst>
          </p:cNvPr>
          <p:cNvSpPr>
            <a:spLocks noGrp="1"/>
          </p:cNvSpPr>
          <p:nvPr>
            <p:ph type="body" sz="quarter" idx="19"/>
          </p:nvPr>
        </p:nvSpPr>
        <p:spPr>
          <a:xfrm>
            <a:off x="2548647" y="6334854"/>
            <a:ext cx="8979576" cy="255600"/>
          </a:xfrm>
        </p:spPr>
        <p:txBody>
          <a:bodyPr/>
          <a:lstStyle/>
          <a:p>
            <a:r>
              <a:rPr lang="en-NZ"/>
              <a:t>Research data / </a:t>
            </a:r>
            <a:r>
              <a:rPr lang="en-US" err="1">
                <a:solidFill>
                  <a:schemeClr val="accent2"/>
                </a:solidFill>
                <a:hlinkClick r:id="rId3">
                  <a:extLst>
                    <a:ext uri="{A12FA001-AC4F-418D-AE19-62706E023703}">
                      <ahyp:hlinkClr xmlns:ahyp="http://schemas.microsoft.com/office/drawing/2018/hyperlinkcolor" val="tx"/>
                    </a:ext>
                  </a:extLst>
                </a:hlinkClick>
              </a:rPr>
              <a:t>Organising</a:t>
            </a:r>
            <a:r>
              <a:rPr lang="en-US">
                <a:solidFill>
                  <a:schemeClr val="accent2"/>
                </a:solidFill>
                <a:hlinkClick r:id="rId3">
                  <a:extLst>
                    <a:ext uri="{A12FA001-AC4F-418D-AE19-62706E023703}">
                      <ahyp:hlinkClr xmlns:ahyp="http://schemas.microsoft.com/office/drawing/2018/hyperlinkcolor" val="tx"/>
                    </a:ext>
                  </a:extLst>
                </a:hlinkClick>
              </a:rPr>
              <a:t> and describing research data</a:t>
            </a:r>
            <a:r>
              <a:rPr lang="en-US">
                <a:solidFill>
                  <a:schemeClr val="accent2"/>
                </a:solidFill>
              </a:rPr>
              <a:t> </a:t>
            </a:r>
            <a:r>
              <a:rPr lang="en-US"/>
              <a:t>/ </a:t>
            </a:r>
            <a:r>
              <a:rPr lang="en-US">
                <a:solidFill>
                  <a:schemeClr val="accent2"/>
                </a:solidFill>
                <a:hlinkClick r:id="rId4">
                  <a:extLst>
                    <a:ext uri="{A12FA001-AC4F-418D-AE19-62706E023703}">
                      <ahyp:hlinkClr xmlns:ahyp="http://schemas.microsoft.com/office/drawing/2018/hyperlinkcolor" val="tx"/>
                    </a:ext>
                  </a:extLst>
                </a:hlinkClick>
              </a:rPr>
              <a:t>Research metadata</a:t>
            </a:r>
            <a:endParaRPr lang="en-NZ">
              <a:solidFill>
                <a:schemeClr val="accent2"/>
              </a:solidFill>
            </a:endParaRPr>
          </a:p>
        </p:txBody>
      </p:sp>
      <p:sp>
        <p:nvSpPr>
          <p:cNvPr id="5" name="Google Shape;384;p76">
            <a:extLst>
              <a:ext uri="{FF2B5EF4-FFF2-40B4-BE49-F238E27FC236}">
                <a16:creationId xmlns:a16="http://schemas.microsoft.com/office/drawing/2014/main" id="{2E5052E3-E0E7-3C60-A556-6FC7540A854F}"/>
              </a:ext>
            </a:extLst>
          </p:cNvPr>
          <p:cNvSpPr txBox="1">
            <a:spLocks/>
          </p:cNvSpPr>
          <p:nvPr/>
        </p:nvSpPr>
        <p:spPr>
          <a:xfrm>
            <a:off x="590399" y="1569455"/>
            <a:ext cx="7225841" cy="1289272"/>
          </a:xfrm>
          <a:prstGeom prst="rect">
            <a:avLst/>
          </a:prstGeom>
          <a:solidFill>
            <a:schemeClr val="accent3">
              <a:lumMod val="20000"/>
              <a:lumOff val="80000"/>
            </a:schemeClr>
          </a:solidFill>
          <a:ln>
            <a:solidFill>
              <a:schemeClr val="accent3">
                <a:lumMod val="20000"/>
                <a:lumOff val="80000"/>
              </a:schemeClr>
            </a:solidFill>
          </a:ln>
        </p:spPr>
        <p:txBody>
          <a:bodyPr spcFirstLastPara="1" wrap="square" lIns="108000" tIns="108000" rIns="108000" bIns="1080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800"/>
              </a:spcBef>
              <a:spcAft>
                <a:spcPts val="267"/>
              </a:spcAft>
              <a:buNone/>
            </a:pPr>
            <a:r>
              <a:rPr lang="en-US" b="1">
                <a:solidFill>
                  <a:schemeClr val="accent4"/>
                </a:solidFill>
                <a:latin typeface="Verdana" panose="020B0604030504040204" pitchFamily="34" charset="0"/>
                <a:ea typeface="Verdana" panose="020B0604030504040204" pitchFamily="34" charset="0"/>
                <a:cs typeface="Roboto Light"/>
                <a:sym typeface="Roboto Light"/>
              </a:rPr>
              <a:t>Metadata is a list of information you expect will be needed for the data to be read and interpreted in the future.</a:t>
            </a:r>
            <a:endParaRPr lang="en-US" sz="2000" b="1">
              <a:solidFill>
                <a:schemeClr val="accent4"/>
              </a:solidFill>
              <a:latin typeface="+mn-lt"/>
              <a:ea typeface="Roboto Light"/>
              <a:cs typeface="Roboto Light"/>
              <a:sym typeface="Roboto Light"/>
            </a:endParaRPr>
          </a:p>
        </p:txBody>
      </p:sp>
      <p:sp>
        <p:nvSpPr>
          <p:cNvPr id="6" name="Google Shape;384;p76">
            <a:extLst>
              <a:ext uri="{FF2B5EF4-FFF2-40B4-BE49-F238E27FC236}">
                <a16:creationId xmlns:a16="http://schemas.microsoft.com/office/drawing/2014/main" id="{075EFC1A-0FF3-6E69-85CC-CF3768AFEBF1}"/>
              </a:ext>
            </a:extLst>
          </p:cNvPr>
          <p:cNvSpPr txBox="1">
            <a:spLocks/>
          </p:cNvSpPr>
          <p:nvPr/>
        </p:nvSpPr>
        <p:spPr>
          <a:xfrm>
            <a:off x="590399" y="3983195"/>
            <a:ext cx="7225841" cy="557500"/>
          </a:xfrm>
          <a:prstGeom prst="rect">
            <a:avLst/>
          </a:prstGeom>
          <a:solidFill>
            <a:schemeClr val="accent5">
              <a:lumMod val="20000"/>
              <a:lumOff val="80000"/>
            </a:schemeClr>
          </a:solidFill>
          <a:ln>
            <a:noFill/>
          </a:ln>
        </p:spPr>
        <p:txBody>
          <a:bodyPr spcFirstLastPara="1" vert="horz" wrap="square" lIns="121900" tIns="121900" rIns="121900" bIns="121900" numCol="1" spcCol="180000" rtlCol="0" anchor="t" anchorCtr="0">
            <a:noAutofit/>
          </a:bodyPr>
          <a:lstStyle>
            <a:lvl1pPr marL="609585" lvl="0" indent="-457189" algn="l" defTabSz="609630" rtl="0" eaLnBrk="1" latinLnBrk="0" hangingPunct="1">
              <a:lnSpc>
                <a:spcPct val="115000"/>
              </a:lnSpc>
              <a:spcBef>
                <a:spcPts val="0"/>
              </a:spcBef>
              <a:spcAft>
                <a:spcPts val="0"/>
              </a:spcAft>
              <a:buSzPts val="1800"/>
              <a:buFont typeface="Arial" pitchFamily="34" charset="0"/>
              <a:buChar char="●"/>
              <a:defRPr sz="2133" kern="1200">
                <a:solidFill>
                  <a:schemeClr val="tx1"/>
                </a:solidFill>
                <a:latin typeface="+mn-lt"/>
                <a:ea typeface="+mn-ea"/>
                <a:cs typeface="+mn-cs"/>
              </a:defRPr>
            </a:lvl1pPr>
            <a:lvl2pPr marL="1219170" lvl="1" indent="-423323" algn="l" defTabSz="609630" rtl="0" eaLnBrk="1" latinLnBrk="0" hangingPunct="1">
              <a:lnSpc>
                <a:spcPct val="115000"/>
              </a:lnSpc>
              <a:spcBef>
                <a:spcPts val="0"/>
              </a:spcBef>
              <a:spcAft>
                <a:spcPts val="0"/>
              </a:spcAft>
              <a:buSzPts val="1400"/>
              <a:buFont typeface="Arial" pitchFamily="34" charset="0"/>
              <a:buChar char="○"/>
              <a:defRPr sz="1867" kern="1200">
                <a:solidFill>
                  <a:schemeClr val="tx1"/>
                </a:solidFill>
                <a:latin typeface="+mn-lt"/>
                <a:ea typeface="+mn-ea"/>
                <a:cs typeface="+mn-cs"/>
              </a:defRPr>
            </a:lvl2pPr>
            <a:lvl3pPr marL="1828754" lvl="2" indent="-423323" algn="l" defTabSz="609630" rtl="0" eaLnBrk="1" latinLnBrk="0" hangingPunct="1">
              <a:lnSpc>
                <a:spcPct val="115000"/>
              </a:lnSpc>
              <a:spcBef>
                <a:spcPts val="0"/>
              </a:spcBef>
              <a:spcAft>
                <a:spcPts val="0"/>
              </a:spcAft>
              <a:buSzPts val="1400"/>
              <a:buFont typeface="Arial" pitchFamily="34" charset="0"/>
              <a:buChar char="■"/>
              <a:defRPr sz="1600" kern="1200">
                <a:solidFill>
                  <a:schemeClr val="tx1"/>
                </a:solidFill>
                <a:latin typeface="+mn-lt"/>
                <a:ea typeface="+mn-ea"/>
                <a:cs typeface="+mn-cs"/>
              </a:defRPr>
            </a:lvl3pPr>
            <a:lvl4pPr marL="2438339" lvl="3"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4pPr>
            <a:lvl5pPr marL="3047924" lvl="4"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5pPr>
            <a:lvl6pPr marL="3657509" lvl="5"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6pPr>
            <a:lvl7pPr marL="4267093" lvl="6"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7pPr>
            <a:lvl8pPr marL="4876678" lvl="7"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8pPr>
            <a:lvl9pPr marL="5486263" lvl="8"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9pPr>
          </a:lstStyle>
          <a:p>
            <a:pPr marL="0" indent="0">
              <a:spcAft>
                <a:spcPts val="267"/>
              </a:spcAft>
              <a:buSzPct val="150000"/>
              <a:buFont typeface="Arial" pitchFamily="34" charset="0"/>
              <a:buNone/>
            </a:pPr>
            <a:r>
              <a:rPr lang="en-US" sz="2000" b="1">
                <a:solidFill>
                  <a:schemeClr val="accent4"/>
                </a:solidFill>
                <a:latin typeface="Verdana" panose="020B0604030504040204" pitchFamily="34" charset="0"/>
                <a:ea typeface="Verdana" panose="020B0604030504040204" pitchFamily="34" charset="0"/>
              </a:rPr>
              <a:t>Metadata across the research data lifecycle</a:t>
            </a:r>
            <a:r>
              <a:rPr lang="en-US" sz="2000">
                <a:solidFill>
                  <a:schemeClr val="accent4"/>
                </a:solidFill>
                <a:latin typeface="Verdana" panose="020B0604030504040204" pitchFamily="34" charset="0"/>
                <a:ea typeface="Verdana" panose="020B0604030504040204" pitchFamily="34" charset="0"/>
              </a:rPr>
              <a:t>:</a:t>
            </a:r>
          </a:p>
        </p:txBody>
      </p:sp>
      <p:pic>
        <p:nvPicPr>
          <p:cNvPr id="9" name="Picture 8" descr="A lego figures in front of a diagram&#10;&#10;Description automatically generated">
            <a:extLst>
              <a:ext uri="{FF2B5EF4-FFF2-40B4-BE49-F238E27FC236}">
                <a16:creationId xmlns:a16="http://schemas.microsoft.com/office/drawing/2014/main" id="{29C2B978-7288-88B0-6FD3-9B7CDB52E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517" y="1512000"/>
            <a:ext cx="3332967" cy="3332967"/>
          </a:xfrm>
          <a:prstGeom prst="rect">
            <a:avLst/>
          </a:prstGeom>
          <a:ln>
            <a:noFill/>
          </a:ln>
          <a:effectLst>
            <a:outerShdw blurRad="190500" algn="tl" rotWithShape="0">
              <a:srgbClr val="000000">
                <a:alpha val="70000"/>
              </a:srgbClr>
            </a:outerShdw>
          </a:effectLst>
        </p:spPr>
      </p:pic>
      <p:sp>
        <p:nvSpPr>
          <p:cNvPr id="10" name="Text Placeholder 3">
            <a:extLst>
              <a:ext uri="{FF2B5EF4-FFF2-40B4-BE49-F238E27FC236}">
                <a16:creationId xmlns:a16="http://schemas.microsoft.com/office/drawing/2014/main" id="{A5008D3A-62DC-2B1D-DAA3-458980E200F0}"/>
              </a:ext>
            </a:extLst>
          </p:cNvPr>
          <p:cNvSpPr txBox="1">
            <a:spLocks/>
          </p:cNvSpPr>
          <p:nvPr/>
        </p:nvSpPr>
        <p:spPr>
          <a:xfrm>
            <a:off x="698400" y="2964910"/>
            <a:ext cx="7225841" cy="1126605"/>
          </a:xfrm>
          <a:prstGeom prst="rect">
            <a:avLst/>
          </a:prstGeom>
        </p:spPr>
        <p:txBody>
          <a:bodyPr vert="horz" lIns="108000" tIns="108000" rIns="108000" bIns="108000" rtlCol="0" anchor="t">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42900" indent="-342900">
              <a:buSzPct val="150000"/>
              <a:buFont typeface="Arial,Sans-Serif" panose="020B0604020202020204" pitchFamily="34" charset="0"/>
              <a:buChar char="•"/>
            </a:pPr>
            <a:r>
              <a:rPr lang="en-US" sz="2000">
                <a:solidFill>
                  <a:schemeClr val="accent4"/>
                </a:solidFill>
                <a:ea typeface="Verdana"/>
              </a:rPr>
              <a:t>Ensures data can be shared, discovered and reused</a:t>
            </a:r>
          </a:p>
          <a:p>
            <a:pPr marL="342900" indent="-342900">
              <a:buSzPct val="150000"/>
              <a:buFont typeface="Arial,Sans-Serif" panose="020B0604020202020204" pitchFamily="34" charset="0"/>
              <a:buChar char="•"/>
            </a:pPr>
            <a:r>
              <a:rPr lang="en-US" sz="2000">
                <a:solidFill>
                  <a:schemeClr val="accent4"/>
                </a:solidFill>
                <a:ea typeface="Verdana"/>
              </a:rPr>
              <a:t>Facilitates reproducibility and scientific integrity</a:t>
            </a:r>
            <a:endParaRPr lang="en-US" sz="2000">
              <a:solidFill>
                <a:schemeClr val="accent4"/>
              </a:solidFill>
            </a:endParaRPr>
          </a:p>
        </p:txBody>
      </p:sp>
      <p:sp>
        <p:nvSpPr>
          <p:cNvPr id="11" name="Google Shape;384;p76">
            <a:extLst>
              <a:ext uri="{FF2B5EF4-FFF2-40B4-BE49-F238E27FC236}">
                <a16:creationId xmlns:a16="http://schemas.microsoft.com/office/drawing/2014/main" id="{CDB05931-67D1-6C17-E5A8-BF3FAE00FDF5}"/>
              </a:ext>
            </a:extLst>
          </p:cNvPr>
          <p:cNvSpPr txBox="1">
            <a:spLocks/>
          </p:cNvSpPr>
          <p:nvPr/>
        </p:nvSpPr>
        <p:spPr>
          <a:xfrm>
            <a:off x="590399" y="4375323"/>
            <a:ext cx="7225841" cy="1366776"/>
          </a:xfrm>
          <a:prstGeom prst="rect">
            <a:avLst/>
          </a:prstGeom>
          <a:solidFill>
            <a:schemeClr val="accent5">
              <a:lumMod val="20000"/>
              <a:lumOff val="80000"/>
            </a:schemeClr>
          </a:solidFill>
          <a:ln>
            <a:noFill/>
          </a:ln>
        </p:spPr>
        <p:txBody>
          <a:bodyPr spcFirstLastPara="1" vert="horz" wrap="square" lIns="121900" tIns="121900" rIns="121900" bIns="121900" numCol="2" spcCol="180000" rtlCol="0" anchor="t" anchorCtr="0">
            <a:noAutofit/>
          </a:bodyPr>
          <a:lstStyle>
            <a:lvl1pPr marL="609585" lvl="0" indent="-457189" algn="l" defTabSz="609630" rtl="0" eaLnBrk="1" latinLnBrk="0" hangingPunct="1">
              <a:lnSpc>
                <a:spcPct val="115000"/>
              </a:lnSpc>
              <a:spcBef>
                <a:spcPts val="0"/>
              </a:spcBef>
              <a:spcAft>
                <a:spcPts val="0"/>
              </a:spcAft>
              <a:buSzPts val="1800"/>
              <a:buFont typeface="Arial" pitchFamily="34" charset="0"/>
              <a:buChar char="●"/>
              <a:defRPr sz="2133" kern="1200">
                <a:solidFill>
                  <a:schemeClr val="tx1"/>
                </a:solidFill>
                <a:latin typeface="+mn-lt"/>
                <a:ea typeface="+mn-ea"/>
                <a:cs typeface="+mn-cs"/>
              </a:defRPr>
            </a:lvl1pPr>
            <a:lvl2pPr marL="1219170" lvl="1" indent="-423323" algn="l" defTabSz="609630" rtl="0" eaLnBrk="1" latinLnBrk="0" hangingPunct="1">
              <a:lnSpc>
                <a:spcPct val="115000"/>
              </a:lnSpc>
              <a:spcBef>
                <a:spcPts val="0"/>
              </a:spcBef>
              <a:spcAft>
                <a:spcPts val="0"/>
              </a:spcAft>
              <a:buSzPts val="1400"/>
              <a:buFont typeface="Arial" pitchFamily="34" charset="0"/>
              <a:buChar char="○"/>
              <a:defRPr sz="1867" kern="1200">
                <a:solidFill>
                  <a:schemeClr val="tx1"/>
                </a:solidFill>
                <a:latin typeface="+mn-lt"/>
                <a:ea typeface="+mn-ea"/>
                <a:cs typeface="+mn-cs"/>
              </a:defRPr>
            </a:lvl2pPr>
            <a:lvl3pPr marL="1828754" lvl="2" indent="-423323" algn="l" defTabSz="609630" rtl="0" eaLnBrk="1" latinLnBrk="0" hangingPunct="1">
              <a:lnSpc>
                <a:spcPct val="115000"/>
              </a:lnSpc>
              <a:spcBef>
                <a:spcPts val="0"/>
              </a:spcBef>
              <a:spcAft>
                <a:spcPts val="0"/>
              </a:spcAft>
              <a:buSzPts val="1400"/>
              <a:buFont typeface="Arial" pitchFamily="34" charset="0"/>
              <a:buChar char="■"/>
              <a:defRPr sz="1600" kern="1200">
                <a:solidFill>
                  <a:schemeClr val="tx1"/>
                </a:solidFill>
                <a:latin typeface="+mn-lt"/>
                <a:ea typeface="+mn-ea"/>
                <a:cs typeface="+mn-cs"/>
              </a:defRPr>
            </a:lvl3pPr>
            <a:lvl4pPr marL="2438339" lvl="3"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4pPr>
            <a:lvl5pPr marL="3047924" lvl="4"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5pPr>
            <a:lvl6pPr marL="3657509" lvl="5"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6pPr>
            <a:lvl7pPr marL="4267093" lvl="6"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7pPr>
            <a:lvl8pPr marL="4876678" lvl="7"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8pPr>
            <a:lvl9pPr marL="5486263" lvl="8" indent="-423323" algn="l" defTabSz="609630" rtl="0" eaLnBrk="1" latinLnBrk="0" hangingPunct="1">
              <a:lnSpc>
                <a:spcPct val="115000"/>
              </a:lnSpc>
              <a:spcBef>
                <a:spcPts val="0"/>
              </a:spcBef>
              <a:spcAft>
                <a:spcPts val="0"/>
              </a:spcAft>
              <a:buSzPts val="1400"/>
              <a:buFont typeface="Arial" pitchFamily="34" charset="0"/>
              <a:buChar char="■"/>
              <a:defRPr sz="1333" kern="1200">
                <a:solidFill>
                  <a:schemeClr val="tx1"/>
                </a:solidFill>
                <a:latin typeface="+mn-lt"/>
                <a:ea typeface="+mn-ea"/>
                <a:cs typeface="+mn-cs"/>
              </a:defRPr>
            </a:lvl9pPr>
          </a:lstStyle>
          <a:p>
            <a:pPr marL="287993" indent="-287993">
              <a:spcAft>
                <a:spcPts val="267"/>
              </a:spcAft>
              <a:buSzPct val="150000"/>
              <a:buFont typeface="Arial" pitchFamily="34" charset="0"/>
              <a:buChar char="•"/>
            </a:pPr>
            <a:r>
              <a:rPr lang="en-US" sz="1600" b="1">
                <a:solidFill>
                  <a:schemeClr val="accent4"/>
                </a:solidFill>
                <a:latin typeface="Verdana" panose="020B0604030504040204" pitchFamily="34" charset="0"/>
                <a:ea typeface="Verdana" panose="020B0604030504040204" pitchFamily="34" charset="0"/>
              </a:rPr>
              <a:t>Who</a:t>
            </a:r>
            <a:r>
              <a:rPr lang="en-US" sz="1600">
                <a:solidFill>
                  <a:schemeClr val="accent4"/>
                </a:solidFill>
                <a:latin typeface="Verdana" panose="020B0604030504040204" pitchFamily="34" charset="0"/>
                <a:ea typeface="Verdana" panose="020B0604030504040204" pitchFamily="34" charset="0"/>
              </a:rPr>
              <a:t> created the data?</a:t>
            </a:r>
          </a:p>
          <a:p>
            <a:pPr marL="287993" indent="-287993">
              <a:spcAft>
                <a:spcPts val="267"/>
              </a:spcAft>
              <a:buSzPct val="150000"/>
              <a:buFont typeface="Arial" pitchFamily="34" charset="0"/>
              <a:buChar char="•"/>
            </a:pPr>
            <a:r>
              <a:rPr lang="en-US" sz="1600" b="1">
                <a:solidFill>
                  <a:schemeClr val="accent4"/>
                </a:solidFill>
                <a:latin typeface="Verdana" panose="020B0604030504040204" pitchFamily="34" charset="0"/>
                <a:ea typeface="Verdana" panose="020B0604030504040204" pitchFamily="34" charset="0"/>
              </a:rPr>
              <a:t>What</a:t>
            </a:r>
            <a:r>
              <a:rPr lang="en-US" sz="1600">
                <a:solidFill>
                  <a:schemeClr val="accent4"/>
                </a:solidFill>
                <a:latin typeface="Verdana" panose="020B0604030504040204" pitchFamily="34" charset="0"/>
                <a:ea typeface="Verdana" panose="020B0604030504040204" pitchFamily="34" charset="0"/>
              </a:rPr>
              <a:t> does the data file contain?</a:t>
            </a:r>
          </a:p>
          <a:p>
            <a:pPr marL="287993" indent="-287993">
              <a:spcAft>
                <a:spcPts val="267"/>
              </a:spcAft>
              <a:buSzPct val="150000"/>
              <a:buFont typeface="Arial" pitchFamily="34" charset="0"/>
              <a:buChar char="•"/>
            </a:pPr>
            <a:r>
              <a:rPr lang="en-US" sz="1600" b="1">
                <a:solidFill>
                  <a:schemeClr val="accent4"/>
                </a:solidFill>
                <a:latin typeface="Verdana" panose="020B0604030504040204" pitchFamily="34" charset="0"/>
                <a:ea typeface="Verdana" panose="020B0604030504040204" pitchFamily="34" charset="0"/>
              </a:rPr>
              <a:t>When</a:t>
            </a:r>
            <a:r>
              <a:rPr lang="en-US" sz="1600">
                <a:solidFill>
                  <a:schemeClr val="accent4"/>
                </a:solidFill>
                <a:latin typeface="Verdana" panose="020B0604030504040204" pitchFamily="34" charset="0"/>
                <a:ea typeface="Verdana" panose="020B0604030504040204" pitchFamily="34" charset="0"/>
              </a:rPr>
              <a:t> were the data created?</a:t>
            </a:r>
          </a:p>
          <a:p>
            <a:pPr marL="287993" indent="-287993">
              <a:spcAft>
                <a:spcPts val="267"/>
              </a:spcAft>
              <a:buSzPct val="150000"/>
              <a:buFont typeface="Arial" pitchFamily="34" charset="0"/>
              <a:buChar char="•"/>
            </a:pPr>
            <a:r>
              <a:rPr lang="en-US" sz="1600" b="1">
                <a:solidFill>
                  <a:schemeClr val="accent4"/>
                </a:solidFill>
                <a:latin typeface="Verdana" panose="020B0604030504040204" pitchFamily="34" charset="0"/>
                <a:ea typeface="Verdana" panose="020B0604030504040204" pitchFamily="34" charset="0"/>
              </a:rPr>
              <a:t>Where</a:t>
            </a:r>
            <a:r>
              <a:rPr lang="en-US" sz="1600">
                <a:solidFill>
                  <a:schemeClr val="accent4"/>
                </a:solidFill>
                <a:latin typeface="Verdana" panose="020B0604030504040204" pitchFamily="34" charset="0"/>
                <a:ea typeface="Verdana" panose="020B0604030504040204" pitchFamily="34" charset="0"/>
              </a:rPr>
              <a:t> were the data created?</a:t>
            </a:r>
            <a:endParaRPr lang="en-US" sz="1600" b="1">
              <a:solidFill>
                <a:schemeClr val="accent4"/>
              </a:solidFill>
              <a:latin typeface="Verdana" panose="020B0604030504040204" pitchFamily="34" charset="0"/>
              <a:ea typeface="Verdana" panose="020B0604030504040204" pitchFamily="34" charset="0"/>
            </a:endParaRPr>
          </a:p>
          <a:p>
            <a:pPr marL="287993" indent="-287993">
              <a:spcAft>
                <a:spcPts val="267"/>
              </a:spcAft>
              <a:buSzPct val="150000"/>
              <a:buFont typeface="Arial" pitchFamily="34" charset="0"/>
              <a:buChar char="•"/>
            </a:pPr>
            <a:r>
              <a:rPr lang="en-US" sz="1600" b="1">
                <a:solidFill>
                  <a:schemeClr val="accent4"/>
                </a:solidFill>
                <a:latin typeface="Verdana" panose="020B0604030504040204" pitchFamily="34" charset="0"/>
                <a:ea typeface="Verdana" panose="020B0604030504040204" pitchFamily="34" charset="0"/>
              </a:rPr>
              <a:t>Why</a:t>
            </a:r>
            <a:r>
              <a:rPr lang="en-US" sz="1600">
                <a:solidFill>
                  <a:schemeClr val="accent4"/>
                </a:solidFill>
                <a:latin typeface="Verdana" panose="020B0604030504040204" pitchFamily="34" charset="0"/>
                <a:ea typeface="Verdana" panose="020B0604030504040204" pitchFamily="34" charset="0"/>
              </a:rPr>
              <a:t> were the data created?</a:t>
            </a:r>
          </a:p>
          <a:p>
            <a:pPr marL="287993" indent="-287993">
              <a:spcAft>
                <a:spcPts val="267"/>
              </a:spcAft>
              <a:buSzPct val="150000"/>
              <a:buFont typeface="Arial" pitchFamily="34" charset="0"/>
              <a:buChar char="•"/>
            </a:pPr>
            <a:r>
              <a:rPr lang="en-US" sz="1600" b="1">
                <a:solidFill>
                  <a:schemeClr val="accent4"/>
                </a:solidFill>
                <a:latin typeface="Verdana" panose="020B0604030504040204" pitchFamily="34" charset="0"/>
                <a:ea typeface="Verdana" panose="020B0604030504040204" pitchFamily="34" charset="0"/>
              </a:rPr>
              <a:t>How</a:t>
            </a:r>
            <a:r>
              <a:rPr lang="en-US" sz="1600">
                <a:solidFill>
                  <a:schemeClr val="accent4"/>
                </a:solidFill>
                <a:latin typeface="Verdana" panose="020B0604030504040204" pitchFamily="34" charset="0"/>
                <a:ea typeface="Verdana" panose="020B0604030504040204" pitchFamily="34" charset="0"/>
              </a:rPr>
              <a:t> were the data created?</a:t>
            </a:r>
          </a:p>
        </p:txBody>
      </p:sp>
    </p:spTree>
    <p:extLst>
      <p:ext uri="{BB962C8B-B14F-4D97-AF65-F5344CB8AC3E}">
        <p14:creationId xmlns:p14="http://schemas.microsoft.com/office/powerpoint/2010/main" val="1196839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09C91-19DB-E0DD-1009-56701EACCE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CBB51-3C63-3A6E-7E36-D0537FA3C254}"/>
              </a:ext>
            </a:extLst>
          </p:cNvPr>
          <p:cNvSpPr>
            <a:spLocks noGrp="1"/>
          </p:cNvSpPr>
          <p:nvPr>
            <p:ph type="title"/>
          </p:nvPr>
        </p:nvSpPr>
        <p:spPr/>
        <p:txBody>
          <a:bodyPr/>
          <a:lstStyle/>
          <a:p>
            <a:r>
              <a:rPr lang="en-NZ"/>
              <a:t>Considerations</a:t>
            </a:r>
          </a:p>
        </p:txBody>
      </p:sp>
      <p:sp>
        <p:nvSpPr>
          <p:cNvPr id="20" name="Text Placeholder 4">
            <a:extLst>
              <a:ext uri="{FF2B5EF4-FFF2-40B4-BE49-F238E27FC236}">
                <a16:creationId xmlns:a16="http://schemas.microsoft.com/office/drawing/2014/main" id="{4C645C83-A860-DEC5-6D18-BC337845A463}"/>
              </a:ext>
            </a:extLst>
          </p:cNvPr>
          <p:cNvSpPr txBox="1">
            <a:spLocks/>
          </p:cNvSpPr>
          <p:nvPr/>
        </p:nvSpPr>
        <p:spPr>
          <a:xfrm>
            <a:off x="1487617" y="1367568"/>
            <a:ext cx="8710814" cy="287079"/>
          </a:xfrm>
          <a:prstGeom prst="rect">
            <a:avLst/>
          </a:prstGeom>
        </p:spPr>
        <p:txBody>
          <a:bodyPr vert="horz" lIns="0" tIns="45720" rIns="0" bIns="45720" rtlCol="0" anchor="ctr">
            <a:noAutofit/>
          </a:bodyPr>
          <a:lstStyle>
            <a:lvl1pPr marL="0" indent="0" algn="l" defTabSz="609630" rtl="0" eaLnBrk="1" latinLnBrk="0" hangingPunct="1">
              <a:spcBef>
                <a:spcPct val="20000"/>
              </a:spcBef>
              <a:buFont typeface="Arial" pitchFamily="34" charset="0"/>
              <a:buNone/>
              <a:defRPr sz="12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r>
              <a:rPr lang="en-NZ" sz="1400">
                <a:solidFill>
                  <a:schemeClr val="accent4"/>
                </a:solidFill>
              </a:rPr>
              <a:t> </a:t>
            </a:r>
            <a:r>
              <a:rPr lang="en-NZ" sz="1400" b="1">
                <a:solidFill>
                  <a:schemeClr val="bg1"/>
                </a:solidFill>
                <a:highlight>
                  <a:srgbClr val="1391BF"/>
                </a:highlight>
              </a:rPr>
              <a:t>Requirements and Considerations</a:t>
            </a:r>
            <a:r>
              <a:rPr lang="en-NZ" sz="1400">
                <a:solidFill>
                  <a:schemeClr val="accent4"/>
                </a:solidFill>
              </a:rPr>
              <a:t> / </a:t>
            </a:r>
            <a:r>
              <a:rPr lang="en-NZ" sz="1400" b="1">
                <a:solidFill>
                  <a:schemeClr val="accent1"/>
                </a:solidFill>
              </a:rPr>
              <a:t>Considerations </a:t>
            </a:r>
            <a:r>
              <a:rPr lang="en-NZ" sz="1400">
                <a:solidFill>
                  <a:schemeClr val="accent4"/>
                </a:solidFill>
              </a:rPr>
              <a:t>/ </a:t>
            </a:r>
            <a:r>
              <a:rPr lang="en-NZ" sz="1400" b="1">
                <a:solidFill>
                  <a:schemeClr val="accent4"/>
                </a:solidFill>
              </a:rPr>
              <a:t>…</a:t>
            </a:r>
          </a:p>
        </p:txBody>
      </p:sp>
      <p:pic>
        <p:nvPicPr>
          <p:cNvPr id="21" name="Picture 20">
            <a:extLst>
              <a:ext uri="{FF2B5EF4-FFF2-40B4-BE49-F238E27FC236}">
                <a16:creationId xmlns:a16="http://schemas.microsoft.com/office/drawing/2014/main" id="{636D0D0E-A257-A33E-20F4-D47AD73719BF}"/>
              </a:ext>
            </a:extLst>
          </p:cNvPr>
          <p:cNvPicPr>
            <a:picLocks noChangeAspect="1"/>
          </p:cNvPicPr>
          <p:nvPr/>
        </p:nvPicPr>
        <p:blipFill>
          <a:blip r:embed="rId3"/>
          <a:stretch>
            <a:fillRect/>
          </a:stretch>
        </p:blipFill>
        <p:spPr>
          <a:xfrm>
            <a:off x="698398" y="1342472"/>
            <a:ext cx="789219" cy="337273"/>
          </a:xfrm>
          <a:prstGeom prst="rect">
            <a:avLst/>
          </a:prstGeom>
        </p:spPr>
      </p:pic>
      <p:sp>
        <p:nvSpPr>
          <p:cNvPr id="6" name="TextBox 5">
            <a:extLst>
              <a:ext uri="{FF2B5EF4-FFF2-40B4-BE49-F238E27FC236}">
                <a16:creationId xmlns:a16="http://schemas.microsoft.com/office/drawing/2014/main" id="{3F468F9D-740D-C4D8-9F58-0D9F0301D4BB}"/>
              </a:ext>
            </a:extLst>
          </p:cNvPr>
          <p:cNvSpPr txBox="1"/>
          <p:nvPr/>
        </p:nvSpPr>
        <p:spPr>
          <a:xfrm>
            <a:off x="7810500" y="1819276"/>
            <a:ext cx="4171950" cy="4862870"/>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pPr marL="180000" indent="-180000">
              <a:spcBef>
                <a:spcPts val="1200"/>
              </a:spcBef>
              <a:buSzPct val="150000"/>
              <a:buFont typeface="Arial" panose="020B0604020202020204" pitchFamily="34" charset="0"/>
              <a:buChar char="•"/>
            </a:pPr>
            <a:r>
              <a:rPr lang="en-NZ" sz="2000">
                <a:solidFill>
                  <a:schemeClr val="accent4"/>
                </a:solidFill>
              </a:rPr>
              <a:t>Identifies </a:t>
            </a:r>
            <a:r>
              <a:rPr lang="en-NZ" sz="2000" b="1">
                <a:solidFill>
                  <a:schemeClr val="accent4"/>
                </a:solidFill>
              </a:rPr>
              <a:t>legal, ethical, data sovereignty</a:t>
            </a:r>
            <a:r>
              <a:rPr lang="en-NZ" sz="2000">
                <a:solidFill>
                  <a:schemeClr val="accent4"/>
                </a:solidFill>
              </a:rPr>
              <a:t>, </a:t>
            </a:r>
            <a:r>
              <a:rPr lang="en-NZ" sz="2000" b="1">
                <a:solidFill>
                  <a:schemeClr val="accent4"/>
                </a:solidFill>
              </a:rPr>
              <a:t>IP </a:t>
            </a:r>
            <a:r>
              <a:rPr lang="en-NZ" sz="2000">
                <a:solidFill>
                  <a:schemeClr val="accent4"/>
                </a:solidFill>
              </a:rPr>
              <a:t>and other considerations for the research data.</a:t>
            </a:r>
          </a:p>
          <a:p>
            <a:pPr marL="180000" indent="-180000">
              <a:spcBef>
                <a:spcPts val="1200"/>
              </a:spcBef>
              <a:buSzPct val="150000"/>
              <a:buFont typeface="Arial" panose="020B0604020202020204" pitchFamily="34" charset="0"/>
              <a:buChar char="•"/>
            </a:pPr>
            <a:r>
              <a:rPr lang="en-NZ" sz="2000" b="1">
                <a:solidFill>
                  <a:schemeClr val="accent4"/>
                </a:solidFill>
              </a:rPr>
              <a:t>Ethics</a:t>
            </a:r>
          </a:p>
          <a:p>
            <a:pPr marL="360000" lvl="1" indent="-180000">
              <a:spcBef>
                <a:spcPts val="1200"/>
              </a:spcBef>
              <a:buSzPct val="150000"/>
              <a:buFont typeface="Arial" panose="020B0604020202020204" pitchFamily="34" charset="0"/>
              <a:buChar char="•"/>
            </a:pPr>
            <a:r>
              <a:rPr lang="en-NZ" sz="2000">
                <a:solidFill>
                  <a:schemeClr val="accent4"/>
                </a:solidFill>
              </a:rPr>
              <a:t>Consent, protection of privacy, access controls</a:t>
            </a:r>
          </a:p>
          <a:p>
            <a:pPr marL="180000" indent="-180000">
              <a:spcBef>
                <a:spcPts val="1200"/>
              </a:spcBef>
              <a:buSzPct val="150000"/>
              <a:buFont typeface="Arial" panose="020B0604020202020204" pitchFamily="34" charset="0"/>
              <a:buChar char="•"/>
            </a:pPr>
            <a:r>
              <a:rPr lang="en-NZ" sz="2000" b="1">
                <a:solidFill>
                  <a:schemeClr val="accent4"/>
                </a:solidFill>
              </a:rPr>
              <a:t>Data sovereignty</a:t>
            </a:r>
          </a:p>
          <a:p>
            <a:pPr marL="360000" indent="-180000">
              <a:spcBef>
                <a:spcPts val="1200"/>
              </a:spcBef>
              <a:buSzPct val="150000"/>
              <a:buFont typeface="Arial" panose="020B0604020202020204" pitchFamily="34" charset="0"/>
              <a:buChar char="•"/>
            </a:pPr>
            <a:r>
              <a:rPr lang="en-NZ" sz="2000">
                <a:solidFill>
                  <a:schemeClr val="accent4"/>
                </a:solidFill>
              </a:rPr>
              <a:t>Plans to consult and enable rights of stakeholders and indigenous peoples involved in the research</a:t>
            </a:r>
          </a:p>
          <a:p>
            <a:pPr marL="180000" indent="-180000">
              <a:spcBef>
                <a:spcPts val="1200"/>
              </a:spcBef>
              <a:buSzPct val="150000"/>
              <a:buFont typeface="Arial" panose="020B0604020202020204" pitchFamily="34" charset="0"/>
              <a:buChar char="•"/>
            </a:pPr>
            <a:r>
              <a:rPr lang="en-NZ" sz="2000" b="1">
                <a:solidFill>
                  <a:schemeClr val="accent4"/>
                </a:solidFill>
              </a:rPr>
              <a:t>Contracts and copyright.</a:t>
            </a:r>
            <a:endParaRPr lang="en-NZ" sz="2000">
              <a:solidFill>
                <a:schemeClr val="accent4"/>
              </a:solidFill>
            </a:endParaRPr>
          </a:p>
        </p:txBody>
      </p:sp>
      <p:sp>
        <p:nvSpPr>
          <p:cNvPr id="8" name="TextBox 7">
            <a:extLst>
              <a:ext uri="{FF2B5EF4-FFF2-40B4-BE49-F238E27FC236}">
                <a16:creationId xmlns:a16="http://schemas.microsoft.com/office/drawing/2014/main" id="{AB82D9FF-7561-2189-DDFE-B78976331112}"/>
              </a:ext>
            </a:extLst>
          </p:cNvPr>
          <p:cNvSpPr txBox="1"/>
          <p:nvPr/>
        </p:nvSpPr>
        <p:spPr>
          <a:xfrm>
            <a:off x="7541672" y="175041"/>
            <a:ext cx="2241707" cy="338554"/>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Next section</a:t>
            </a:r>
            <a:endParaRPr lang="en-NZ" b="1">
              <a:solidFill>
                <a:schemeClr val="bg1"/>
              </a:solidFill>
            </a:endParaRPr>
          </a:p>
        </p:txBody>
      </p:sp>
      <p:sp>
        <p:nvSpPr>
          <p:cNvPr id="9" name="TextBox 8">
            <a:extLst>
              <a:ext uri="{FF2B5EF4-FFF2-40B4-BE49-F238E27FC236}">
                <a16:creationId xmlns:a16="http://schemas.microsoft.com/office/drawing/2014/main" id="{D884EF28-A813-0CA4-322B-555B604BD57C}"/>
              </a:ext>
            </a:extLst>
          </p:cNvPr>
          <p:cNvSpPr txBox="1"/>
          <p:nvPr/>
        </p:nvSpPr>
        <p:spPr>
          <a:xfrm>
            <a:off x="9783379" y="175347"/>
            <a:ext cx="2241707" cy="338554"/>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hlinkClick r:id="" action="ppaction://noaction"/>
              </a:rPr>
              <a:t>Data</a:t>
            </a:r>
            <a:endParaRPr lang="en-NZ"/>
          </a:p>
        </p:txBody>
      </p:sp>
    </p:spTree>
    <p:extLst>
      <p:ext uri="{BB962C8B-B14F-4D97-AF65-F5344CB8AC3E}">
        <p14:creationId xmlns:p14="http://schemas.microsoft.com/office/powerpoint/2010/main" val="1639195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7" name="Text Placeholder 3">
            <a:extLst>
              <a:ext uri="{FF2B5EF4-FFF2-40B4-BE49-F238E27FC236}">
                <a16:creationId xmlns:a16="http://schemas.microsoft.com/office/drawing/2014/main" id="{A92A64A8-807C-A036-59FF-87F54C7FCA32}"/>
              </a:ext>
            </a:extLst>
          </p:cNvPr>
          <p:cNvSpPr txBox="1">
            <a:spLocks/>
          </p:cNvSpPr>
          <p:nvPr/>
        </p:nvSpPr>
        <p:spPr>
          <a:xfrm>
            <a:off x="597000" y="1918895"/>
            <a:ext cx="10998000" cy="512743"/>
          </a:xfrm>
          <a:prstGeom prst="rect">
            <a:avLst/>
          </a:prstGeom>
          <a:solidFill>
            <a:schemeClr val="accent3">
              <a:lumMod val="20000"/>
              <a:lumOff val="80000"/>
            </a:schemeClr>
          </a:solidFill>
        </p:spPr>
        <p:txBody>
          <a:bodyP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48589" indent="0">
              <a:spcBef>
                <a:spcPts val="800"/>
              </a:spcBef>
              <a:spcAft>
                <a:spcPts val="800"/>
              </a:spcAft>
              <a:buClr>
                <a:srgbClr val="424242"/>
              </a:buClr>
              <a:buSzPts val="1200"/>
              <a:buNone/>
            </a:pPr>
            <a:r>
              <a:rPr lang="en-US" sz="2000">
                <a:solidFill>
                  <a:srgbClr val="424242"/>
                </a:solidFill>
                <a:ea typeface="Roboto Light"/>
                <a:cs typeface="Roboto Light"/>
                <a:sym typeface="Roboto Light"/>
              </a:rPr>
              <a:t>What are the </a:t>
            </a:r>
            <a:r>
              <a:rPr lang="en-US" sz="2000" b="1">
                <a:solidFill>
                  <a:srgbClr val="424242"/>
                </a:solidFill>
                <a:ea typeface="Roboto Light"/>
                <a:cs typeface="Roboto Light"/>
                <a:sym typeface="Roboto Light"/>
              </a:rPr>
              <a:t>ethical considerations</a:t>
            </a:r>
            <a:r>
              <a:rPr lang="en-US" sz="2000">
                <a:solidFill>
                  <a:srgbClr val="424242"/>
                </a:solidFill>
                <a:ea typeface="Roboto Light"/>
                <a:cs typeface="Roboto Light"/>
                <a:sym typeface="Roboto Light"/>
              </a:rPr>
              <a:t> surrounding the research data?</a:t>
            </a:r>
          </a:p>
        </p:txBody>
      </p:sp>
      <p:sp>
        <p:nvSpPr>
          <p:cNvPr id="12" name="Google Shape;384;p76">
            <a:extLst>
              <a:ext uri="{FF2B5EF4-FFF2-40B4-BE49-F238E27FC236}">
                <a16:creationId xmlns:a16="http://schemas.microsoft.com/office/drawing/2014/main" id="{F84615AB-C3EC-2984-797F-2AE7C362B839}"/>
              </a:ext>
            </a:extLst>
          </p:cNvPr>
          <p:cNvSpPr txBox="1">
            <a:spLocks noGrp="1"/>
          </p:cNvSpPr>
          <p:nvPr>
            <p:ph type="body" sz="quarter" idx="10"/>
          </p:nvPr>
        </p:nvSpPr>
        <p:spPr>
          <a:xfrm>
            <a:off x="698398" y="2477473"/>
            <a:ext cx="10782000" cy="3722324"/>
          </a:xfrm>
          <a:prstGeom prst="rect">
            <a:avLst/>
          </a:prstGeom>
        </p:spPr>
        <p:txBody>
          <a:bodyPr spcFirstLastPara="1" vert="horz" wrap="square" lIns="0" tIns="121900" rIns="121900" bIns="121900" rtlCol="0" anchor="t" anchorCtr="0">
            <a:normAutofit lnSpcReduction="10000"/>
          </a:bodyPr>
          <a:lstStyle/>
          <a:p>
            <a:pPr marL="211662" indent="0">
              <a:spcAft>
                <a:spcPts val="800"/>
              </a:spcAft>
              <a:buSzPct val="150000"/>
              <a:buNone/>
            </a:pPr>
            <a:r>
              <a:rPr lang="en-US" sz="1900" b="1">
                <a:solidFill>
                  <a:schemeClr val="accent4"/>
                </a:solidFill>
                <a:ea typeface="Roboto Light"/>
                <a:cs typeface="Roboto Light"/>
                <a:sym typeface="Roboto Light"/>
              </a:rPr>
              <a:t>Privacy and confidentiality</a:t>
            </a:r>
          </a:p>
          <a:p>
            <a:pPr marL="720000" lvl="1" indent="-397923">
              <a:spcAft>
                <a:spcPts val="800"/>
              </a:spcAft>
              <a:buSzPct val="150000"/>
              <a:buFont typeface="Arial" panose="020B0604020202020204" pitchFamily="34" charset="0"/>
              <a:buChar char="•"/>
            </a:pPr>
            <a:r>
              <a:rPr lang="en-US" sz="1634">
                <a:solidFill>
                  <a:schemeClr val="accent4"/>
                </a:solidFill>
                <a:ea typeface="Roboto Light"/>
                <a:cs typeface="Roboto Light"/>
                <a:sym typeface="Roboto Light"/>
              </a:rPr>
              <a:t>Does the project involve the collection of personal information (especially health information)? </a:t>
            </a:r>
            <a:br>
              <a:rPr lang="en-US" sz="1634">
                <a:solidFill>
                  <a:schemeClr val="accent4"/>
                </a:solidFill>
                <a:ea typeface="Roboto Light"/>
                <a:cs typeface="Roboto Light"/>
                <a:sym typeface="Roboto Light"/>
              </a:rPr>
            </a:br>
            <a:r>
              <a:rPr lang="en-US" sz="1634">
                <a:solidFill>
                  <a:schemeClr val="accent4"/>
                </a:solidFill>
                <a:ea typeface="Roboto Light"/>
                <a:cs typeface="Roboto Light"/>
                <a:sym typeface="Roboto Light"/>
              </a:rPr>
              <a:t>What processes will you use to de-identify data to ensure confidentiality? What is the risk of re-identification?</a:t>
            </a:r>
          </a:p>
          <a:p>
            <a:pPr marL="211662" indent="0">
              <a:spcAft>
                <a:spcPts val="800"/>
              </a:spcAft>
              <a:buSzPct val="150000"/>
              <a:buNone/>
            </a:pPr>
            <a:r>
              <a:rPr lang="en-US" sz="1900" b="1">
                <a:solidFill>
                  <a:schemeClr val="accent4"/>
                </a:solidFill>
                <a:ea typeface="Roboto Light"/>
                <a:cs typeface="Roboto Light"/>
                <a:sym typeface="Roboto Light"/>
              </a:rPr>
              <a:t>Access controls, including storage and transfer of data</a:t>
            </a:r>
          </a:p>
          <a:p>
            <a:pPr marL="720000" lvl="1" indent="-397923">
              <a:spcAft>
                <a:spcPts val="800"/>
              </a:spcAft>
              <a:buSzPct val="150000"/>
              <a:buFont typeface="Arial" panose="020B0604020202020204" pitchFamily="34" charset="0"/>
              <a:buChar char="•"/>
            </a:pPr>
            <a:r>
              <a:rPr lang="en-US" sz="1634">
                <a:solidFill>
                  <a:schemeClr val="accent4"/>
                </a:solidFill>
                <a:ea typeface="Roboto Light"/>
                <a:cs typeface="Roboto Light"/>
                <a:sym typeface="Roboto Light"/>
              </a:rPr>
              <a:t>Where will data be stored?  What software or systems will be used to manage or </a:t>
            </a:r>
            <a:r>
              <a:rPr lang="en-US" sz="1634" err="1">
                <a:solidFill>
                  <a:schemeClr val="accent4"/>
                </a:solidFill>
                <a:ea typeface="Roboto Light"/>
                <a:cs typeface="Roboto Light"/>
                <a:sym typeface="Roboto Light"/>
              </a:rPr>
              <a:t>analyse</a:t>
            </a:r>
            <a:r>
              <a:rPr lang="en-US" sz="1634">
                <a:solidFill>
                  <a:schemeClr val="accent4"/>
                </a:solidFill>
                <a:ea typeface="Roboto Light"/>
                <a:cs typeface="Roboto Light"/>
                <a:sym typeface="Roboto Light"/>
              </a:rPr>
              <a:t> the data? Who will have access to the data, and how will access be controlled? </a:t>
            </a:r>
          </a:p>
          <a:p>
            <a:pPr marL="211662" indent="0">
              <a:spcAft>
                <a:spcPts val="800"/>
              </a:spcAft>
              <a:buSzPct val="150000"/>
              <a:buNone/>
            </a:pPr>
            <a:r>
              <a:rPr lang="en-US" sz="1900" b="1">
                <a:solidFill>
                  <a:schemeClr val="accent4"/>
                </a:solidFill>
                <a:ea typeface="Roboto Light"/>
                <a:cs typeface="Roboto Light"/>
                <a:sym typeface="Roboto Light"/>
              </a:rPr>
              <a:t>Data deletion, archive and/or sharing for reuse</a:t>
            </a:r>
          </a:p>
          <a:p>
            <a:pPr marL="720000" lvl="1" indent="-342900">
              <a:spcAft>
                <a:spcPts val="800"/>
              </a:spcAft>
              <a:buSzPct val="150000"/>
              <a:buFont typeface="Arial" panose="020B0604020202020204" pitchFamily="34" charset="0"/>
              <a:buChar char="•"/>
            </a:pPr>
            <a:r>
              <a:rPr lang="en-US" sz="1634">
                <a:solidFill>
                  <a:schemeClr val="accent4"/>
                </a:solidFill>
                <a:ea typeface="Roboto Light"/>
                <a:cs typeface="Roboto Light"/>
                <a:sym typeface="Roboto Light"/>
              </a:rPr>
              <a:t>What are the conditions of data sharing, including applying an appropriate license? Have you gained consent for data preservation and sharing? How and when will the data be archived and/or deleted?</a:t>
            </a:r>
          </a:p>
        </p:txBody>
      </p:sp>
      <p:sp>
        <p:nvSpPr>
          <p:cNvPr id="383" name="Google Shape;383;p76"/>
          <p:cNvSpPr txBox="1">
            <a:spLocks noGrp="1"/>
          </p:cNvSpPr>
          <p:nvPr>
            <p:ph type="title"/>
          </p:nvPr>
        </p:nvSpPr>
        <p:spPr>
          <a:prstGeom prst="rect">
            <a:avLst/>
          </a:prstGeom>
        </p:spPr>
        <p:txBody>
          <a:bodyPr spcFirstLastPara="1" vert="horz" wrap="square" lIns="0" tIns="121900" rIns="0" bIns="121900" rtlCol="0" anchor="t" anchorCtr="0">
            <a:noAutofit/>
          </a:bodyPr>
          <a:lstStyle/>
          <a:p>
            <a:pPr>
              <a:buSzPts val="990"/>
            </a:pPr>
            <a:r>
              <a:rPr lang="en-US" sz="4027" b="1">
                <a:solidFill>
                  <a:schemeClr val="accent1"/>
                </a:solidFill>
                <a:ea typeface="Roboto Medium"/>
                <a:cs typeface="Roboto Medium"/>
                <a:sym typeface="Roboto Medium"/>
              </a:rPr>
              <a:t>Ethical considerations</a:t>
            </a:r>
            <a:endParaRPr sz="4027" b="1">
              <a:solidFill>
                <a:schemeClr val="accent1"/>
              </a:solidFill>
              <a:ea typeface="Roboto Medium"/>
              <a:cs typeface="Roboto Medium"/>
              <a:sym typeface="Roboto Light"/>
            </a:endParaRPr>
          </a:p>
        </p:txBody>
      </p:sp>
      <p:sp>
        <p:nvSpPr>
          <p:cNvPr id="4" name="TextBox 3">
            <a:extLst>
              <a:ext uri="{FF2B5EF4-FFF2-40B4-BE49-F238E27FC236}">
                <a16:creationId xmlns:a16="http://schemas.microsoft.com/office/drawing/2014/main" id="{8D9EE5FC-8850-9607-B149-E8B32286CEB8}"/>
              </a:ext>
            </a:extLst>
          </p:cNvPr>
          <p:cNvSpPr txBox="1"/>
          <p:nvPr/>
        </p:nvSpPr>
        <p:spPr>
          <a:xfrm>
            <a:off x="2477620" y="6325200"/>
            <a:ext cx="9117380" cy="307777"/>
          </a:xfrm>
          <a:prstGeom prst="rect">
            <a:avLst/>
          </a:prstGeom>
          <a:noFill/>
        </p:spPr>
        <p:txBody>
          <a:bodyPr wrap="square" rtlCol="0" anchor="ctr">
            <a:spAutoFit/>
          </a:bodyPr>
          <a:lstStyle/>
          <a:p>
            <a:r>
              <a:rPr lang="en-US" sz="1400">
                <a:solidFill>
                  <a:schemeClr val="accent2"/>
                </a:solidFill>
                <a:hlinkClick r:id="rId3">
                  <a:extLst>
                    <a:ext uri="{A12FA001-AC4F-418D-AE19-62706E023703}">
                      <ahyp:hlinkClr xmlns:ahyp="http://schemas.microsoft.com/office/drawing/2018/hyperlinkcolor" val="tx"/>
                    </a:ext>
                  </a:extLst>
                </a:hlinkClick>
              </a:rPr>
              <a:t>Research ethics</a:t>
            </a:r>
            <a:endParaRPr lang="en-NZ" sz="1400">
              <a:solidFill>
                <a:schemeClr val="accent2"/>
              </a:solidFill>
            </a:endParaRPr>
          </a:p>
        </p:txBody>
      </p:sp>
      <p:sp>
        <p:nvSpPr>
          <p:cNvPr id="2" name="Text Placeholder 4">
            <a:extLst>
              <a:ext uri="{FF2B5EF4-FFF2-40B4-BE49-F238E27FC236}">
                <a16:creationId xmlns:a16="http://schemas.microsoft.com/office/drawing/2014/main" id="{B3CCA829-1A3F-A99F-C400-DFBB47BBD8EF}"/>
              </a:ext>
            </a:extLst>
          </p:cNvPr>
          <p:cNvSpPr txBox="1">
            <a:spLocks/>
          </p:cNvSpPr>
          <p:nvPr/>
        </p:nvSpPr>
        <p:spPr>
          <a:xfrm>
            <a:off x="1487616" y="1367568"/>
            <a:ext cx="10288783" cy="287079"/>
          </a:xfrm>
          <a:prstGeom prst="rect">
            <a:avLst/>
          </a:prstGeom>
        </p:spPr>
        <p:txBody>
          <a:bodyPr vert="horz" lIns="0" tIns="45720" rIns="0" bIns="45720" rtlCol="0" anchor="ctr">
            <a:noAutofit/>
          </a:bodyPr>
          <a:lstStyle>
            <a:lvl1pPr marL="0" indent="0" algn="l" defTabSz="609630" rtl="0" eaLnBrk="1" latinLnBrk="0" hangingPunct="1">
              <a:spcBef>
                <a:spcPct val="20000"/>
              </a:spcBef>
              <a:buFont typeface="Arial" pitchFamily="34" charset="0"/>
              <a:buNone/>
              <a:defRPr sz="12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r>
              <a:rPr lang="en-NZ" sz="1400">
                <a:solidFill>
                  <a:schemeClr val="accent4"/>
                </a:solidFill>
              </a:rPr>
              <a:t> </a:t>
            </a:r>
            <a:r>
              <a:rPr lang="en-NZ" sz="1400" b="1">
                <a:solidFill>
                  <a:schemeClr val="bg1"/>
                </a:solidFill>
                <a:highlight>
                  <a:srgbClr val="1391BF"/>
                </a:highlight>
              </a:rPr>
              <a:t>Requirements and Considerations</a:t>
            </a:r>
            <a:r>
              <a:rPr lang="en-NZ" sz="1400">
                <a:solidFill>
                  <a:schemeClr val="accent4"/>
                </a:solidFill>
              </a:rPr>
              <a:t> / </a:t>
            </a:r>
            <a:r>
              <a:rPr lang="en-NZ" sz="1400" b="1">
                <a:solidFill>
                  <a:schemeClr val="accent1"/>
                </a:solidFill>
              </a:rPr>
              <a:t>Ethics </a:t>
            </a:r>
            <a:r>
              <a:rPr lang="en-NZ" sz="1400">
                <a:solidFill>
                  <a:schemeClr val="accent4"/>
                </a:solidFill>
              </a:rPr>
              <a:t>/ </a:t>
            </a:r>
            <a:r>
              <a:rPr lang="en-NZ" sz="1400" b="1">
                <a:solidFill>
                  <a:schemeClr val="accent4"/>
                </a:solidFill>
              </a:rPr>
              <a:t>Ethical considerations and management of data</a:t>
            </a:r>
          </a:p>
        </p:txBody>
      </p:sp>
      <p:pic>
        <p:nvPicPr>
          <p:cNvPr id="6" name="Picture 5">
            <a:extLst>
              <a:ext uri="{FF2B5EF4-FFF2-40B4-BE49-F238E27FC236}">
                <a16:creationId xmlns:a16="http://schemas.microsoft.com/office/drawing/2014/main" id="{2CF77F3D-D4E1-F4B9-E7D5-FE7FC1AAEDDE}"/>
              </a:ext>
            </a:extLst>
          </p:cNvPr>
          <p:cNvPicPr>
            <a:picLocks noChangeAspect="1"/>
          </p:cNvPicPr>
          <p:nvPr/>
        </p:nvPicPr>
        <p:blipFill>
          <a:blip r:embed="rId4"/>
          <a:stretch>
            <a:fillRect/>
          </a:stretch>
        </p:blipFill>
        <p:spPr>
          <a:xfrm>
            <a:off x="698398" y="1342472"/>
            <a:ext cx="789219" cy="337273"/>
          </a:xfrm>
          <a:prstGeom prst="rect">
            <a:avLst/>
          </a:prstGeom>
        </p:spPr>
      </p:pic>
    </p:spTree>
    <p:extLst>
      <p:ext uri="{BB962C8B-B14F-4D97-AF65-F5344CB8AC3E}">
        <p14:creationId xmlns:p14="http://schemas.microsoft.com/office/powerpoint/2010/main" val="239355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A16E-37CD-B17A-8E87-2360EE2C0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65A1E-88EA-AF53-B59A-7D563C820BD4}"/>
              </a:ext>
            </a:extLst>
          </p:cNvPr>
          <p:cNvSpPr>
            <a:spLocks noGrp="1"/>
          </p:cNvSpPr>
          <p:nvPr>
            <p:ph type="title"/>
          </p:nvPr>
        </p:nvSpPr>
        <p:spPr/>
        <p:txBody>
          <a:bodyPr/>
          <a:lstStyle/>
          <a:p>
            <a:r>
              <a:rPr lang="en-NZ"/>
              <a:t>Sharing and Access</a:t>
            </a:r>
          </a:p>
        </p:txBody>
      </p:sp>
      <p:sp>
        <p:nvSpPr>
          <p:cNvPr id="3" name="TextBox 2">
            <a:extLst>
              <a:ext uri="{FF2B5EF4-FFF2-40B4-BE49-F238E27FC236}">
                <a16:creationId xmlns:a16="http://schemas.microsoft.com/office/drawing/2014/main" id="{703E769D-A909-E72C-AED2-B1BD42A8860A}"/>
              </a:ext>
            </a:extLst>
          </p:cNvPr>
          <p:cNvSpPr txBox="1"/>
          <p:nvPr/>
        </p:nvSpPr>
        <p:spPr>
          <a:xfrm>
            <a:off x="7541672" y="175041"/>
            <a:ext cx="2241707" cy="338554"/>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Next section</a:t>
            </a:r>
            <a:endParaRPr lang="en-NZ" b="1">
              <a:solidFill>
                <a:schemeClr val="bg1"/>
              </a:solidFill>
            </a:endParaRPr>
          </a:p>
        </p:txBody>
      </p:sp>
      <p:sp>
        <p:nvSpPr>
          <p:cNvPr id="4" name="TextBox 3">
            <a:extLst>
              <a:ext uri="{FF2B5EF4-FFF2-40B4-BE49-F238E27FC236}">
                <a16:creationId xmlns:a16="http://schemas.microsoft.com/office/drawing/2014/main" id="{C4754807-F2CC-A956-0BAB-383BCF52DB08}"/>
              </a:ext>
            </a:extLst>
          </p:cNvPr>
          <p:cNvSpPr txBox="1"/>
          <p:nvPr/>
        </p:nvSpPr>
        <p:spPr>
          <a:xfrm>
            <a:off x="9783379" y="175347"/>
            <a:ext cx="2241707" cy="338554"/>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hlinkClick r:id="" action="ppaction://noaction"/>
              </a:rPr>
              <a:t>Publish and Report</a:t>
            </a:r>
            <a:endParaRPr lang="en-NZ"/>
          </a:p>
        </p:txBody>
      </p:sp>
      <p:sp>
        <p:nvSpPr>
          <p:cNvPr id="5" name="TextBox 4">
            <a:extLst>
              <a:ext uri="{FF2B5EF4-FFF2-40B4-BE49-F238E27FC236}">
                <a16:creationId xmlns:a16="http://schemas.microsoft.com/office/drawing/2014/main" id="{3D8F2724-6DB2-083B-A57B-2B858EC87D2A}"/>
              </a:ext>
            </a:extLst>
          </p:cNvPr>
          <p:cNvSpPr txBox="1"/>
          <p:nvPr/>
        </p:nvSpPr>
        <p:spPr>
          <a:xfrm>
            <a:off x="7795986" y="1663322"/>
            <a:ext cx="4171950" cy="2554545"/>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pPr marL="180000" indent="-180000">
              <a:spcBef>
                <a:spcPts val="1200"/>
              </a:spcBef>
              <a:buSzPct val="150000"/>
              <a:buFont typeface="Arial" panose="020B0604020202020204" pitchFamily="34" charset="0"/>
              <a:buChar char="•"/>
            </a:pPr>
            <a:r>
              <a:rPr lang="en-NZ" sz="2000">
                <a:solidFill>
                  <a:schemeClr val="accent4"/>
                </a:solidFill>
              </a:rPr>
              <a:t>Who will own and have </a:t>
            </a:r>
            <a:r>
              <a:rPr lang="en-NZ" sz="2000" b="1">
                <a:solidFill>
                  <a:schemeClr val="accent4"/>
                </a:solidFill>
              </a:rPr>
              <a:t>access to the data</a:t>
            </a:r>
            <a:r>
              <a:rPr lang="en-NZ" sz="2000">
                <a:solidFill>
                  <a:schemeClr val="accent4"/>
                </a:solidFill>
              </a:rPr>
              <a:t>.</a:t>
            </a:r>
          </a:p>
          <a:p>
            <a:pPr marL="180000" indent="-180000">
              <a:spcBef>
                <a:spcPts val="1200"/>
              </a:spcBef>
              <a:buSzPct val="150000"/>
              <a:buFont typeface="Arial" panose="020B0604020202020204" pitchFamily="34" charset="0"/>
              <a:buChar char="•"/>
            </a:pPr>
            <a:r>
              <a:rPr lang="en-NZ" sz="2000">
                <a:solidFill>
                  <a:schemeClr val="accent4"/>
                </a:solidFill>
              </a:rPr>
              <a:t>How will the data will </a:t>
            </a:r>
            <a:r>
              <a:rPr lang="en-NZ" sz="2000" b="1">
                <a:solidFill>
                  <a:schemeClr val="accent4"/>
                </a:solidFill>
              </a:rPr>
              <a:t>preserved and shared </a:t>
            </a:r>
            <a:r>
              <a:rPr lang="en-NZ" sz="2000">
                <a:solidFill>
                  <a:schemeClr val="accent4"/>
                </a:solidFill>
              </a:rPr>
              <a:t>for reproducibility and/or reuse.</a:t>
            </a:r>
          </a:p>
          <a:p>
            <a:pPr marL="180000" indent="-180000">
              <a:spcBef>
                <a:spcPts val="1200"/>
              </a:spcBef>
              <a:buSzPct val="150000"/>
              <a:buFont typeface="Arial" panose="020B0604020202020204" pitchFamily="34" charset="0"/>
              <a:buChar char="•"/>
            </a:pPr>
            <a:r>
              <a:rPr lang="en-NZ" sz="2000" b="1">
                <a:solidFill>
                  <a:schemeClr val="accent4"/>
                </a:solidFill>
              </a:rPr>
              <a:t>Retention and disposal </a:t>
            </a:r>
            <a:r>
              <a:rPr lang="en-NZ" sz="2000">
                <a:solidFill>
                  <a:schemeClr val="accent4"/>
                </a:solidFill>
              </a:rPr>
              <a:t>procedures and provisions.</a:t>
            </a:r>
          </a:p>
        </p:txBody>
      </p:sp>
    </p:spTree>
    <p:extLst>
      <p:ext uri="{BB962C8B-B14F-4D97-AF65-F5344CB8AC3E}">
        <p14:creationId xmlns:p14="http://schemas.microsoft.com/office/powerpoint/2010/main" val="396666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028D-D595-D04B-3F6C-CFB4E3383F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C5E1A0-74AD-16E9-A90E-7BEB02D8D998}"/>
              </a:ext>
            </a:extLst>
          </p:cNvPr>
          <p:cNvSpPr>
            <a:spLocks noGrp="1"/>
          </p:cNvSpPr>
          <p:nvPr>
            <p:ph type="body" sz="quarter" idx="10"/>
          </p:nvPr>
        </p:nvSpPr>
        <p:spPr>
          <a:xfrm>
            <a:off x="712698" y="1392625"/>
            <a:ext cx="10782000" cy="2893625"/>
          </a:xfrm>
        </p:spPr>
        <p:txBody>
          <a:bodyPr>
            <a:normAutofit/>
          </a:bodyPr>
          <a:lstStyle/>
          <a:p>
            <a:r>
              <a:rPr lang="en-NZ" b="1">
                <a:solidFill>
                  <a:schemeClr val="accent4"/>
                </a:solidFill>
              </a:rPr>
              <a:t>When you have finished working with your research data, you should…</a:t>
            </a:r>
          </a:p>
          <a:p>
            <a:pPr marL="342900" indent="-342900">
              <a:buSzPct val="150000"/>
              <a:buFont typeface="Arial" panose="020B0604020202020204" pitchFamily="34" charset="0"/>
              <a:buChar char="•"/>
            </a:pPr>
            <a:r>
              <a:rPr lang="en-NZ">
                <a:solidFill>
                  <a:schemeClr val="accent4"/>
                </a:solidFill>
              </a:rPr>
              <a:t>Evaluate your digital research files to identify data </a:t>
            </a:r>
            <a:r>
              <a:rPr lang="en-NZ" b="1">
                <a:solidFill>
                  <a:schemeClr val="accent2"/>
                </a:solidFill>
                <a:sym typeface="Wingdings 2" panose="05020102010507070707" pitchFamily="18" charset="2"/>
              </a:rPr>
              <a:t>   </a:t>
            </a:r>
            <a:r>
              <a:rPr lang="en-NZ">
                <a:solidFill>
                  <a:schemeClr val="accent4"/>
                </a:solidFill>
              </a:rPr>
              <a:t>   from debris </a:t>
            </a:r>
            <a:endParaRPr lang="en-NZ">
              <a:solidFill>
                <a:schemeClr val="accent2"/>
              </a:solidFill>
            </a:endParaRPr>
          </a:p>
          <a:p>
            <a:pPr marL="342900" indent="-342900">
              <a:buSzPct val="150000"/>
              <a:buFont typeface="Arial" panose="020B0604020202020204" pitchFamily="34" charset="0"/>
              <a:buChar char="•"/>
            </a:pPr>
            <a:r>
              <a:rPr lang="en-NZ">
                <a:solidFill>
                  <a:schemeClr val="accent4"/>
                </a:solidFill>
              </a:rPr>
              <a:t>Ensure that data is stored safely, in a suitable file format, and accompanied by adequate and self-explanatory documentation (e.g., README)</a:t>
            </a:r>
          </a:p>
          <a:p>
            <a:pPr marL="342900" indent="-342900">
              <a:buSzPct val="150000"/>
              <a:buFont typeface="Arial" panose="020B0604020202020204" pitchFamily="34" charset="0"/>
              <a:buChar char="•"/>
            </a:pPr>
            <a:r>
              <a:rPr lang="en-NZ">
                <a:solidFill>
                  <a:schemeClr val="accent4"/>
                </a:solidFill>
              </a:rPr>
              <a:t>Digitise </a:t>
            </a:r>
            <a:r>
              <a:rPr lang="en-NZ" b="1">
                <a:solidFill>
                  <a:schemeClr val="accent4"/>
                </a:solidFill>
              </a:rPr>
              <a:t>non-digital research data </a:t>
            </a:r>
            <a:r>
              <a:rPr lang="en-NZ">
                <a:solidFill>
                  <a:schemeClr val="accent4"/>
                </a:solidFill>
              </a:rPr>
              <a:t>whenever possible</a:t>
            </a:r>
            <a:br>
              <a:rPr lang="en-NZ">
                <a:solidFill>
                  <a:schemeClr val="accent4"/>
                </a:solidFill>
              </a:rPr>
            </a:br>
            <a:r>
              <a:rPr lang="en-NZ">
                <a:solidFill>
                  <a:schemeClr val="accent4"/>
                </a:solidFill>
              </a:rPr>
              <a:t>(Guidance </a:t>
            </a:r>
            <a:r>
              <a:rPr lang="en-NZ">
                <a:solidFill>
                  <a:schemeClr val="accent2"/>
                </a:solidFill>
                <a:hlinkClick r:id="rId3">
                  <a:extLst>
                    <a:ext uri="{A12FA001-AC4F-418D-AE19-62706E023703}">
                      <ahyp:hlinkClr xmlns:ahyp="http://schemas.microsoft.com/office/drawing/2018/hyperlinkcolor" val="tx"/>
                    </a:ext>
                  </a:extLst>
                </a:hlinkClick>
              </a:rPr>
              <a:t>https://www.openaire.eu/non-digital-data-guide</a:t>
            </a:r>
            <a:r>
              <a:rPr lang="en-NZ">
                <a:solidFill>
                  <a:schemeClr val="accent4"/>
                </a:solidFill>
              </a:rPr>
              <a:t>)</a:t>
            </a:r>
          </a:p>
        </p:txBody>
      </p:sp>
      <p:sp>
        <p:nvSpPr>
          <p:cNvPr id="3" name="Title 2">
            <a:extLst>
              <a:ext uri="{FF2B5EF4-FFF2-40B4-BE49-F238E27FC236}">
                <a16:creationId xmlns:a16="http://schemas.microsoft.com/office/drawing/2014/main" id="{17189A28-1E03-9976-5722-1CDEC390BD29}"/>
              </a:ext>
            </a:extLst>
          </p:cNvPr>
          <p:cNvSpPr>
            <a:spLocks noGrp="1"/>
          </p:cNvSpPr>
          <p:nvPr>
            <p:ph type="title"/>
          </p:nvPr>
        </p:nvSpPr>
        <p:spPr/>
        <p:txBody>
          <a:bodyPr>
            <a:normAutofit/>
          </a:bodyPr>
          <a:lstStyle/>
          <a:p>
            <a:r>
              <a:rPr lang="en-NZ"/>
              <a:t>Archive and retention</a:t>
            </a:r>
          </a:p>
        </p:txBody>
      </p:sp>
      <p:pic>
        <p:nvPicPr>
          <p:cNvPr id="8" name="Graphic 7" descr="Garbage outline">
            <a:extLst>
              <a:ext uri="{FF2B5EF4-FFF2-40B4-BE49-F238E27FC236}">
                <a16:creationId xmlns:a16="http://schemas.microsoft.com/office/drawing/2014/main" id="{AC9E7A36-BFB6-FFD0-7954-72BFEC240A4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015289" y="1952996"/>
            <a:ext cx="468000" cy="468000"/>
          </a:xfrm>
          <a:prstGeom prst="rect">
            <a:avLst/>
          </a:prstGeom>
        </p:spPr>
      </p:pic>
      <p:pic>
        <p:nvPicPr>
          <p:cNvPr id="10" name="Graphic 9" descr="Research with solid fill">
            <a:extLst>
              <a:ext uri="{FF2B5EF4-FFF2-40B4-BE49-F238E27FC236}">
                <a16:creationId xmlns:a16="http://schemas.microsoft.com/office/drawing/2014/main" id="{DD4B570E-2305-E32A-F30A-E4E3E146CD4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21013" y="1952996"/>
            <a:ext cx="468000" cy="468000"/>
          </a:xfrm>
          <a:prstGeom prst="rect">
            <a:avLst/>
          </a:prstGeom>
        </p:spPr>
      </p:pic>
      <p:sp>
        <p:nvSpPr>
          <p:cNvPr id="4" name="Google Shape;384;p76">
            <a:extLst>
              <a:ext uri="{FF2B5EF4-FFF2-40B4-BE49-F238E27FC236}">
                <a16:creationId xmlns:a16="http://schemas.microsoft.com/office/drawing/2014/main" id="{114648A4-EDB5-ABED-0C20-CDCAA8D6AEF3}"/>
              </a:ext>
            </a:extLst>
          </p:cNvPr>
          <p:cNvSpPr txBox="1">
            <a:spLocks/>
          </p:cNvSpPr>
          <p:nvPr/>
        </p:nvSpPr>
        <p:spPr>
          <a:xfrm>
            <a:off x="697302" y="4145860"/>
            <a:ext cx="10768800" cy="2383096"/>
          </a:xfrm>
          <a:prstGeom prst="rect">
            <a:avLst/>
          </a:prstGeom>
        </p:spPr>
        <p:txBody>
          <a:bodyPr spcFirstLastPara="1" vert="horz" wrap="square" lIns="121900" tIns="121900" rIns="121900" bIns="121900" rtlCol="0" anchor="t"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spcAft>
                <a:spcPts val="267"/>
              </a:spcAft>
              <a:buSzPct val="150000"/>
              <a:buNone/>
            </a:pPr>
            <a:r>
              <a:rPr lang="en-NZ" sz="2000" b="1">
                <a:solidFill>
                  <a:schemeClr val="accent4"/>
                </a:solidFill>
              </a:rPr>
              <a:t>Research data retention</a:t>
            </a:r>
          </a:p>
          <a:p>
            <a:pPr marL="287993" indent="-287993">
              <a:spcAft>
                <a:spcPts val="267"/>
              </a:spcAft>
              <a:buSzPct val="150000"/>
            </a:pPr>
            <a:r>
              <a:rPr lang="en-US" sz="2000">
                <a:solidFill>
                  <a:schemeClr val="accent4"/>
                </a:solidFill>
                <a:latin typeface="Verdana" panose="020B0604030504040204" pitchFamily="34" charset="0"/>
                <a:ea typeface="Verdana" panose="020B0604030504040204" pitchFamily="34" charset="0"/>
              </a:rPr>
              <a:t>What is the minimum retention period? (for transparency and reproducibility, compliance with regulations and ethical requirements, verification of research findings)</a:t>
            </a:r>
          </a:p>
          <a:p>
            <a:pPr marL="287993" indent="-287993">
              <a:spcAft>
                <a:spcPts val="267"/>
              </a:spcAft>
              <a:buSzPct val="150000"/>
            </a:pPr>
            <a:r>
              <a:rPr lang="en-US" sz="2000">
                <a:solidFill>
                  <a:schemeClr val="accent4"/>
                </a:solidFill>
                <a:latin typeface="Verdana" panose="020B0604030504040204" pitchFamily="34" charset="0"/>
                <a:ea typeface="Verdana" panose="020B0604030504040204" pitchFamily="34" charset="0"/>
              </a:rPr>
              <a:t>During this period, the data should be </a:t>
            </a:r>
            <a:r>
              <a:rPr lang="en-US" sz="2000" b="1">
                <a:solidFill>
                  <a:schemeClr val="accent4"/>
                </a:solidFill>
                <a:latin typeface="Verdana" panose="020B0604030504040204" pitchFamily="34" charset="0"/>
                <a:ea typeface="Verdana" panose="020B0604030504040204" pitchFamily="34" charset="0"/>
              </a:rPr>
              <a:t>archived</a:t>
            </a:r>
            <a:r>
              <a:rPr lang="en-US" sz="2000">
                <a:solidFill>
                  <a:schemeClr val="accent4"/>
                </a:solidFill>
                <a:latin typeface="Verdana" panose="020B0604030504040204" pitchFamily="34" charset="0"/>
                <a:ea typeface="Verdana" panose="020B0604030504040204" pitchFamily="34" charset="0"/>
              </a:rPr>
              <a:t> on secure organizational storage and non-digital data held locally.</a:t>
            </a:r>
          </a:p>
        </p:txBody>
      </p:sp>
    </p:spTree>
    <p:extLst>
      <p:ext uri="{BB962C8B-B14F-4D97-AF65-F5344CB8AC3E}">
        <p14:creationId xmlns:p14="http://schemas.microsoft.com/office/powerpoint/2010/main" val="46896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6CFD0-48AC-EB18-EC6F-416809CBD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4DBD8-2895-FF47-1ED6-426AE7B7C782}"/>
              </a:ext>
            </a:extLst>
          </p:cNvPr>
          <p:cNvSpPr>
            <a:spLocks noGrp="1"/>
          </p:cNvSpPr>
          <p:nvPr>
            <p:ph type="title"/>
          </p:nvPr>
        </p:nvSpPr>
        <p:spPr/>
        <p:txBody>
          <a:bodyPr/>
          <a:lstStyle/>
          <a:p>
            <a:r>
              <a:rPr lang="en-NZ"/>
              <a:t>Publish and Report</a:t>
            </a:r>
          </a:p>
        </p:txBody>
      </p:sp>
      <p:sp>
        <p:nvSpPr>
          <p:cNvPr id="5" name="TextBox 4">
            <a:extLst>
              <a:ext uri="{FF2B5EF4-FFF2-40B4-BE49-F238E27FC236}">
                <a16:creationId xmlns:a16="http://schemas.microsoft.com/office/drawing/2014/main" id="{EA9F5DE3-40BE-A3E1-B2A8-527F27E87047}"/>
              </a:ext>
            </a:extLst>
          </p:cNvPr>
          <p:cNvSpPr txBox="1"/>
          <p:nvPr/>
        </p:nvSpPr>
        <p:spPr>
          <a:xfrm>
            <a:off x="7810500" y="1683812"/>
            <a:ext cx="4171950" cy="4093428"/>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pPr marL="180000" indent="-180000">
              <a:spcBef>
                <a:spcPts val="1200"/>
              </a:spcBef>
              <a:buSzPct val="150000"/>
              <a:buFont typeface="Arial" panose="020B0604020202020204" pitchFamily="34" charset="0"/>
              <a:buChar char="•"/>
            </a:pPr>
            <a:r>
              <a:rPr lang="en-NZ" sz="2000">
                <a:solidFill>
                  <a:schemeClr val="accent4"/>
                </a:solidFill>
              </a:rPr>
              <a:t>Describes how the data and/or metadata will be made </a:t>
            </a:r>
            <a:r>
              <a:rPr lang="en-NZ" sz="2000" b="1">
                <a:solidFill>
                  <a:schemeClr val="accent4"/>
                </a:solidFill>
              </a:rPr>
              <a:t>discoverable and shared</a:t>
            </a:r>
            <a:r>
              <a:rPr lang="en-NZ" sz="2000">
                <a:solidFill>
                  <a:schemeClr val="accent4"/>
                </a:solidFill>
              </a:rPr>
              <a:t>.</a:t>
            </a:r>
          </a:p>
          <a:p>
            <a:pPr marL="180000" indent="-180000">
              <a:spcBef>
                <a:spcPts val="1200"/>
              </a:spcBef>
              <a:buSzPct val="150000"/>
              <a:buFont typeface="Arial" panose="020B0604020202020204" pitchFamily="34" charset="0"/>
              <a:buChar char="•"/>
            </a:pPr>
            <a:r>
              <a:rPr lang="en-NZ" sz="2000">
                <a:solidFill>
                  <a:schemeClr val="accent4"/>
                </a:solidFill>
              </a:rPr>
              <a:t>Provides name of </a:t>
            </a:r>
            <a:r>
              <a:rPr lang="en-NZ" sz="2000" b="1">
                <a:solidFill>
                  <a:schemeClr val="accent4"/>
                </a:solidFill>
              </a:rPr>
              <a:t>data repository</a:t>
            </a:r>
            <a:r>
              <a:rPr lang="en-NZ" sz="2000">
                <a:solidFill>
                  <a:schemeClr val="accent4"/>
                </a:solidFill>
              </a:rPr>
              <a:t>, data catalogue or registry where data and/or metadata will or could be shared.</a:t>
            </a:r>
          </a:p>
          <a:p>
            <a:pPr marL="180000" indent="-180000">
              <a:spcBef>
                <a:spcPts val="1200"/>
              </a:spcBef>
              <a:buSzPct val="150000"/>
              <a:buFont typeface="Arial" panose="020B0604020202020204" pitchFamily="34" charset="0"/>
              <a:buChar char="•"/>
            </a:pPr>
            <a:r>
              <a:rPr lang="en-NZ" sz="2000">
                <a:solidFill>
                  <a:schemeClr val="accent4"/>
                </a:solidFill>
              </a:rPr>
              <a:t>States the </a:t>
            </a:r>
            <a:r>
              <a:rPr lang="en-NZ" sz="2000" b="1">
                <a:solidFill>
                  <a:schemeClr val="accent4"/>
                </a:solidFill>
              </a:rPr>
              <a:t>license</a:t>
            </a:r>
            <a:r>
              <a:rPr lang="en-NZ" sz="2000">
                <a:solidFill>
                  <a:schemeClr val="accent4"/>
                </a:solidFill>
              </a:rPr>
              <a:t> under which data may be publicly shared.</a:t>
            </a:r>
          </a:p>
        </p:txBody>
      </p:sp>
    </p:spTree>
    <p:extLst>
      <p:ext uri="{BB962C8B-B14F-4D97-AF65-F5344CB8AC3E}">
        <p14:creationId xmlns:p14="http://schemas.microsoft.com/office/powerpoint/2010/main" val="141427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97024-8338-D37A-921E-EE25BAAA0719}"/>
              </a:ext>
            </a:extLst>
          </p:cNvPr>
          <p:cNvSpPr>
            <a:spLocks noGrp="1"/>
          </p:cNvSpPr>
          <p:nvPr>
            <p:ph type="body" sz="quarter" idx="10"/>
          </p:nvPr>
        </p:nvSpPr>
        <p:spPr>
          <a:xfrm>
            <a:off x="698400" y="1835999"/>
            <a:ext cx="10782000" cy="3819733"/>
          </a:xfrm>
        </p:spPr>
        <p:txBody>
          <a:bodyPr>
            <a:noAutofit/>
          </a:bodyPr>
          <a:lstStyle/>
          <a:p>
            <a:pPr marL="180000" indent="-180000">
              <a:lnSpc>
                <a:spcPct val="110000"/>
              </a:lnSpc>
              <a:spcBef>
                <a:spcPts val="0"/>
              </a:spcBef>
              <a:spcAft>
                <a:spcPts val="2400"/>
              </a:spcAft>
              <a:buFont typeface="Symbol" panose="05050102010706020507" pitchFamily="18" charset="2"/>
              <a:buChar char=""/>
              <a:tabLst>
                <a:tab pos="228600" algn="l"/>
                <a:tab pos="457200" algn="l"/>
              </a:tabLst>
            </a:pPr>
            <a:r>
              <a:rPr lang="en-NZ" sz="2800">
                <a:solidFill>
                  <a:schemeClr val="accent4"/>
                </a:solidFill>
                <a:ea typeface="Calibri" panose="020F0502020204030204" pitchFamily="34" charset="0"/>
                <a:cs typeface="Times New Roman" panose="02020603050405020304" pitchFamily="18" charset="0"/>
              </a:rPr>
              <a:t>What is a </a:t>
            </a:r>
            <a:r>
              <a:rPr lang="en-NZ" sz="2800" b="1">
                <a:solidFill>
                  <a:schemeClr val="accent4"/>
                </a:solidFill>
                <a:ea typeface="Calibri" panose="020F0502020204030204" pitchFamily="34" charset="0"/>
                <a:cs typeface="Times New Roman" panose="02020603050405020304" pitchFamily="18" charset="0"/>
              </a:rPr>
              <a:t>data management plan (DMP) </a:t>
            </a:r>
            <a:r>
              <a:rPr lang="en-NZ" sz="2800">
                <a:solidFill>
                  <a:schemeClr val="accent4"/>
                </a:solidFill>
                <a:ea typeface="Calibri" panose="020F0502020204030204" pitchFamily="34" charset="0"/>
                <a:cs typeface="Times New Roman" panose="02020603050405020304" pitchFamily="18" charset="0"/>
              </a:rPr>
              <a:t>and why should you create one?</a:t>
            </a:r>
          </a:p>
          <a:p>
            <a:pPr marL="180000" indent="-180000">
              <a:lnSpc>
                <a:spcPct val="110000"/>
              </a:lnSpc>
              <a:spcBef>
                <a:spcPts val="0"/>
              </a:spcBef>
              <a:spcAft>
                <a:spcPts val="2400"/>
              </a:spcAft>
              <a:buFont typeface="Symbol" panose="05050102010706020507" pitchFamily="18" charset="2"/>
              <a:buChar char=""/>
              <a:tabLst>
                <a:tab pos="228600" algn="l"/>
                <a:tab pos="457200" algn="l"/>
              </a:tabLst>
            </a:pPr>
            <a:r>
              <a:rPr lang="en-NZ" sz="2800">
                <a:solidFill>
                  <a:schemeClr val="accent4"/>
                </a:solidFill>
                <a:ea typeface="Calibri" panose="020F0502020204030204" pitchFamily="34" charset="0"/>
                <a:cs typeface="Times New Roman" panose="02020603050405020304" pitchFamily="18" charset="0"/>
              </a:rPr>
              <a:t>What are the common sections and content of a DMP? </a:t>
            </a:r>
            <a:br>
              <a:rPr lang="en-NZ" sz="2800">
                <a:solidFill>
                  <a:schemeClr val="accent4"/>
                </a:solidFill>
                <a:ea typeface="Calibri" panose="020F0502020204030204" pitchFamily="34" charset="0"/>
                <a:cs typeface="Times New Roman" panose="02020603050405020304" pitchFamily="18" charset="0"/>
              </a:rPr>
            </a:br>
            <a:r>
              <a:rPr lang="en-NZ" sz="2800">
                <a:solidFill>
                  <a:schemeClr val="accent4"/>
                </a:solidFill>
                <a:ea typeface="Calibri" panose="020F0502020204030204" pitchFamily="34" charset="0"/>
                <a:cs typeface="Times New Roman" panose="02020603050405020304" pitchFamily="18" charset="0"/>
              </a:rPr>
              <a:t>(Plus, a few </a:t>
            </a:r>
            <a:r>
              <a:rPr lang="en-NZ" sz="2800" b="1">
                <a:solidFill>
                  <a:schemeClr val="accent4"/>
                </a:solidFill>
                <a:ea typeface="Calibri" panose="020F0502020204030204" pitchFamily="34" charset="0"/>
                <a:cs typeface="Times New Roman" panose="02020603050405020304" pitchFamily="18" charset="0"/>
              </a:rPr>
              <a:t>best practices </a:t>
            </a:r>
            <a:r>
              <a:rPr lang="en-NZ" sz="2800">
                <a:solidFill>
                  <a:schemeClr val="accent4"/>
                </a:solidFill>
                <a:ea typeface="Calibri" panose="020F0502020204030204" pitchFamily="34" charset="0"/>
                <a:cs typeface="Times New Roman" panose="02020603050405020304" pitchFamily="18" charset="0"/>
              </a:rPr>
              <a:t>to consider)</a:t>
            </a:r>
          </a:p>
          <a:p>
            <a:pPr marL="180000" indent="-180000">
              <a:lnSpc>
                <a:spcPct val="110000"/>
              </a:lnSpc>
              <a:spcBef>
                <a:spcPts val="0"/>
              </a:spcBef>
              <a:spcAft>
                <a:spcPts val="2400"/>
              </a:spcAft>
              <a:buFont typeface="Symbol" panose="05050102010706020507" pitchFamily="18" charset="2"/>
              <a:buChar char=""/>
              <a:tabLst>
                <a:tab pos="228600" algn="l"/>
                <a:tab pos="457200" algn="l"/>
              </a:tabLst>
            </a:pPr>
            <a:r>
              <a:rPr lang="en-NZ" sz="2800">
                <a:solidFill>
                  <a:schemeClr val="accent4"/>
                </a:solidFill>
                <a:ea typeface="Calibri" panose="020F0502020204030204" pitchFamily="34" charset="0"/>
                <a:cs typeface="Times New Roman" panose="02020603050405020304" pitchFamily="18" charset="0"/>
              </a:rPr>
              <a:t>How can a DMP support your research practices across the </a:t>
            </a:r>
            <a:r>
              <a:rPr lang="en-NZ" sz="2800" b="1">
                <a:solidFill>
                  <a:schemeClr val="accent4"/>
                </a:solidFill>
                <a:ea typeface="Calibri" panose="020F0502020204030204" pitchFamily="34" charset="0"/>
                <a:cs typeface="Times New Roman" panose="02020603050405020304" pitchFamily="18" charset="0"/>
              </a:rPr>
              <a:t>research data lifecycle</a:t>
            </a:r>
            <a:r>
              <a:rPr lang="en-NZ" sz="2800">
                <a:solidFill>
                  <a:schemeClr val="accent4"/>
                </a:solidFill>
                <a:ea typeface="Calibri" panose="020F0502020204030204" pitchFamily="34" charset="0"/>
                <a:cs typeface="Times New Roman" panose="02020603050405020304" pitchFamily="18" charset="0"/>
              </a:rPr>
              <a:t>?</a:t>
            </a:r>
          </a:p>
          <a:p>
            <a:endParaRPr lang="en-NZ" sz="2800">
              <a:solidFill>
                <a:schemeClr val="accent4"/>
              </a:solidFill>
            </a:endParaRPr>
          </a:p>
        </p:txBody>
      </p:sp>
      <p:sp>
        <p:nvSpPr>
          <p:cNvPr id="3" name="Title 2">
            <a:extLst>
              <a:ext uri="{FF2B5EF4-FFF2-40B4-BE49-F238E27FC236}">
                <a16:creationId xmlns:a16="http://schemas.microsoft.com/office/drawing/2014/main" id="{90866CD4-A022-4D14-2663-7E3472269BFC}"/>
              </a:ext>
            </a:extLst>
          </p:cNvPr>
          <p:cNvSpPr>
            <a:spLocks noGrp="1"/>
          </p:cNvSpPr>
          <p:nvPr>
            <p:ph type="title"/>
          </p:nvPr>
        </p:nvSpPr>
        <p:spPr/>
        <p:txBody>
          <a:bodyPr/>
          <a:lstStyle/>
          <a:p>
            <a:r>
              <a:rPr lang="en-NZ"/>
              <a:t>Overview of this session</a:t>
            </a:r>
          </a:p>
        </p:txBody>
      </p:sp>
    </p:spTree>
    <p:extLst>
      <p:ext uri="{BB962C8B-B14F-4D97-AF65-F5344CB8AC3E}">
        <p14:creationId xmlns:p14="http://schemas.microsoft.com/office/powerpoint/2010/main" val="3011118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a:extLst>
            <a:ext uri="{FF2B5EF4-FFF2-40B4-BE49-F238E27FC236}">
              <a16:creationId xmlns:a16="http://schemas.microsoft.com/office/drawing/2014/main" id="{027C71C5-9C1A-71CF-0615-0033CF5EAC2A}"/>
            </a:ext>
          </a:extLst>
        </p:cNvPr>
        <p:cNvGrpSpPr/>
        <p:nvPr/>
      </p:nvGrpSpPr>
      <p:grpSpPr>
        <a:xfrm>
          <a:off x="0" y="0"/>
          <a:ext cx="0" cy="0"/>
          <a:chOff x="0" y="0"/>
          <a:chExt cx="0" cy="0"/>
        </a:xfrm>
      </p:grpSpPr>
      <p:sp>
        <p:nvSpPr>
          <p:cNvPr id="379" name="Google Shape;379;g2961abf82e9_1_263">
            <a:extLst>
              <a:ext uri="{FF2B5EF4-FFF2-40B4-BE49-F238E27FC236}">
                <a16:creationId xmlns:a16="http://schemas.microsoft.com/office/drawing/2014/main" id="{336848E7-E6B4-E0C5-B03A-655D101CA7CC}"/>
              </a:ext>
            </a:extLst>
          </p:cNvPr>
          <p:cNvSpPr txBox="1"/>
          <p:nvPr/>
        </p:nvSpPr>
        <p:spPr>
          <a:xfrm>
            <a:off x="1521380" y="1540538"/>
            <a:ext cx="1455200" cy="1015600"/>
          </a:xfrm>
          <a:prstGeom prst="rect">
            <a:avLst/>
          </a:prstGeom>
          <a:noFill/>
          <a:ln>
            <a:noFill/>
          </a:ln>
        </p:spPr>
        <p:txBody>
          <a:bodyPr spcFirstLastPara="1" wrap="square" lIns="91433" tIns="45700" rIns="91433" bIns="45700" anchor="t" anchorCtr="1">
            <a:noAutofit/>
          </a:bodyPr>
          <a:lstStyle/>
          <a:p>
            <a:pPr algn="ctr"/>
            <a:r>
              <a:rPr lang="en-US" sz="6000">
                <a:solidFill>
                  <a:srgbClr val="038277"/>
                </a:solidFill>
                <a:ea typeface="Verdana"/>
                <a:cs typeface="Arial"/>
                <a:sym typeface="Arial"/>
              </a:rPr>
              <a:t>F</a:t>
            </a:r>
            <a:r>
              <a:rPr lang="en-US" sz="6000">
                <a:solidFill>
                  <a:srgbClr val="44546A"/>
                </a:solidFill>
                <a:ea typeface="Verdana"/>
                <a:cs typeface="Arial"/>
                <a:sym typeface="Arial"/>
              </a:rPr>
              <a:t> </a:t>
            </a:r>
            <a:endParaRPr lang="en-US" sz="6000">
              <a:ea typeface="Verdana"/>
              <a:cs typeface="Arial"/>
              <a:sym typeface="Arial"/>
            </a:endParaRPr>
          </a:p>
        </p:txBody>
      </p:sp>
      <p:sp>
        <p:nvSpPr>
          <p:cNvPr id="380" name="Google Shape;380;g2961abf82e9_1_263">
            <a:extLst>
              <a:ext uri="{FF2B5EF4-FFF2-40B4-BE49-F238E27FC236}">
                <a16:creationId xmlns:a16="http://schemas.microsoft.com/office/drawing/2014/main" id="{62C91D07-397A-E77F-D5AD-C4F48AB9CBCC}"/>
              </a:ext>
            </a:extLst>
          </p:cNvPr>
          <p:cNvSpPr txBox="1"/>
          <p:nvPr/>
        </p:nvSpPr>
        <p:spPr>
          <a:xfrm>
            <a:off x="4158740" y="1540538"/>
            <a:ext cx="928400" cy="1015600"/>
          </a:xfrm>
          <a:prstGeom prst="rect">
            <a:avLst/>
          </a:prstGeom>
          <a:noFill/>
          <a:ln>
            <a:noFill/>
          </a:ln>
        </p:spPr>
        <p:txBody>
          <a:bodyPr spcFirstLastPara="1" wrap="square" lIns="91433" tIns="45700" rIns="91433" bIns="45700" anchor="t" anchorCtr="1">
            <a:noAutofit/>
          </a:bodyPr>
          <a:lstStyle/>
          <a:p>
            <a:pPr algn="ctr"/>
            <a:r>
              <a:rPr lang="en-US" sz="6000">
                <a:solidFill>
                  <a:srgbClr val="038277"/>
                </a:solidFill>
                <a:ea typeface="Verdana"/>
                <a:cs typeface="Arial"/>
                <a:sym typeface="Arial"/>
              </a:rPr>
              <a:t>A</a:t>
            </a:r>
            <a:endParaRPr lang="en-US" sz="6000">
              <a:ea typeface="Verdana"/>
              <a:cs typeface="Arial"/>
              <a:sym typeface="Arial"/>
            </a:endParaRPr>
          </a:p>
        </p:txBody>
      </p:sp>
      <p:sp>
        <p:nvSpPr>
          <p:cNvPr id="381" name="Google Shape;381;g2961abf82e9_1_263">
            <a:extLst>
              <a:ext uri="{FF2B5EF4-FFF2-40B4-BE49-F238E27FC236}">
                <a16:creationId xmlns:a16="http://schemas.microsoft.com/office/drawing/2014/main" id="{39ADA190-F369-1268-2581-322648847CD3}"/>
              </a:ext>
            </a:extLst>
          </p:cNvPr>
          <p:cNvSpPr txBox="1"/>
          <p:nvPr/>
        </p:nvSpPr>
        <p:spPr>
          <a:xfrm>
            <a:off x="6185540" y="1540538"/>
            <a:ext cx="1989200" cy="1015600"/>
          </a:xfrm>
          <a:prstGeom prst="rect">
            <a:avLst/>
          </a:prstGeom>
          <a:noFill/>
          <a:ln>
            <a:noFill/>
          </a:ln>
        </p:spPr>
        <p:txBody>
          <a:bodyPr spcFirstLastPara="1" wrap="square" lIns="91433" tIns="45700" rIns="91433" bIns="45700" anchor="t" anchorCtr="1">
            <a:noAutofit/>
          </a:bodyPr>
          <a:lstStyle/>
          <a:p>
            <a:pPr algn="ctr"/>
            <a:r>
              <a:rPr lang="en-US" sz="6000">
                <a:solidFill>
                  <a:srgbClr val="038277"/>
                </a:solidFill>
                <a:ea typeface="Verdana"/>
                <a:cs typeface="Arial"/>
                <a:sym typeface="Arial"/>
              </a:rPr>
              <a:t>I</a:t>
            </a:r>
            <a:endParaRPr lang="en-US" sz="6000">
              <a:ea typeface="Verdana"/>
              <a:cs typeface="Arial"/>
              <a:sym typeface="Arial"/>
            </a:endParaRPr>
          </a:p>
        </p:txBody>
      </p:sp>
      <p:sp>
        <p:nvSpPr>
          <p:cNvPr id="382" name="Google Shape;382;g2961abf82e9_1_263">
            <a:extLst>
              <a:ext uri="{FF2B5EF4-FFF2-40B4-BE49-F238E27FC236}">
                <a16:creationId xmlns:a16="http://schemas.microsoft.com/office/drawing/2014/main" id="{FE65333F-A0F6-B018-AA8F-D2453EAF0AF5}"/>
              </a:ext>
            </a:extLst>
          </p:cNvPr>
          <p:cNvSpPr txBox="1"/>
          <p:nvPr/>
        </p:nvSpPr>
        <p:spPr>
          <a:xfrm>
            <a:off x="8205140" y="1540538"/>
            <a:ext cx="2512400" cy="1015600"/>
          </a:xfrm>
          <a:prstGeom prst="rect">
            <a:avLst/>
          </a:prstGeom>
          <a:noFill/>
          <a:ln>
            <a:noFill/>
          </a:ln>
        </p:spPr>
        <p:txBody>
          <a:bodyPr spcFirstLastPara="1" wrap="square" lIns="91433" tIns="45700" rIns="91433" bIns="45700" anchor="t" anchorCtr="1">
            <a:noAutofit/>
          </a:bodyPr>
          <a:lstStyle/>
          <a:p>
            <a:pPr algn="ctr"/>
            <a:r>
              <a:rPr lang="en-US" sz="6000">
                <a:solidFill>
                  <a:srgbClr val="038277"/>
                </a:solidFill>
                <a:ea typeface="Verdana"/>
                <a:cs typeface="Arial"/>
                <a:sym typeface="Arial"/>
              </a:rPr>
              <a:t>R</a:t>
            </a:r>
            <a:endParaRPr lang="en-US" sz="6000">
              <a:ea typeface="Verdana"/>
              <a:cs typeface="Arial"/>
              <a:sym typeface="Arial"/>
            </a:endParaRPr>
          </a:p>
        </p:txBody>
      </p:sp>
      <p:sp>
        <p:nvSpPr>
          <p:cNvPr id="383" name="Google Shape;383;g2961abf82e9_1_263">
            <a:extLst>
              <a:ext uri="{FF2B5EF4-FFF2-40B4-BE49-F238E27FC236}">
                <a16:creationId xmlns:a16="http://schemas.microsoft.com/office/drawing/2014/main" id="{B3286A23-3D1E-FC5F-BD7A-4191511BDCD1}"/>
              </a:ext>
            </a:extLst>
          </p:cNvPr>
          <p:cNvSpPr txBox="1"/>
          <p:nvPr/>
        </p:nvSpPr>
        <p:spPr>
          <a:xfrm>
            <a:off x="1437178" y="4412610"/>
            <a:ext cx="4288084" cy="1200400"/>
          </a:xfrm>
          <a:prstGeom prst="rect">
            <a:avLst/>
          </a:prstGeom>
          <a:noFill/>
          <a:ln>
            <a:noFill/>
          </a:ln>
        </p:spPr>
        <p:txBody>
          <a:bodyPr spcFirstLastPara="1" wrap="square" lIns="91433" tIns="45700" rIns="91433" bIns="45700" anchor="t" anchorCtr="1">
            <a:noAutofit/>
          </a:bodyPr>
          <a:lstStyle/>
          <a:p>
            <a:pPr algn="ctr"/>
            <a:r>
              <a:rPr lang="en-US">
                <a:solidFill>
                  <a:srgbClr val="44546A"/>
                </a:solidFill>
                <a:ea typeface="Verdana"/>
                <a:cs typeface="Arial"/>
                <a:sym typeface="Arial"/>
              </a:rPr>
              <a:t>Metadata are external facing, human and machine readable </a:t>
            </a:r>
            <a:endParaRPr lang="en-US">
              <a:solidFill>
                <a:srgbClr val="44546A"/>
              </a:solidFill>
              <a:ea typeface="Verdana"/>
              <a:cs typeface="Arial"/>
            </a:endParaRPr>
          </a:p>
        </p:txBody>
      </p:sp>
      <p:sp>
        <p:nvSpPr>
          <p:cNvPr id="384" name="Google Shape;384;g2961abf82e9_1_263">
            <a:extLst>
              <a:ext uri="{FF2B5EF4-FFF2-40B4-BE49-F238E27FC236}">
                <a16:creationId xmlns:a16="http://schemas.microsoft.com/office/drawing/2014/main" id="{FB8A7277-931B-BD95-D29D-81FC8CBD61CD}"/>
              </a:ext>
            </a:extLst>
          </p:cNvPr>
          <p:cNvSpPr txBox="1"/>
          <p:nvPr/>
        </p:nvSpPr>
        <p:spPr>
          <a:xfrm>
            <a:off x="6288345" y="4412601"/>
            <a:ext cx="4250773" cy="1200400"/>
          </a:xfrm>
          <a:prstGeom prst="rect">
            <a:avLst/>
          </a:prstGeom>
          <a:noFill/>
          <a:ln>
            <a:noFill/>
          </a:ln>
        </p:spPr>
        <p:txBody>
          <a:bodyPr spcFirstLastPara="1" wrap="square" lIns="91433" tIns="45700" rIns="91433" bIns="45700" anchor="t" anchorCtr="1">
            <a:noAutofit/>
          </a:bodyPr>
          <a:lstStyle/>
          <a:p>
            <a:pPr algn="ctr"/>
            <a:r>
              <a:rPr lang="en-US" dirty="0">
                <a:solidFill>
                  <a:srgbClr val="44546A"/>
                </a:solidFill>
                <a:ea typeface="Verdana"/>
                <a:cs typeface="Arial"/>
                <a:sym typeface="Arial"/>
              </a:rPr>
              <a:t>Metadata is with data and specific to the </a:t>
            </a:r>
            <a:r>
              <a:rPr lang="en-US" dirty="0" err="1">
                <a:solidFill>
                  <a:srgbClr val="44546A"/>
                </a:solidFill>
                <a:ea typeface="Verdana"/>
                <a:cs typeface="Arial"/>
                <a:sym typeface="Arial"/>
              </a:rPr>
              <a:t>discipline</a:t>
            </a:r>
            <a:r>
              <a:rPr lang="en-US" dirty="0" err="1">
                <a:solidFill>
                  <a:srgbClr val="44546A"/>
                </a:solidFill>
                <a:ea typeface="Verdana"/>
                <a:cs typeface="Arial"/>
              </a:rPr>
              <a:t>n</a:t>
            </a:r>
            <a:endParaRPr lang="en-US" err="1">
              <a:solidFill>
                <a:srgbClr val="44546A"/>
              </a:solidFill>
              <a:ea typeface="Verdana"/>
              <a:cs typeface="Arial"/>
            </a:endParaRPr>
          </a:p>
        </p:txBody>
      </p:sp>
      <p:sp>
        <p:nvSpPr>
          <p:cNvPr id="385" name="Google Shape;385;g2961abf82e9_1_263">
            <a:extLst>
              <a:ext uri="{FF2B5EF4-FFF2-40B4-BE49-F238E27FC236}">
                <a16:creationId xmlns:a16="http://schemas.microsoft.com/office/drawing/2014/main" id="{8E033D75-1256-AD18-9E43-A150538DE86C}"/>
              </a:ext>
            </a:extLst>
          </p:cNvPr>
          <p:cNvSpPr txBox="1"/>
          <p:nvPr/>
        </p:nvSpPr>
        <p:spPr>
          <a:xfrm>
            <a:off x="3188065" y="2670218"/>
            <a:ext cx="2835234" cy="923600"/>
          </a:xfrm>
          <a:prstGeom prst="rect">
            <a:avLst/>
          </a:prstGeom>
          <a:noFill/>
          <a:ln>
            <a:noFill/>
          </a:ln>
        </p:spPr>
        <p:txBody>
          <a:bodyPr spcFirstLastPara="1" wrap="square" lIns="91433" tIns="45700" rIns="91433" bIns="45700" anchor="t" anchorCtr="0">
            <a:noAutofit/>
          </a:bodyPr>
          <a:lstStyle/>
          <a:p>
            <a:pPr algn="ctr"/>
            <a:r>
              <a:rPr lang="en-US" sz="1850" b="1">
                <a:solidFill>
                  <a:srgbClr val="44546A"/>
                </a:solidFill>
                <a:ea typeface="Verdana"/>
                <a:cs typeface="Arial"/>
                <a:sym typeface="Arial"/>
              </a:rPr>
              <a:t>Accessible </a:t>
            </a:r>
            <a:br>
              <a:rPr lang="en-US" sz="1850">
                <a:ea typeface="Verdana"/>
              </a:rPr>
            </a:br>
            <a:r>
              <a:rPr lang="en-US" sz="1600">
                <a:solidFill>
                  <a:srgbClr val="44546A"/>
                </a:solidFill>
                <a:ea typeface="Verdana"/>
                <a:cs typeface="Arial"/>
                <a:sym typeface="Arial"/>
              </a:rPr>
              <a:t>(others know how to access)</a:t>
            </a:r>
            <a:endParaRPr sz="1600">
              <a:ea typeface="Verdana"/>
              <a:cs typeface="Arial"/>
              <a:sym typeface="Arial"/>
            </a:endParaRPr>
          </a:p>
          <a:p>
            <a:endParaRPr sz="1867">
              <a:ea typeface="Verdana"/>
              <a:cs typeface="Arial"/>
              <a:sym typeface="Arial"/>
            </a:endParaRPr>
          </a:p>
        </p:txBody>
      </p:sp>
      <p:sp>
        <p:nvSpPr>
          <p:cNvPr id="386" name="Google Shape;386;g2961abf82e9_1_263">
            <a:extLst>
              <a:ext uri="{FF2B5EF4-FFF2-40B4-BE49-F238E27FC236}">
                <a16:creationId xmlns:a16="http://schemas.microsoft.com/office/drawing/2014/main" id="{030DD2DC-EFE0-97F2-56BE-58939DD8E0BC}"/>
              </a:ext>
            </a:extLst>
          </p:cNvPr>
          <p:cNvSpPr txBox="1"/>
          <p:nvPr/>
        </p:nvSpPr>
        <p:spPr>
          <a:xfrm>
            <a:off x="5355020" y="2670218"/>
            <a:ext cx="3647200" cy="646400"/>
          </a:xfrm>
          <a:prstGeom prst="rect">
            <a:avLst/>
          </a:prstGeom>
          <a:noFill/>
          <a:ln>
            <a:noFill/>
          </a:ln>
        </p:spPr>
        <p:txBody>
          <a:bodyPr spcFirstLastPara="1" wrap="square" lIns="91433" tIns="45700" rIns="91433" bIns="45700" anchor="t" anchorCtr="0">
            <a:noAutofit/>
          </a:bodyPr>
          <a:lstStyle/>
          <a:p>
            <a:pPr algn="ctr"/>
            <a:r>
              <a:rPr lang="en-US" sz="1867" b="1">
                <a:solidFill>
                  <a:srgbClr val="44546A"/>
                </a:solidFill>
                <a:ea typeface="Verdana"/>
                <a:cs typeface="Arial"/>
                <a:sym typeface="Arial"/>
              </a:rPr>
              <a:t>Interoperable</a:t>
            </a:r>
            <a:endParaRPr sz="1867">
              <a:ea typeface="Verdana"/>
              <a:cs typeface="Arial"/>
              <a:sym typeface="Arial"/>
            </a:endParaRPr>
          </a:p>
          <a:p>
            <a:endParaRPr sz="1867">
              <a:ea typeface="Verdana"/>
              <a:cs typeface="Arial"/>
              <a:sym typeface="Arial"/>
            </a:endParaRPr>
          </a:p>
        </p:txBody>
      </p:sp>
      <p:sp>
        <p:nvSpPr>
          <p:cNvPr id="387" name="Google Shape;387;g2961abf82e9_1_263">
            <a:extLst>
              <a:ext uri="{FF2B5EF4-FFF2-40B4-BE49-F238E27FC236}">
                <a16:creationId xmlns:a16="http://schemas.microsoft.com/office/drawing/2014/main" id="{95D9527B-4DC7-7559-037A-56A5A281289B}"/>
              </a:ext>
            </a:extLst>
          </p:cNvPr>
          <p:cNvSpPr txBox="1"/>
          <p:nvPr/>
        </p:nvSpPr>
        <p:spPr>
          <a:xfrm>
            <a:off x="7637595" y="2670218"/>
            <a:ext cx="3647200" cy="646400"/>
          </a:xfrm>
          <a:prstGeom prst="rect">
            <a:avLst/>
          </a:prstGeom>
          <a:noFill/>
          <a:ln>
            <a:noFill/>
          </a:ln>
        </p:spPr>
        <p:txBody>
          <a:bodyPr spcFirstLastPara="1" wrap="square" lIns="91433" tIns="45700" rIns="91433" bIns="45700" anchor="t" anchorCtr="0">
            <a:noAutofit/>
          </a:bodyPr>
          <a:lstStyle/>
          <a:p>
            <a:pPr algn="ctr"/>
            <a:r>
              <a:rPr lang="en-US" sz="1867" b="1">
                <a:solidFill>
                  <a:srgbClr val="44546A"/>
                </a:solidFill>
                <a:ea typeface="Verdana"/>
                <a:cs typeface="Arial"/>
                <a:sym typeface="Arial"/>
              </a:rPr>
              <a:t>Reusable</a:t>
            </a:r>
            <a:endParaRPr sz="1867">
              <a:ea typeface="Verdana"/>
              <a:cs typeface="Arial"/>
              <a:sym typeface="Arial"/>
            </a:endParaRPr>
          </a:p>
          <a:p>
            <a:endParaRPr sz="1867">
              <a:ea typeface="Verdana"/>
              <a:cs typeface="Arial"/>
              <a:sym typeface="Arial"/>
            </a:endParaRPr>
          </a:p>
        </p:txBody>
      </p:sp>
      <p:sp>
        <p:nvSpPr>
          <p:cNvPr id="388" name="Google Shape;388;g2961abf82e9_1_263">
            <a:extLst>
              <a:ext uri="{FF2B5EF4-FFF2-40B4-BE49-F238E27FC236}">
                <a16:creationId xmlns:a16="http://schemas.microsoft.com/office/drawing/2014/main" id="{684DF9D5-663F-9A02-0D2F-6AE3B2B50610}"/>
              </a:ext>
            </a:extLst>
          </p:cNvPr>
          <p:cNvSpPr txBox="1"/>
          <p:nvPr/>
        </p:nvSpPr>
        <p:spPr>
          <a:xfrm>
            <a:off x="428060" y="2670218"/>
            <a:ext cx="3647200" cy="369200"/>
          </a:xfrm>
          <a:prstGeom prst="rect">
            <a:avLst/>
          </a:prstGeom>
          <a:noFill/>
          <a:ln>
            <a:noFill/>
          </a:ln>
        </p:spPr>
        <p:txBody>
          <a:bodyPr spcFirstLastPara="1" wrap="square" lIns="91433" tIns="45700" rIns="91433" bIns="45700" anchor="t" anchorCtr="1">
            <a:noAutofit/>
          </a:bodyPr>
          <a:lstStyle/>
          <a:p>
            <a:pPr algn="ctr"/>
            <a:r>
              <a:rPr lang="en-US" sz="1867" b="1">
                <a:solidFill>
                  <a:srgbClr val="44546A"/>
                </a:solidFill>
                <a:ea typeface="Verdana"/>
                <a:cs typeface="Arial"/>
                <a:sym typeface="Arial"/>
              </a:rPr>
              <a:t>Findable</a:t>
            </a:r>
            <a:endParaRPr sz="1867">
              <a:ea typeface="Verdana"/>
              <a:cs typeface="Arial"/>
              <a:sym typeface="Arial"/>
            </a:endParaRPr>
          </a:p>
        </p:txBody>
      </p:sp>
      <p:sp>
        <p:nvSpPr>
          <p:cNvPr id="389" name="Google Shape;389;g2961abf82e9_1_263">
            <a:extLst>
              <a:ext uri="{FF2B5EF4-FFF2-40B4-BE49-F238E27FC236}">
                <a16:creationId xmlns:a16="http://schemas.microsoft.com/office/drawing/2014/main" id="{DE87E3A2-B88F-DC74-7830-849809F7AA6A}"/>
              </a:ext>
              <a:ext uri="{C183D7F6-B498-43B3-948B-1728B52AA6E4}">
                <adec:decorative xmlns:adec="http://schemas.microsoft.com/office/drawing/2017/decorative" val="1"/>
              </a:ext>
            </a:extLst>
          </p:cNvPr>
          <p:cNvSpPr/>
          <p:nvPr/>
        </p:nvSpPr>
        <p:spPr>
          <a:xfrm rot="5400000">
            <a:off x="2431233" y="2644248"/>
            <a:ext cx="2304923" cy="4430800"/>
          </a:xfrm>
          <a:prstGeom prst="bracePair">
            <a:avLst/>
          </a:prstGeom>
          <a:no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3200"/>
          </a:p>
        </p:txBody>
      </p:sp>
      <p:sp>
        <p:nvSpPr>
          <p:cNvPr id="390" name="Google Shape;390;g2961abf82e9_1_263">
            <a:extLst>
              <a:ext uri="{FF2B5EF4-FFF2-40B4-BE49-F238E27FC236}">
                <a16:creationId xmlns:a16="http://schemas.microsoft.com/office/drawing/2014/main" id="{738336DB-6511-5BFB-1123-3474BFC3B746}"/>
              </a:ext>
              <a:ext uri="{C183D7F6-B498-43B3-948B-1728B52AA6E4}">
                <adec:decorative xmlns:adec="http://schemas.microsoft.com/office/drawing/2017/decorative" val="1"/>
              </a:ext>
            </a:extLst>
          </p:cNvPr>
          <p:cNvSpPr/>
          <p:nvPr/>
        </p:nvSpPr>
        <p:spPr>
          <a:xfrm rot="5400000">
            <a:off x="7255666" y="2656740"/>
            <a:ext cx="2317415" cy="4418309"/>
          </a:xfrm>
          <a:prstGeom prst="bracePair">
            <a:avLst/>
          </a:prstGeom>
          <a:no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endParaRPr sz="3200"/>
          </a:p>
        </p:txBody>
      </p:sp>
      <p:sp>
        <p:nvSpPr>
          <p:cNvPr id="5" name="Text Placeholder 4">
            <a:extLst>
              <a:ext uri="{FF2B5EF4-FFF2-40B4-BE49-F238E27FC236}">
                <a16:creationId xmlns:a16="http://schemas.microsoft.com/office/drawing/2014/main" id="{0E380E99-04B6-A7BB-4DD8-75F17085D181}"/>
              </a:ext>
            </a:extLst>
          </p:cNvPr>
          <p:cNvSpPr>
            <a:spLocks noGrp="1"/>
          </p:cNvSpPr>
          <p:nvPr>
            <p:ph type="body" sz="quarter" idx="11"/>
          </p:nvPr>
        </p:nvSpPr>
        <p:spPr/>
        <p:txBody>
          <a:bodyPr/>
          <a:lstStyle/>
          <a:p>
            <a:r>
              <a:rPr lang="en-NZ"/>
              <a:t>Research data / Organising and describing research data / </a:t>
            </a:r>
            <a:r>
              <a:rPr lang="en-NZ">
                <a:solidFill>
                  <a:schemeClr val="accent2"/>
                </a:solidFill>
                <a:hlinkClick r:id="rId3">
                  <a:extLst>
                    <a:ext uri="{A12FA001-AC4F-418D-AE19-62706E023703}">
                      <ahyp:hlinkClr xmlns:ahyp="http://schemas.microsoft.com/office/drawing/2018/hyperlinkcolor" val="tx"/>
                    </a:ext>
                  </a:extLst>
                </a:hlinkClick>
              </a:rPr>
              <a:t>FAIR principles for research data</a:t>
            </a:r>
            <a:endParaRPr lang="en-NZ">
              <a:solidFill>
                <a:schemeClr val="accent2"/>
              </a:solidFill>
            </a:endParaRPr>
          </a:p>
        </p:txBody>
      </p:sp>
      <p:sp>
        <p:nvSpPr>
          <p:cNvPr id="2" name="Google Shape;383;p76">
            <a:extLst>
              <a:ext uri="{FF2B5EF4-FFF2-40B4-BE49-F238E27FC236}">
                <a16:creationId xmlns:a16="http://schemas.microsoft.com/office/drawing/2014/main" id="{F62C6DC0-FF68-5822-9EA3-FD48BB333436}"/>
              </a:ext>
            </a:extLst>
          </p:cNvPr>
          <p:cNvSpPr txBox="1">
            <a:spLocks noGrp="1"/>
          </p:cNvSpPr>
          <p:nvPr>
            <p:ph type="title"/>
          </p:nvPr>
        </p:nvSpPr>
        <p:spPr>
          <a:prstGeom prst="rect">
            <a:avLst/>
          </a:prstGeom>
        </p:spPr>
        <p:txBody>
          <a:bodyPr spcFirstLastPara="1" vert="horz" wrap="square" lIns="0" tIns="0" rIns="0" bIns="0" rtlCol="0" anchor="t" anchorCtr="0">
            <a:noAutofit/>
          </a:bodyPr>
          <a:lstStyle/>
          <a:p>
            <a:pPr>
              <a:buSzPts val="990"/>
            </a:pPr>
            <a:r>
              <a:rPr lang="en-US" sz="4027" b="1">
                <a:solidFill>
                  <a:schemeClr val="accent1"/>
                </a:solidFill>
                <a:ea typeface="Roboto Medium"/>
                <a:cs typeface="Roboto Medium"/>
                <a:sym typeface="Roboto Medium"/>
              </a:rPr>
              <a:t>Am I enabling FAIR data principles?</a:t>
            </a:r>
            <a:endParaRPr sz="4027" b="1">
              <a:solidFill>
                <a:schemeClr val="accent1"/>
              </a:solidFill>
              <a:ea typeface="Roboto Medium"/>
              <a:cs typeface="Roboto Medium"/>
              <a:sym typeface="Roboto Light"/>
            </a:endParaRPr>
          </a:p>
        </p:txBody>
      </p:sp>
    </p:spTree>
    <p:extLst>
      <p:ext uri="{BB962C8B-B14F-4D97-AF65-F5344CB8AC3E}">
        <p14:creationId xmlns:p14="http://schemas.microsoft.com/office/powerpoint/2010/main" val="2623409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ECBFC46-C414-2085-A8CE-0C8C9AC9A1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F6E260B-63C3-4B73-DF69-0A69EA96AF11}"/>
              </a:ext>
            </a:extLst>
          </p:cNvPr>
          <p:cNvSpPr txBox="1"/>
          <p:nvPr/>
        </p:nvSpPr>
        <p:spPr>
          <a:xfrm>
            <a:off x="8459091" y="157060"/>
            <a:ext cx="1756861" cy="338554"/>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Example</a:t>
            </a:r>
            <a:endParaRPr lang="en-NZ" b="1">
              <a:solidFill>
                <a:schemeClr val="bg1"/>
              </a:solidFill>
            </a:endParaRPr>
          </a:p>
        </p:txBody>
      </p:sp>
      <p:sp>
        <p:nvSpPr>
          <p:cNvPr id="7" name="TextBox 6">
            <a:extLst>
              <a:ext uri="{FF2B5EF4-FFF2-40B4-BE49-F238E27FC236}">
                <a16:creationId xmlns:a16="http://schemas.microsoft.com/office/drawing/2014/main" id="{194737A6-AF8C-BFA4-762A-B7CF9F13C1E9}"/>
              </a:ext>
            </a:extLst>
          </p:cNvPr>
          <p:cNvSpPr txBox="1"/>
          <p:nvPr/>
        </p:nvSpPr>
        <p:spPr>
          <a:xfrm>
            <a:off x="10217426" y="157060"/>
            <a:ext cx="1756860" cy="338554"/>
          </a:xfrm>
          <a:prstGeom prst="rect">
            <a:avLst/>
          </a:prstGeom>
          <a:solidFill>
            <a:schemeClr val="bg2"/>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t>Enabling FAIR</a:t>
            </a:r>
            <a:endParaRPr lang="en-NZ"/>
          </a:p>
        </p:txBody>
      </p:sp>
      <p:pic>
        <p:nvPicPr>
          <p:cNvPr id="10" name="Picture 9">
            <a:extLst>
              <a:ext uri="{FF2B5EF4-FFF2-40B4-BE49-F238E27FC236}">
                <a16:creationId xmlns:a16="http://schemas.microsoft.com/office/drawing/2014/main" id="{C4E27FBD-7AB3-8146-2B9D-AE3CC0E8BB3C}"/>
              </a:ext>
            </a:extLst>
          </p:cNvPr>
          <p:cNvPicPr>
            <a:picLocks noChangeAspect="1"/>
          </p:cNvPicPr>
          <p:nvPr/>
        </p:nvPicPr>
        <p:blipFill>
          <a:blip r:embed="rId4"/>
          <a:stretch>
            <a:fillRect/>
          </a:stretch>
        </p:blipFill>
        <p:spPr>
          <a:xfrm>
            <a:off x="1439747" y="721289"/>
            <a:ext cx="9312505" cy="5844597"/>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31EB6651-1610-F75F-4E48-5C8C6DE14B56}"/>
              </a:ext>
            </a:extLst>
          </p:cNvPr>
          <p:cNvSpPr txBox="1"/>
          <p:nvPr/>
        </p:nvSpPr>
        <p:spPr>
          <a:xfrm>
            <a:off x="3722734" y="5213381"/>
            <a:ext cx="2235201" cy="923330"/>
          </a:xfrm>
          <a:prstGeom prst="rect">
            <a:avLst/>
          </a:prstGeom>
          <a:noFill/>
          <a:ln w="38100">
            <a:solidFill>
              <a:srgbClr val="E50E0E"/>
            </a:solidFill>
          </a:ln>
        </p:spPr>
        <p:txBody>
          <a:bodyPr wrap="square" rtlCol="0">
            <a:spAutoFit/>
          </a:bodyPr>
          <a:lstStyle/>
          <a:p>
            <a:pPr algn="ctr"/>
            <a:r>
              <a:rPr lang="en-NZ"/>
              <a:t>Unique persistent identifier (DOI) </a:t>
            </a:r>
            <a:br>
              <a:rPr lang="en-NZ"/>
            </a:br>
            <a:r>
              <a:rPr lang="en-NZ"/>
              <a:t>= </a:t>
            </a:r>
            <a:r>
              <a:rPr lang="en-NZ" b="1" u="sng"/>
              <a:t>F</a:t>
            </a:r>
            <a:r>
              <a:rPr lang="en-NZ" b="1"/>
              <a:t>indable</a:t>
            </a:r>
          </a:p>
        </p:txBody>
      </p:sp>
      <p:cxnSp>
        <p:nvCxnSpPr>
          <p:cNvPr id="14" name="Straight Arrow Connector 13">
            <a:extLst>
              <a:ext uri="{FF2B5EF4-FFF2-40B4-BE49-F238E27FC236}">
                <a16:creationId xmlns:a16="http://schemas.microsoft.com/office/drawing/2014/main" id="{A7FDCA0F-D9D7-EAE0-7261-44F564DA2247}"/>
              </a:ext>
            </a:extLst>
          </p:cNvPr>
          <p:cNvCxnSpPr>
            <a:cxnSpLocks/>
          </p:cNvCxnSpPr>
          <p:nvPr/>
        </p:nvCxnSpPr>
        <p:spPr>
          <a:xfrm>
            <a:off x="3308350" y="5514975"/>
            <a:ext cx="390525" cy="212725"/>
          </a:xfrm>
          <a:prstGeom prst="straightConnector1">
            <a:avLst/>
          </a:prstGeom>
          <a:ln w="38100">
            <a:solidFill>
              <a:srgbClr val="E50E0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4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815">
          <a:extLst>
            <a:ext uri="{FF2B5EF4-FFF2-40B4-BE49-F238E27FC236}">
              <a16:creationId xmlns:a16="http://schemas.microsoft.com/office/drawing/2014/main" id="{D2D8F54B-2082-1A4A-7233-C076270102DB}"/>
            </a:ext>
          </a:extLst>
        </p:cNvPr>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E1B87E10-2AF6-CEAE-6B3C-CEF96FFD442C}"/>
              </a:ext>
            </a:extLst>
          </p:cNvPr>
          <p:cNvPicPr>
            <a:picLocks noChangeAspect="1"/>
          </p:cNvPicPr>
          <p:nvPr/>
        </p:nvPicPr>
        <p:blipFill rotWithShape="1">
          <a:blip r:embed="rId4">
            <a:extLst>
              <a:ext uri="{28A0092B-C50C-407E-A947-70E740481C1C}">
                <a14:useLocalDpi xmlns:a14="http://schemas.microsoft.com/office/drawing/2010/main" val="0"/>
              </a:ext>
            </a:extLst>
          </a:blip>
          <a:srcRect l="2059" t="1999" r="2024" b="6431"/>
          <a:stretch/>
        </p:blipFill>
        <p:spPr>
          <a:xfrm>
            <a:off x="443195" y="670471"/>
            <a:ext cx="5489635" cy="6017810"/>
          </a:xfrm>
          <a:prstGeom prst="rect">
            <a:avLst/>
          </a:prstGeom>
          <a:ln>
            <a:noFill/>
          </a:ln>
          <a:effectLst>
            <a:outerShdw blurRad="190500" algn="tl" rotWithShape="0">
              <a:srgbClr val="000000">
                <a:alpha val="70000"/>
              </a:srgbClr>
            </a:outerShdw>
          </a:effectLst>
        </p:spPr>
      </p:pic>
      <p:pic>
        <p:nvPicPr>
          <p:cNvPr id="5" name="Picture 4" descr="A document with text and images&#10;&#10;Description automatically generated">
            <a:extLst>
              <a:ext uri="{FF2B5EF4-FFF2-40B4-BE49-F238E27FC236}">
                <a16:creationId xmlns:a16="http://schemas.microsoft.com/office/drawing/2014/main" id="{CFFBE6C1-E63C-BA1B-08E0-3ABA7FD5CCB4}"/>
              </a:ext>
            </a:extLst>
          </p:cNvPr>
          <p:cNvPicPr>
            <a:picLocks noChangeAspect="1"/>
          </p:cNvPicPr>
          <p:nvPr/>
        </p:nvPicPr>
        <p:blipFill rotWithShape="1">
          <a:blip r:embed="rId5">
            <a:extLst>
              <a:ext uri="{28A0092B-C50C-407E-A947-70E740481C1C}">
                <a14:useLocalDpi xmlns:a14="http://schemas.microsoft.com/office/drawing/2010/main" val="0"/>
              </a:ext>
            </a:extLst>
          </a:blip>
          <a:srcRect l="6612" t="1701" r="6692" b="10550"/>
          <a:stretch/>
        </p:blipFill>
        <p:spPr>
          <a:xfrm>
            <a:off x="6441339" y="670471"/>
            <a:ext cx="5176838" cy="601781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B358EDC1-F106-9CB3-87F6-4A876E68D2FD}"/>
              </a:ext>
            </a:extLst>
          </p:cNvPr>
          <p:cNvSpPr txBox="1"/>
          <p:nvPr/>
        </p:nvSpPr>
        <p:spPr>
          <a:xfrm>
            <a:off x="3453470" y="2291964"/>
            <a:ext cx="2235201" cy="923330"/>
          </a:xfrm>
          <a:prstGeom prst="rect">
            <a:avLst/>
          </a:prstGeom>
          <a:noFill/>
          <a:ln w="38100">
            <a:solidFill>
              <a:srgbClr val="E50E0E"/>
            </a:solidFill>
          </a:ln>
        </p:spPr>
        <p:txBody>
          <a:bodyPr wrap="square" rtlCol="0">
            <a:spAutoFit/>
          </a:bodyPr>
          <a:lstStyle/>
          <a:p>
            <a:pPr algn="ctr"/>
            <a:r>
              <a:rPr lang="en-NZ"/>
              <a:t>Describe access conditions</a:t>
            </a:r>
            <a:br>
              <a:rPr lang="en-NZ"/>
            </a:br>
            <a:r>
              <a:rPr lang="en-NZ"/>
              <a:t>= </a:t>
            </a:r>
            <a:r>
              <a:rPr lang="en-NZ" b="1" u="sng"/>
              <a:t>A</a:t>
            </a:r>
            <a:r>
              <a:rPr lang="en-NZ" b="1"/>
              <a:t>ccessible</a:t>
            </a:r>
          </a:p>
        </p:txBody>
      </p:sp>
      <p:cxnSp>
        <p:nvCxnSpPr>
          <p:cNvPr id="4" name="Straight Arrow Connector 3">
            <a:extLst>
              <a:ext uri="{FF2B5EF4-FFF2-40B4-BE49-F238E27FC236}">
                <a16:creationId xmlns:a16="http://schemas.microsoft.com/office/drawing/2014/main" id="{1CC078E3-DDB6-EAF0-6033-01DD6A82402E}"/>
              </a:ext>
            </a:extLst>
          </p:cNvPr>
          <p:cNvCxnSpPr>
            <a:cxnSpLocks/>
            <a:stCxn id="8" idx="2"/>
          </p:cNvCxnSpPr>
          <p:nvPr/>
        </p:nvCxnSpPr>
        <p:spPr>
          <a:xfrm>
            <a:off x="3188013" y="1260087"/>
            <a:ext cx="265457" cy="1031877"/>
          </a:xfrm>
          <a:prstGeom prst="straightConnector1">
            <a:avLst/>
          </a:prstGeom>
          <a:ln w="38100">
            <a:solidFill>
              <a:srgbClr val="E50E0E"/>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258117D-AC42-04DB-48F3-FEAD8A81947A}"/>
              </a:ext>
            </a:extLst>
          </p:cNvPr>
          <p:cNvSpPr txBox="1"/>
          <p:nvPr/>
        </p:nvSpPr>
        <p:spPr>
          <a:xfrm>
            <a:off x="8459091" y="157060"/>
            <a:ext cx="1756861" cy="338554"/>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Example</a:t>
            </a:r>
            <a:endParaRPr lang="en-NZ" b="1">
              <a:solidFill>
                <a:schemeClr val="bg1"/>
              </a:solidFill>
            </a:endParaRPr>
          </a:p>
        </p:txBody>
      </p:sp>
      <p:sp>
        <p:nvSpPr>
          <p:cNvPr id="7" name="TextBox 6">
            <a:extLst>
              <a:ext uri="{FF2B5EF4-FFF2-40B4-BE49-F238E27FC236}">
                <a16:creationId xmlns:a16="http://schemas.microsoft.com/office/drawing/2014/main" id="{D9827B52-3E11-21A0-FA4A-4E4DA0CBA869}"/>
              </a:ext>
            </a:extLst>
          </p:cNvPr>
          <p:cNvSpPr txBox="1"/>
          <p:nvPr/>
        </p:nvSpPr>
        <p:spPr>
          <a:xfrm>
            <a:off x="10217426" y="157060"/>
            <a:ext cx="1756860" cy="338554"/>
          </a:xfrm>
          <a:prstGeom prst="rect">
            <a:avLst/>
          </a:prstGeom>
          <a:solidFill>
            <a:schemeClr val="bg2"/>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t>Enabling FAIR</a:t>
            </a:r>
            <a:endParaRPr lang="en-NZ"/>
          </a:p>
        </p:txBody>
      </p:sp>
      <p:sp>
        <p:nvSpPr>
          <p:cNvPr id="8" name="Rectangle 7">
            <a:extLst>
              <a:ext uri="{FF2B5EF4-FFF2-40B4-BE49-F238E27FC236}">
                <a16:creationId xmlns:a16="http://schemas.microsoft.com/office/drawing/2014/main" id="{8A8B401B-E7AB-24B5-4610-ADFF5A5DAA2A}"/>
              </a:ext>
            </a:extLst>
          </p:cNvPr>
          <p:cNvSpPr/>
          <p:nvPr/>
        </p:nvSpPr>
        <p:spPr>
          <a:xfrm>
            <a:off x="443195" y="670470"/>
            <a:ext cx="5489635" cy="589617"/>
          </a:xfrm>
          <a:prstGeom prst="rect">
            <a:avLst/>
          </a:prstGeom>
          <a:noFill/>
          <a:ln w="38100">
            <a:solidFill>
              <a:srgbClr val="E50E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13875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66">
          <a:extLst>
            <a:ext uri="{FF2B5EF4-FFF2-40B4-BE49-F238E27FC236}">
              <a16:creationId xmlns:a16="http://schemas.microsoft.com/office/drawing/2014/main" id="{A0BFBDDD-2F18-A28C-EBC8-A3D9D75F82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99AE7F-D0E8-4097-0FD2-B94C688E3750}"/>
              </a:ext>
            </a:extLst>
          </p:cNvPr>
          <p:cNvPicPr>
            <a:picLocks noChangeAspect="1"/>
          </p:cNvPicPr>
          <p:nvPr/>
        </p:nvPicPr>
        <p:blipFill>
          <a:blip r:embed="rId4"/>
          <a:stretch>
            <a:fillRect/>
          </a:stretch>
        </p:blipFill>
        <p:spPr>
          <a:xfrm>
            <a:off x="915661" y="592205"/>
            <a:ext cx="10360673" cy="6109823"/>
          </a:xfrm>
          <a:prstGeom prst="rect">
            <a:avLst/>
          </a:prstGeom>
        </p:spPr>
      </p:pic>
      <p:sp>
        <p:nvSpPr>
          <p:cNvPr id="5" name="TextBox 4">
            <a:extLst>
              <a:ext uri="{FF2B5EF4-FFF2-40B4-BE49-F238E27FC236}">
                <a16:creationId xmlns:a16="http://schemas.microsoft.com/office/drawing/2014/main" id="{1F4DFC71-C0C2-8BEE-9BC1-132823456D61}"/>
              </a:ext>
            </a:extLst>
          </p:cNvPr>
          <p:cNvSpPr txBox="1"/>
          <p:nvPr/>
        </p:nvSpPr>
        <p:spPr>
          <a:xfrm>
            <a:off x="8459091" y="157060"/>
            <a:ext cx="1756861" cy="338554"/>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Example</a:t>
            </a:r>
            <a:endParaRPr lang="en-NZ" b="1">
              <a:solidFill>
                <a:schemeClr val="bg1"/>
              </a:solidFill>
            </a:endParaRPr>
          </a:p>
        </p:txBody>
      </p:sp>
      <p:sp>
        <p:nvSpPr>
          <p:cNvPr id="6" name="TextBox 5">
            <a:extLst>
              <a:ext uri="{FF2B5EF4-FFF2-40B4-BE49-F238E27FC236}">
                <a16:creationId xmlns:a16="http://schemas.microsoft.com/office/drawing/2014/main" id="{B81EEB14-9831-AC4C-DBD1-AC8563AFCB07}"/>
              </a:ext>
            </a:extLst>
          </p:cNvPr>
          <p:cNvSpPr txBox="1"/>
          <p:nvPr/>
        </p:nvSpPr>
        <p:spPr>
          <a:xfrm>
            <a:off x="10217426" y="157060"/>
            <a:ext cx="1756860" cy="338554"/>
          </a:xfrm>
          <a:prstGeom prst="rect">
            <a:avLst/>
          </a:prstGeom>
          <a:solidFill>
            <a:schemeClr val="bg2"/>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t>Enabling FAIR</a:t>
            </a:r>
            <a:endParaRPr lang="en-NZ"/>
          </a:p>
        </p:txBody>
      </p:sp>
      <p:sp>
        <p:nvSpPr>
          <p:cNvPr id="7" name="TextBox 6">
            <a:extLst>
              <a:ext uri="{FF2B5EF4-FFF2-40B4-BE49-F238E27FC236}">
                <a16:creationId xmlns:a16="http://schemas.microsoft.com/office/drawing/2014/main" id="{75366A21-1DAF-2706-DECF-C008886AF5DE}"/>
              </a:ext>
            </a:extLst>
          </p:cNvPr>
          <p:cNvSpPr txBox="1"/>
          <p:nvPr/>
        </p:nvSpPr>
        <p:spPr>
          <a:xfrm>
            <a:off x="3860797" y="4743553"/>
            <a:ext cx="2807632" cy="646331"/>
          </a:xfrm>
          <a:prstGeom prst="rect">
            <a:avLst/>
          </a:prstGeom>
          <a:solidFill>
            <a:schemeClr val="bg1"/>
          </a:solidFill>
          <a:ln w="38100">
            <a:solidFill>
              <a:srgbClr val="E50E0E"/>
            </a:solidFill>
          </a:ln>
        </p:spPr>
        <p:txBody>
          <a:bodyPr wrap="square" rtlCol="0">
            <a:spAutoFit/>
          </a:bodyPr>
          <a:lstStyle/>
          <a:p>
            <a:pPr algn="ctr"/>
            <a:r>
              <a:rPr lang="en-NZ"/>
              <a:t>Use open file formats, </a:t>
            </a:r>
            <a:br>
              <a:rPr lang="en-NZ"/>
            </a:br>
            <a:r>
              <a:rPr lang="en-NZ"/>
              <a:t>= </a:t>
            </a:r>
            <a:r>
              <a:rPr lang="en-NZ" b="1" u="sng"/>
              <a:t>I</a:t>
            </a:r>
            <a:r>
              <a:rPr lang="en-NZ" b="1"/>
              <a:t>nteroperable</a:t>
            </a:r>
          </a:p>
        </p:txBody>
      </p:sp>
      <p:cxnSp>
        <p:nvCxnSpPr>
          <p:cNvPr id="8" name="Straight Arrow Connector 7">
            <a:extLst>
              <a:ext uri="{FF2B5EF4-FFF2-40B4-BE49-F238E27FC236}">
                <a16:creationId xmlns:a16="http://schemas.microsoft.com/office/drawing/2014/main" id="{E54A6BD8-386A-AE2F-502A-D8507395029E}"/>
              </a:ext>
            </a:extLst>
          </p:cNvPr>
          <p:cNvCxnSpPr>
            <a:cxnSpLocks/>
            <a:stCxn id="12" idx="3"/>
            <a:endCxn id="7" idx="1"/>
          </p:cNvCxnSpPr>
          <p:nvPr/>
        </p:nvCxnSpPr>
        <p:spPr>
          <a:xfrm>
            <a:off x="2910468" y="4806175"/>
            <a:ext cx="950329" cy="260544"/>
          </a:xfrm>
          <a:prstGeom prst="straightConnector1">
            <a:avLst/>
          </a:prstGeom>
          <a:ln w="38100">
            <a:solidFill>
              <a:srgbClr val="E50E0E"/>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808C446-7966-DA25-62E0-7AF56841CCF0}"/>
              </a:ext>
            </a:extLst>
          </p:cNvPr>
          <p:cNvSpPr/>
          <p:nvPr/>
        </p:nvSpPr>
        <p:spPr>
          <a:xfrm>
            <a:off x="1330047" y="4605453"/>
            <a:ext cx="1580421" cy="401444"/>
          </a:xfrm>
          <a:prstGeom prst="rect">
            <a:avLst/>
          </a:prstGeom>
          <a:noFill/>
          <a:ln w="38100">
            <a:solidFill>
              <a:srgbClr val="E50E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a:extLst>
              <a:ext uri="{FF2B5EF4-FFF2-40B4-BE49-F238E27FC236}">
                <a16:creationId xmlns:a16="http://schemas.microsoft.com/office/drawing/2014/main" id="{B1F38489-067D-4AD9-7E8A-E5F018947A80}"/>
              </a:ext>
            </a:extLst>
          </p:cNvPr>
          <p:cNvSpPr/>
          <p:nvPr/>
        </p:nvSpPr>
        <p:spPr>
          <a:xfrm>
            <a:off x="1330046" y="3801070"/>
            <a:ext cx="1580421" cy="401444"/>
          </a:xfrm>
          <a:prstGeom prst="rect">
            <a:avLst/>
          </a:prstGeom>
          <a:noFill/>
          <a:ln w="38100">
            <a:solidFill>
              <a:srgbClr val="E50E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extBox 14">
            <a:extLst>
              <a:ext uri="{FF2B5EF4-FFF2-40B4-BE49-F238E27FC236}">
                <a16:creationId xmlns:a16="http://schemas.microsoft.com/office/drawing/2014/main" id="{58EF7795-4036-A553-5B7B-9F8DE71801BB}"/>
              </a:ext>
            </a:extLst>
          </p:cNvPr>
          <p:cNvSpPr txBox="1"/>
          <p:nvPr/>
        </p:nvSpPr>
        <p:spPr>
          <a:xfrm>
            <a:off x="3860797" y="3138803"/>
            <a:ext cx="2807631" cy="646331"/>
          </a:xfrm>
          <a:prstGeom prst="rect">
            <a:avLst/>
          </a:prstGeom>
          <a:solidFill>
            <a:schemeClr val="bg1"/>
          </a:solidFill>
          <a:ln w="38100">
            <a:solidFill>
              <a:srgbClr val="E50E0E"/>
            </a:solidFill>
          </a:ln>
        </p:spPr>
        <p:txBody>
          <a:bodyPr wrap="square" rtlCol="0">
            <a:spAutoFit/>
          </a:bodyPr>
          <a:lstStyle/>
          <a:p>
            <a:pPr algn="ctr"/>
            <a:r>
              <a:rPr lang="en-NZ"/>
              <a:t>Apply a license</a:t>
            </a:r>
            <a:br>
              <a:rPr lang="en-NZ"/>
            </a:br>
            <a:r>
              <a:rPr lang="en-NZ"/>
              <a:t>= </a:t>
            </a:r>
            <a:r>
              <a:rPr lang="en-NZ" b="1" u="sng"/>
              <a:t>R</a:t>
            </a:r>
            <a:r>
              <a:rPr lang="en-NZ" b="1"/>
              <a:t>eusable</a:t>
            </a:r>
          </a:p>
        </p:txBody>
      </p:sp>
      <p:cxnSp>
        <p:nvCxnSpPr>
          <p:cNvPr id="16" name="Straight Arrow Connector 15">
            <a:extLst>
              <a:ext uri="{FF2B5EF4-FFF2-40B4-BE49-F238E27FC236}">
                <a16:creationId xmlns:a16="http://schemas.microsoft.com/office/drawing/2014/main" id="{3C004BAC-9B2F-F664-2BB6-EE42737360E1}"/>
              </a:ext>
            </a:extLst>
          </p:cNvPr>
          <p:cNvCxnSpPr>
            <a:cxnSpLocks/>
            <a:stCxn id="14" idx="3"/>
            <a:endCxn id="15" idx="1"/>
          </p:cNvCxnSpPr>
          <p:nvPr/>
        </p:nvCxnSpPr>
        <p:spPr>
          <a:xfrm flipV="1">
            <a:off x="2910467" y="3461969"/>
            <a:ext cx="950330" cy="539823"/>
          </a:xfrm>
          <a:prstGeom prst="straightConnector1">
            <a:avLst/>
          </a:prstGeom>
          <a:ln w="38100">
            <a:solidFill>
              <a:srgbClr val="E50E0E"/>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619997-6F77-6A4B-05EF-8E80D59B5EF1}"/>
              </a:ext>
            </a:extLst>
          </p:cNvPr>
          <p:cNvSpPr txBox="1"/>
          <p:nvPr/>
        </p:nvSpPr>
        <p:spPr>
          <a:xfrm>
            <a:off x="3860797" y="3941178"/>
            <a:ext cx="2807632" cy="646331"/>
          </a:xfrm>
          <a:prstGeom prst="rect">
            <a:avLst/>
          </a:prstGeom>
          <a:solidFill>
            <a:schemeClr val="bg1"/>
          </a:solidFill>
          <a:ln w="38100">
            <a:solidFill>
              <a:srgbClr val="E50E0E"/>
            </a:solidFill>
          </a:ln>
        </p:spPr>
        <p:txBody>
          <a:bodyPr wrap="square" rtlCol="0">
            <a:spAutoFit/>
          </a:bodyPr>
          <a:lstStyle/>
          <a:p>
            <a:pPr algn="ctr"/>
            <a:r>
              <a:rPr lang="en-NZ"/>
              <a:t>Metadata is with data </a:t>
            </a:r>
          </a:p>
          <a:p>
            <a:pPr algn="ctr"/>
            <a:r>
              <a:rPr lang="en-NZ"/>
              <a:t>= </a:t>
            </a:r>
            <a:r>
              <a:rPr lang="en-NZ" b="1" u="sng"/>
              <a:t>I</a:t>
            </a:r>
            <a:r>
              <a:rPr lang="en-NZ" b="1"/>
              <a:t>nteroperable</a:t>
            </a:r>
          </a:p>
        </p:txBody>
      </p:sp>
      <p:sp>
        <p:nvSpPr>
          <p:cNvPr id="21" name="Rectangle 20">
            <a:extLst>
              <a:ext uri="{FF2B5EF4-FFF2-40B4-BE49-F238E27FC236}">
                <a16:creationId xmlns:a16="http://schemas.microsoft.com/office/drawing/2014/main" id="{514C46A7-63BB-1FB6-1B3D-60BC4DD0D485}"/>
              </a:ext>
            </a:extLst>
          </p:cNvPr>
          <p:cNvSpPr/>
          <p:nvPr/>
        </p:nvSpPr>
        <p:spPr>
          <a:xfrm>
            <a:off x="1330045" y="4202121"/>
            <a:ext cx="1580421" cy="401444"/>
          </a:xfrm>
          <a:prstGeom prst="rect">
            <a:avLst/>
          </a:prstGeom>
          <a:noFill/>
          <a:ln w="38100">
            <a:solidFill>
              <a:srgbClr val="E50E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4" name="Straight Arrow Connector 23">
            <a:extLst>
              <a:ext uri="{FF2B5EF4-FFF2-40B4-BE49-F238E27FC236}">
                <a16:creationId xmlns:a16="http://schemas.microsoft.com/office/drawing/2014/main" id="{290033A8-F050-C39D-D6FE-A45A0F86B659}"/>
              </a:ext>
            </a:extLst>
          </p:cNvPr>
          <p:cNvCxnSpPr>
            <a:cxnSpLocks/>
            <a:stCxn id="21" idx="3"/>
            <a:endCxn id="20" idx="1"/>
          </p:cNvCxnSpPr>
          <p:nvPr/>
        </p:nvCxnSpPr>
        <p:spPr>
          <a:xfrm flipV="1">
            <a:off x="2910466" y="4264344"/>
            <a:ext cx="950331" cy="138499"/>
          </a:xfrm>
          <a:prstGeom prst="straightConnector1">
            <a:avLst/>
          </a:prstGeom>
          <a:ln w="38100">
            <a:solidFill>
              <a:srgbClr val="E50E0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D0C3DD01-C0EC-694E-8C7A-8C06842B68C2}"/>
            </a:ext>
          </a:extLst>
        </p:cNvPr>
        <p:cNvGrpSpPr/>
        <p:nvPr/>
      </p:nvGrpSpPr>
      <p:grpSpPr>
        <a:xfrm>
          <a:off x="0" y="0"/>
          <a:ext cx="0" cy="0"/>
          <a:chOff x="0" y="0"/>
          <a:chExt cx="0" cy="0"/>
        </a:xfrm>
      </p:grpSpPr>
      <p:sp>
        <p:nvSpPr>
          <p:cNvPr id="420" name="Google Shape;420;g2961abf82e9_1_301">
            <a:extLst>
              <a:ext uri="{FF2B5EF4-FFF2-40B4-BE49-F238E27FC236}">
                <a16:creationId xmlns:a16="http://schemas.microsoft.com/office/drawing/2014/main" id="{FE1B54FE-98CB-A2B8-6FA4-30CCE876C8AD}"/>
              </a:ext>
            </a:extLst>
          </p:cNvPr>
          <p:cNvSpPr txBox="1"/>
          <p:nvPr/>
        </p:nvSpPr>
        <p:spPr>
          <a:xfrm>
            <a:off x="721217" y="727897"/>
            <a:ext cx="10741200" cy="1339600"/>
          </a:xfrm>
          <a:prstGeom prst="rect">
            <a:avLst/>
          </a:prstGeom>
          <a:noFill/>
          <a:ln>
            <a:noFill/>
          </a:ln>
        </p:spPr>
        <p:txBody>
          <a:bodyPr spcFirstLastPara="1" wrap="square" lIns="91433" tIns="45700" rIns="91433" bIns="45700" anchor="ctr" anchorCtr="0">
            <a:normAutofit/>
          </a:bodyPr>
          <a:lstStyle/>
          <a:p>
            <a:pPr>
              <a:lnSpc>
                <a:spcPct val="90000"/>
              </a:lnSpc>
            </a:pPr>
            <a:r>
              <a:rPr lang="en-US" sz="4400" b="1">
                <a:solidFill>
                  <a:schemeClr val="accent1"/>
                </a:solidFill>
                <a:latin typeface="+mj-lt"/>
                <a:ea typeface="Verdana"/>
                <a:cs typeface="Arial"/>
                <a:sym typeface="Arial"/>
              </a:rPr>
              <a:t>Balancing FAIR and CARE </a:t>
            </a:r>
            <a:br>
              <a:rPr lang="en-US" sz="4400" b="1" dirty="0">
                <a:latin typeface="+mj-lt"/>
                <a:ea typeface="Verdana" panose="020B0604030504040204" pitchFamily="34" charset="0"/>
                <a:cs typeface="Arial"/>
              </a:rPr>
            </a:br>
            <a:endParaRPr lang="en-US" sz="4400">
              <a:solidFill>
                <a:schemeClr val="accent1"/>
              </a:solidFill>
              <a:latin typeface="+mj-lt"/>
              <a:ea typeface="Inter"/>
              <a:cs typeface="Inter"/>
            </a:endParaRPr>
          </a:p>
        </p:txBody>
      </p:sp>
      <p:sp>
        <p:nvSpPr>
          <p:cNvPr id="422" name="Google Shape;422;g2961abf82e9_1_301">
            <a:extLst>
              <a:ext uri="{FF2B5EF4-FFF2-40B4-BE49-F238E27FC236}">
                <a16:creationId xmlns:a16="http://schemas.microsoft.com/office/drawing/2014/main" id="{753DC976-1FD7-5180-DB98-9906B0DBE12A}"/>
              </a:ext>
            </a:extLst>
          </p:cNvPr>
          <p:cNvSpPr txBox="1"/>
          <p:nvPr/>
        </p:nvSpPr>
        <p:spPr>
          <a:xfrm>
            <a:off x="6419160" y="2575407"/>
            <a:ext cx="5206400" cy="3438000"/>
          </a:xfrm>
          <a:prstGeom prst="rect">
            <a:avLst/>
          </a:prstGeom>
          <a:noFill/>
          <a:ln>
            <a:noFill/>
          </a:ln>
        </p:spPr>
        <p:txBody>
          <a:bodyPr spcFirstLastPara="1" wrap="square" lIns="91433" tIns="45700" rIns="91433" bIns="45700" anchor="t" anchorCtr="0">
            <a:normAutofit/>
          </a:bodyPr>
          <a:lstStyle/>
          <a:p>
            <a:pPr marL="507987" indent="-499521">
              <a:lnSpc>
                <a:spcPct val="120000"/>
              </a:lnSpc>
              <a:spcBef>
                <a:spcPts val="267"/>
              </a:spcBef>
              <a:spcAft>
                <a:spcPts val="267"/>
              </a:spcAft>
              <a:buClr>
                <a:srgbClr val="000000"/>
              </a:buClr>
              <a:buSzPts val="1500"/>
              <a:buFont typeface="Noto Sans Symbols"/>
              <a:buAutoNum type="arabicPeriod"/>
            </a:pPr>
            <a:r>
              <a:rPr lang="en-US" sz="2000">
                <a:solidFill>
                  <a:srgbClr val="44546A"/>
                </a:solidFill>
                <a:ea typeface="Verdana" panose="020B0604030504040204" pitchFamily="34" charset="0"/>
                <a:cs typeface="Arial"/>
                <a:sym typeface="Arial"/>
              </a:rPr>
              <a:t>Publish a </a:t>
            </a:r>
            <a:r>
              <a:rPr lang="en-US" sz="2000" b="1">
                <a:solidFill>
                  <a:srgbClr val="44546A"/>
                </a:solidFill>
                <a:ea typeface="Verdana" panose="020B0604030504040204" pitchFamily="34" charset="0"/>
                <a:cs typeface="Arial"/>
                <a:sym typeface="Arial"/>
              </a:rPr>
              <a:t>descriptive or metadata-only record</a:t>
            </a:r>
            <a:endParaRPr sz="2000"/>
          </a:p>
          <a:p>
            <a:pPr marL="507987" indent="-499521">
              <a:lnSpc>
                <a:spcPct val="120000"/>
              </a:lnSpc>
              <a:spcBef>
                <a:spcPts val="267"/>
              </a:spcBef>
              <a:spcAft>
                <a:spcPts val="267"/>
              </a:spcAft>
              <a:buClr>
                <a:srgbClr val="000000"/>
              </a:buClr>
              <a:buSzPts val="1500"/>
              <a:buFont typeface="Noto Sans Symbols"/>
              <a:buAutoNum type="arabicPeriod"/>
            </a:pPr>
            <a:r>
              <a:rPr lang="en-US" sz="2000">
                <a:solidFill>
                  <a:srgbClr val="44546A"/>
                </a:solidFill>
                <a:ea typeface="Verdana" panose="020B0604030504040204" pitchFamily="34" charset="0"/>
                <a:cs typeface="Arial"/>
                <a:sym typeface="Arial"/>
              </a:rPr>
              <a:t>Create a </a:t>
            </a:r>
            <a:r>
              <a:rPr lang="en-US" sz="2000" b="1">
                <a:solidFill>
                  <a:srgbClr val="44546A"/>
                </a:solidFill>
                <a:ea typeface="Verdana" panose="020B0604030504040204" pitchFamily="34" charset="0"/>
                <a:cs typeface="Arial"/>
                <a:sym typeface="Arial"/>
              </a:rPr>
              <a:t>mediated access process </a:t>
            </a:r>
          </a:p>
          <a:p>
            <a:pPr marL="507987" indent="-499521">
              <a:lnSpc>
                <a:spcPct val="120000"/>
              </a:lnSpc>
              <a:spcBef>
                <a:spcPts val="267"/>
              </a:spcBef>
              <a:spcAft>
                <a:spcPts val="267"/>
              </a:spcAft>
              <a:buClr>
                <a:srgbClr val="000000"/>
              </a:buClr>
              <a:buSzPts val="1500"/>
              <a:buFont typeface="Noto Sans Symbols"/>
              <a:buAutoNum type="arabicPeriod"/>
            </a:pPr>
            <a:r>
              <a:rPr lang="en-US" sz="2000">
                <a:solidFill>
                  <a:srgbClr val="44546A"/>
                </a:solidFill>
                <a:ea typeface="Verdana" panose="020B0604030504040204" pitchFamily="34" charset="0"/>
                <a:cs typeface="Arial"/>
                <a:sym typeface="Arial"/>
              </a:rPr>
              <a:t>Use a </a:t>
            </a:r>
            <a:r>
              <a:rPr lang="en-US" sz="2000" b="1">
                <a:solidFill>
                  <a:srgbClr val="44546A"/>
                </a:solidFill>
                <a:ea typeface="Verdana" panose="020B0604030504040204" pitchFamily="34" charset="0"/>
                <a:cs typeface="Arial"/>
                <a:sym typeface="Arial"/>
              </a:rPr>
              <a:t>data sharing agreement </a:t>
            </a:r>
            <a:endParaRPr sz="2000">
              <a:ea typeface="Verdana" panose="020B0604030504040204" pitchFamily="34" charset="0"/>
              <a:cs typeface="Arial"/>
              <a:sym typeface="Arial"/>
            </a:endParaRPr>
          </a:p>
          <a:p>
            <a:pPr marL="507987" indent="-499521">
              <a:lnSpc>
                <a:spcPct val="120000"/>
              </a:lnSpc>
              <a:spcBef>
                <a:spcPts val="267"/>
              </a:spcBef>
              <a:spcAft>
                <a:spcPts val="267"/>
              </a:spcAft>
              <a:buClr>
                <a:srgbClr val="000000"/>
              </a:buClr>
              <a:buSzPts val="1500"/>
              <a:buFont typeface="Noto Sans Symbols"/>
              <a:buAutoNum type="arabicPeriod"/>
            </a:pPr>
            <a:r>
              <a:rPr lang="en-US" sz="2000">
                <a:solidFill>
                  <a:srgbClr val="44546A"/>
                </a:solidFill>
                <a:ea typeface="Verdana" panose="020B0604030504040204" pitchFamily="34" charset="0"/>
                <a:cs typeface="Arial"/>
                <a:sym typeface="Arial"/>
              </a:rPr>
              <a:t>Produce a </a:t>
            </a:r>
            <a:r>
              <a:rPr lang="en-US" sz="2000" b="1">
                <a:solidFill>
                  <a:srgbClr val="44546A"/>
                </a:solidFill>
                <a:ea typeface="Verdana" panose="020B0604030504040204" pitchFamily="34" charset="0"/>
                <a:cs typeface="Arial"/>
                <a:sym typeface="Arial"/>
              </a:rPr>
              <a:t>data availability statement </a:t>
            </a:r>
            <a:r>
              <a:rPr lang="en-US" sz="2000">
                <a:solidFill>
                  <a:srgbClr val="44546A"/>
                </a:solidFill>
                <a:ea typeface="Verdana" panose="020B0604030504040204" pitchFamily="34" charset="0"/>
                <a:cs typeface="Arial"/>
                <a:sym typeface="Arial"/>
              </a:rPr>
              <a:t>linking data DOI to research outputs</a:t>
            </a:r>
            <a:endParaRPr sz="2000">
              <a:ea typeface="Verdana" panose="020B0604030504040204" pitchFamily="34" charset="0"/>
              <a:cs typeface="Arial"/>
              <a:sym typeface="Arial"/>
            </a:endParaRPr>
          </a:p>
        </p:txBody>
      </p:sp>
      <p:pic>
        <p:nvPicPr>
          <p:cNvPr id="423" name="Google Shape;423;g2961abf82e9_1_301" descr="FAIR and CARE Principles image">
            <a:extLst>
              <a:ext uri="{FF2B5EF4-FFF2-40B4-BE49-F238E27FC236}">
                <a16:creationId xmlns:a16="http://schemas.microsoft.com/office/drawing/2014/main" id="{44471017-11FD-5874-0AB7-7D36ABBDEFE0}"/>
              </a:ext>
            </a:extLst>
          </p:cNvPr>
          <p:cNvPicPr preferRelativeResize="0"/>
          <p:nvPr/>
        </p:nvPicPr>
        <p:blipFill rotWithShape="1">
          <a:blip r:embed="rId3">
            <a:alphaModFix/>
          </a:blip>
          <a:srcRect/>
          <a:stretch/>
        </p:blipFill>
        <p:spPr>
          <a:xfrm>
            <a:off x="721871" y="2484633"/>
            <a:ext cx="5213879" cy="288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7930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96BD-DF8E-4C59-DBC7-E8B774163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48835-1F11-1C8A-3E94-6D3D88ABFCBC}"/>
              </a:ext>
            </a:extLst>
          </p:cNvPr>
          <p:cNvSpPr txBox="1">
            <a:spLocks/>
          </p:cNvSpPr>
          <p:nvPr/>
        </p:nvSpPr>
        <p:spPr>
          <a:xfrm>
            <a:off x="698400" y="532800"/>
            <a:ext cx="10782400" cy="884555"/>
          </a:xfrm>
          <a:prstGeom prst="rect">
            <a:avLst/>
          </a:prstGeom>
        </p:spPr>
        <p:txBody>
          <a:bodyPr lIns="0" tIns="46800" rIns="0" bIns="46800"/>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sz="3900">
                <a:solidFill>
                  <a:schemeClr val="bg1"/>
                </a:solidFill>
              </a:rPr>
              <a:t>DMP across the research data lifecycle</a:t>
            </a:r>
          </a:p>
        </p:txBody>
      </p:sp>
      <p:sp>
        <p:nvSpPr>
          <p:cNvPr id="3" name="Text Placeholder 9">
            <a:extLst>
              <a:ext uri="{FF2B5EF4-FFF2-40B4-BE49-F238E27FC236}">
                <a16:creationId xmlns:a16="http://schemas.microsoft.com/office/drawing/2014/main" id="{A1FF867F-58B5-6A20-3D97-1055C6C372B5}"/>
              </a:ext>
            </a:extLst>
          </p:cNvPr>
          <p:cNvSpPr txBox="1">
            <a:spLocks/>
          </p:cNvSpPr>
          <p:nvPr/>
        </p:nvSpPr>
        <p:spPr>
          <a:xfrm>
            <a:off x="608191" y="1152000"/>
            <a:ext cx="10808564" cy="458971"/>
          </a:xfrm>
          <a:prstGeom prst="rect">
            <a:avLst/>
          </a:prstGeom>
        </p:spPr>
        <p:txBody>
          <a:bodyPr vert="horz" lIns="108000" tIns="108000" rIns="108000" bIns="108000" rtlCol="0" anchor="t">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3999"/>
              </a:lnSpc>
              <a:buNone/>
            </a:pPr>
            <a:r>
              <a:rPr lang="en-NZ" sz="1800" b="1">
                <a:solidFill>
                  <a:schemeClr val="bg1"/>
                </a:solidFill>
                <a:ea typeface="Verdana"/>
              </a:rPr>
              <a:t>“</a:t>
            </a:r>
            <a:r>
              <a:rPr lang="en-NZ" sz="1800" b="1" err="1">
                <a:solidFill>
                  <a:schemeClr val="bg1"/>
                </a:solidFill>
                <a:ea typeface="Verdana"/>
              </a:rPr>
              <a:t>DMPing</a:t>
            </a:r>
            <a:r>
              <a:rPr lang="en-NZ" sz="1800" b="1">
                <a:solidFill>
                  <a:schemeClr val="bg1"/>
                </a:solidFill>
                <a:ea typeface="Verdana"/>
              </a:rPr>
              <a:t>” is an ongoing active process across the RDM lifecycle.  </a:t>
            </a:r>
            <a:br>
              <a:rPr lang="en-NZ" sz="1800" b="1">
                <a:solidFill>
                  <a:schemeClr val="bg1"/>
                </a:solidFill>
                <a:ea typeface="Verdana"/>
              </a:rPr>
            </a:br>
            <a:r>
              <a:rPr lang="en-NZ" sz="1800" b="1">
                <a:solidFill>
                  <a:schemeClr val="bg1"/>
                </a:solidFill>
                <a:ea typeface="Verdana"/>
              </a:rPr>
              <a:t>Here are four times having a good quality DMP can save you time and energy.</a:t>
            </a:r>
            <a:endParaRPr lang="en-US" sz="1800" b="1">
              <a:solidFill>
                <a:schemeClr val="bg1"/>
              </a:solidFill>
              <a:ea typeface="Verdana"/>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8F2FEAC-EA8C-3C35-1DA7-0F90E37FF549}"/>
                  </a:ext>
                </a:extLst>
              </p:cNvPr>
              <p:cNvGraphicFramePr>
                <a:graphicFrameLocks noChangeAspect="1"/>
              </p:cNvGraphicFramePr>
              <p:nvPr>
                <p:extLst>
                  <p:ext uri="{D42A27DB-BD31-4B8C-83A1-F6EECF244321}">
                    <p14:modId xmlns:p14="http://schemas.microsoft.com/office/powerpoint/2010/main" val="2595392499"/>
                  </p:ext>
                </p:extLst>
              </p:nvPr>
            </p:nvGraphicFramePr>
            <p:xfrm>
              <a:off x="402844" y="2230171"/>
              <a:ext cx="3648000" cy="2052000"/>
            </p:xfrm>
            <a:graphic>
              <a:graphicData uri="http://schemas.microsoft.com/office/powerpoint/2016/slidezoom">
                <pslz:sldZm>
                  <pslz:sldZmObj sldId="432" cId="322437602">
                    <pslz:zmPr id="{66AFAEF5-6000-4C65-933C-72A438552B5F}" returnToParent="0" transitionDur="1000">
                      <p166:blipFill xmlns:p166="http://schemas.microsoft.com/office/powerpoint/2016/6/main">
                        <a:blip r:embed="rId3"/>
                        <a:stretch>
                          <a:fillRect/>
                        </a:stretch>
                      </p166:blipFill>
                      <p166:spPr xmlns:p166="http://schemas.microsoft.com/office/powerpoint/2016/6/main">
                        <a:xfrm>
                          <a:off x="0" y="0"/>
                          <a:ext cx="3648000" cy="2052000"/>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78F2FEAC-EA8C-3C35-1DA7-0F90E37FF549}"/>
                  </a:ext>
                </a:extLst>
              </p:cNvPr>
              <p:cNvPicPr>
                <a:picLocks noGrp="1" noRot="1" noChangeAspect="1" noMove="1" noResize="1" noEditPoints="1" noAdjustHandles="1" noChangeArrowheads="1" noChangeShapeType="1"/>
              </p:cNvPicPr>
              <p:nvPr/>
            </p:nvPicPr>
            <p:blipFill>
              <a:blip r:embed="rId5"/>
              <a:stretch>
                <a:fillRect/>
              </a:stretch>
            </p:blipFill>
            <p:spPr>
              <a:xfrm>
                <a:off x="402844" y="2230171"/>
                <a:ext cx="3648000" cy="2052000"/>
              </a:xfrm>
              <a:prstGeom prst="rect">
                <a:avLst/>
              </a:prstGeom>
              <a:ln>
                <a:noFill/>
              </a:ln>
              <a:effectLst>
                <a:outerShdw blurRad="190500" algn="tl" rotWithShape="0">
                  <a:srgbClr val="000000">
                    <a:alpha val="7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458DF331-2E13-D131-DD51-63985459E8DD}"/>
                  </a:ext>
                </a:extLst>
              </p:cNvPr>
              <p:cNvGraphicFramePr>
                <a:graphicFrameLocks noChangeAspect="1"/>
              </p:cNvGraphicFramePr>
              <p:nvPr>
                <p:extLst>
                  <p:ext uri="{D42A27DB-BD31-4B8C-83A1-F6EECF244321}">
                    <p14:modId xmlns:p14="http://schemas.microsoft.com/office/powerpoint/2010/main" val="4193818385"/>
                  </p:ext>
                </p:extLst>
              </p:nvPr>
            </p:nvGraphicFramePr>
            <p:xfrm>
              <a:off x="402844" y="4466962"/>
              <a:ext cx="3648000" cy="2052000"/>
            </p:xfrm>
            <a:graphic>
              <a:graphicData uri="http://schemas.microsoft.com/office/powerpoint/2016/slidezoom">
                <pslz:sldZm>
                  <pslz:sldZmObj sldId="1213" cId="2393449341">
                    <pslz:zmPr id="{F2BAD39E-A458-46E4-858F-603976ECD6FB}" returnToParent="0" transitionDur="1000">
                      <p166:blipFill xmlns:p166="http://schemas.microsoft.com/office/powerpoint/2016/6/main">
                        <a:blip r:embed="rId6"/>
                        <a:stretch>
                          <a:fillRect/>
                        </a:stretch>
                      </p166:blipFill>
                      <p166:spPr xmlns:p166="http://schemas.microsoft.com/office/powerpoint/2016/6/main">
                        <a:xfrm>
                          <a:off x="0" y="0"/>
                          <a:ext cx="3648000" cy="2052000"/>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10" name="Slide Zoom 9">
                <a:extLst>
                  <a:ext uri="{FF2B5EF4-FFF2-40B4-BE49-F238E27FC236}">
                    <a16:creationId xmlns:a16="http://schemas.microsoft.com/office/drawing/2014/main" id="{458DF331-2E13-D131-DD51-63985459E8DD}"/>
                  </a:ext>
                </a:extLst>
              </p:cNvPr>
              <p:cNvPicPr>
                <a:picLocks noGrp="1" noRot="1" noChangeAspect="1" noMove="1" noResize="1" noEditPoints="1" noAdjustHandles="1" noChangeArrowheads="1" noChangeShapeType="1"/>
              </p:cNvPicPr>
              <p:nvPr/>
            </p:nvPicPr>
            <p:blipFill>
              <a:blip r:embed="rId7"/>
              <a:stretch>
                <a:fillRect/>
              </a:stretch>
            </p:blipFill>
            <p:spPr>
              <a:xfrm>
                <a:off x="402844" y="4466962"/>
                <a:ext cx="3648000" cy="2052000"/>
              </a:xfrm>
              <a:prstGeom prst="rect">
                <a:avLst/>
              </a:prstGeom>
              <a:ln>
                <a:noFill/>
              </a:ln>
              <a:effectLst>
                <a:outerShdw blurRad="190500" algn="tl" rotWithShape="0">
                  <a:srgbClr val="000000">
                    <a:alpha val="7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61F4F0D9-5489-60F2-E18D-8A7AE6E6CE7B}"/>
                  </a:ext>
                </a:extLst>
              </p:cNvPr>
              <p:cNvGraphicFramePr>
                <a:graphicFrameLocks noChangeAspect="1"/>
              </p:cNvGraphicFramePr>
              <p:nvPr>
                <p:extLst>
                  <p:ext uri="{D42A27DB-BD31-4B8C-83A1-F6EECF244321}">
                    <p14:modId xmlns:p14="http://schemas.microsoft.com/office/powerpoint/2010/main" val="1159722237"/>
                  </p:ext>
                </p:extLst>
              </p:nvPr>
            </p:nvGraphicFramePr>
            <p:xfrm>
              <a:off x="4272000" y="2230171"/>
              <a:ext cx="3648000" cy="2052000"/>
            </p:xfrm>
            <a:graphic>
              <a:graphicData uri="http://schemas.microsoft.com/office/powerpoint/2016/slidezoom">
                <pslz:sldZm>
                  <pslz:sldZmObj sldId="1250" cId="685606283">
                    <pslz:zmPr id="{C2A4E9B4-7640-43E3-B292-8A43BA7BB089}" returnToParent="0" transitionDur="1000">
                      <p166:blipFill xmlns:p166="http://schemas.microsoft.com/office/powerpoint/2016/6/main">
                        <a:blip r:embed="rId8"/>
                        <a:stretch>
                          <a:fillRect/>
                        </a:stretch>
                      </p166:blipFill>
                      <p166:spPr xmlns:p166="http://schemas.microsoft.com/office/powerpoint/2016/6/main">
                        <a:xfrm>
                          <a:off x="0" y="0"/>
                          <a:ext cx="3648000" cy="2052000"/>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13" name="Slide Zoom 12">
                <a:hlinkClick r:id="rId9" action="ppaction://hlinksldjump"/>
                <a:extLst>
                  <a:ext uri="{FF2B5EF4-FFF2-40B4-BE49-F238E27FC236}">
                    <a16:creationId xmlns:a16="http://schemas.microsoft.com/office/drawing/2014/main" id="{61F4F0D9-5489-60F2-E18D-8A7AE6E6CE7B}"/>
                  </a:ext>
                </a:extLst>
              </p:cNvPr>
              <p:cNvPicPr>
                <a:picLocks noGrp="1" noRot="1" noChangeAspect="1" noMove="1" noResize="1" noEditPoints="1" noAdjustHandles="1" noChangeArrowheads="1" noChangeShapeType="1"/>
              </p:cNvPicPr>
              <p:nvPr/>
            </p:nvPicPr>
            <p:blipFill>
              <a:blip r:embed="rId10"/>
              <a:stretch>
                <a:fillRect/>
              </a:stretch>
            </p:blipFill>
            <p:spPr>
              <a:xfrm>
                <a:off x="4272000" y="2230171"/>
                <a:ext cx="3648000" cy="2052000"/>
              </a:xfrm>
              <a:prstGeom prst="rect">
                <a:avLst/>
              </a:prstGeom>
              <a:ln>
                <a:noFill/>
              </a:ln>
              <a:effectLst>
                <a:outerShdw blurRad="190500" algn="tl" rotWithShape="0">
                  <a:srgbClr val="000000">
                    <a:alpha val="7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43F6C012-5CDD-0600-76F8-7C5AA4765205}"/>
                  </a:ext>
                </a:extLst>
              </p:cNvPr>
              <p:cNvGraphicFramePr>
                <a:graphicFrameLocks noChangeAspect="1"/>
              </p:cNvGraphicFramePr>
              <p:nvPr>
                <p:extLst>
                  <p:ext uri="{D42A27DB-BD31-4B8C-83A1-F6EECF244321}">
                    <p14:modId xmlns:p14="http://schemas.microsoft.com/office/powerpoint/2010/main" val="2761018114"/>
                  </p:ext>
                </p:extLst>
              </p:nvPr>
            </p:nvGraphicFramePr>
            <p:xfrm>
              <a:off x="8141156" y="2230171"/>
              <a:ext cx="3648000" cy="2052000"/>
            </p:xfrm>
            <a:graphic>
              <a:graphicData uri="http://schemas.microsoft.com/office/powerpoint/2016/slidezoom">
                <pslz:sldZm>
                  <pslz:sldZmObj sldId="1251" cId="1631752913">
                    <pslz:zmPr id="{3DA2C4F1-1F7A-4D03-9CB0-4F21AA182197}" returnToParent="0" transitionDur="1000">
                      <p166:blipFill xmlns:p166="http://schemas.microsoft.com/office/powerpoint/2016/6/main">
                        <a:blip r:embed="rId11"/>
                        <a:stretch>
                          <a:fillRect/>
                        </a:stretch>
                      </p166:blipFill>
                      <p166:spPr xmlns:p166="http://schemas.microsoft.com/office/powerpoint/2016/6/main">
                        <a:xfrm>
                          <a:off x="0" y="0"/>
                          <a:ext cx="3648000" cy="2052000"/>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15" name="Slide Zoom 14">
                <a:hlinkClick r:id="rId12" action="ppaction://hlinksldjump"/>
                <a:extLst>
                  <a:ext uri="{FF2B5EF4-FFF2-40B4-BE49-F238E27FC236}">
                    <a16:creationId xmlns:a16="http://schemas.microsoft.com/office/drawing/2014/main" id="{43F6C012-5CDD-0600-76F8-7C5AA4765205}"/>
                  </a:ext>
                </a:extLst>
              </p:cNvPr>
              <p:cNvPicPr>
                <a:picLocks noGrp="1" noRot="1" noChangeAspect="1" noMove="1" noResize="1" noEditPoints="1" noAdjustHandles="1" noChangeArrowheads="1" noChangeShapeType="1"/>
              </p:cNvPicPr>
              <p:nvPr/>
            </p:nvPicPr>
            <p:blipFill>
              <a:blip r:embed="rId13"/>
              <a:stretch>
                <a:fillRect/>
              </a:stretch>
            </p:blipFill>
            <p:spPr>
              <a:xfrm>
                <a:off x="8141156" y="2230171"/>
                <a:ext cx="3648000" cy="2052000"/>
              </a:xfrm>
              <a:prstGeom prst="rect">
                <a:avLst/>
              </a:prstGeom>
              <a:ln>
                <a:noFill/>
              </a:ln>
              <a:effectLst>
                <a:outerShdw blurRad="190500" algn="tl" rotWithShape="0">
                  <a:srgbClr val="000000">
                    <a:alpha val="7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E0C4EF5F-0A92-A9D3-1852-EA4F16C5B609}"/>
                  </a:ext>
                </a:extLst>
              </p:cNvPr>
              <p:cNvGraphicFramePr>
                <a:graphicFrameLocks noChangeAspect="1"/>
              </p:cNvGraphicFramePr>
              <p:nvPr>
                <p:extLst>
                  <p:ext uri="{D42A27DB-BD31-4B8C-83A1-F6EECF244321}">
                    <p14:modId xmlns:p14="http://schemas.microsoft.com/office/powerpoint/2010/main" val="1830885192"/>
                  </p:ext>
                </p:extLst>
              </p:nvPr>
            </p:nvGraphicFramePr>
            <p:xfrm>
              <a:off x="8141156" y="4466962"/>
              <a:ext cx="3648000" cy="2052000"/>
            </p:xfrm>
            <a:graphic>
              <a:graphicData uri="http://schemas.microsoft.com/office/powerpoint/2016/slidezoom">
                <pslz:sldZm>
                  <pslz:sldZmObj sldId="1253" cId="1099448829">
                    <pslz:zmPr id="{CA369BF2-6DFE-4169-9CBA-D1BB1C68ABCE}" returnToParent="0" transitionDur="1000">
                      <p166:blipFill xmlns:p166="http://schemas.microsoft.com/office/powerpoint/2016/6/main">
                        <a:blip r:embed="rId14"/>
                        <a:stretch>
                          <a:fillRect/>
                        </a:stretch>
                      </p166:blipFill>
                      <p166:spPr xmlns:p166="http://schemas.microsoft.com/office/powerpoint/2016/6/main">
                        <a:xfrm>
                          <a:off x="0" y="0"/>
                          <a:ext cx="3648000" cy="2052000"/>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21" name="Slide Zoom 20">
                <a:hlinkClick r:id="rId15" action="ppaction://hlinksldjump"/>
                <a:extLst>
                  <a:ext uri="{FF2B5EF4-FFF2-40B4-BE49-F238E27FC236}">
                    <a16:creationId xmlns:a16="http://schemas.microsoft.com/office/drawing/2014/main" id="{E0C4EF5F-0A92-A9D3-1852-EA4F16C5B609}"/>
                  </a:ext>
                </a:extLst>
              </p:cNvPr>
              <p:cNvPicPr>
                <a:picLocks noGrp="1" noRot="1" noChangeAspect="1" noMove="1" noResize="1" noEditPoints="1" noAdjustHandles="1" noChangeArrowheads="1" noChangeShapeType="1"/>
              </p:cNvPicPr>
              <p:nvPr/>
            </p:nvPicPr>
            <p:blipFill>
              <a:blip r:embed="rId16"/>
              <a:stretch>
                <a:fillRect/>
              </a:stretch>
            </p:blipFill>
            <p:spPr>
              <a:xfrm>
                <a:off x="8141156" y="4466962"/>
                <a:ext cx="3648000" cy="2052000"/>
              </a:xfrm>
              <a:prstGeom prst="rect">
                <a:avLst/>
              </a:prstGeom>
              <a:ln>
                <a:noFill/>
              </a:ln>
              <a:effectLst>
                <a:outerShdw blurRad="190500" algn="tl" rotWithShape="0">
                  <a:srgbClr val="000000">
                    <a:alpha val="7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A49064A-C881-7069-E9EA-3EBA5A28771B}"/>
                  </a:ext>
                </a:extLst>
              </p:cNvPr>
              <p:cNvGraphicFramePr>
                <a:graphicFrameLocks noChangeAspect="1"/>
              </p:cNvGraphicFramePr>
              <p:nvPr>
                <p:extLst>
                  <p:ext uri="{D42A27DB-BD31-4B8C-83A1-F6EECF244321}">
                    <p14:modId xmlns:p14="http://schemas.microsoft.com/office/powerpoint/2010/main" val="725734798"/>
                  </p:ext>
                </p:extLst>
              </p:nvPr>
            </p:nvGraphicFramePr>
            <p:xfrm>
              <a:off x="4272000" y="4466961"/>
              <a:ext cx="3647998" cy="2051999"/>
            </p:xfrm>
            <a:graphic>
              <a:graphicData uri="http://schemas.microsoft.com/office/powerpoint/2016/slidezoom">
                <pslz:sldZm>
                  <pslz:sldZmObj sldId="1275" cId="652148969">
                    <pslz:zmPr id="{39995035-599C-4235-ADF1-B6BDD0A27C3F}" returnToParent="0" transitionDur="1000">
                      <p166:blipFill xmlns:p166="http://schemas.microsoft.com/office/powerpoint/2016/6/main">
                        <a:blip r:embed="rId17"/>
                        <a:stretch>
                          <a:fillRect/>
                        </a:stretch>
                      </p166:blipFill>
                      <p166:spPr xmlns:p166="http://schemas.microsoft.com/office/powerpoint/2016/6/main">
                        <a:xfrm>
                          <a:off x="0" y="0"/>
                          <a:ext cx="3647998" cy="2051999"/>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5" name="Slide Zoom 4">
                <a:hlinkClick r:id="rId18" action="ppaction://hlinksldjump"/>
                <a:extLst>
                  <a:ext uri="{FF2B5EF4-FFF2-40B4-BE49-F238E27FC236}">
                    <a16:creationId xmlns:a16="http://schemas.microsoft.com/office/drawing/2014/main" id="{8A49064A-C881-7069-E9EA-3EBA5A28771B}"/>
                  </a:ext>
                </a:extLst>
              </p:cNvPr>
              <p:cNvPicPr>
                <a:picLocks noGrp="1" noRot="1" noChangeAspect="1" noMove="1" noResize="1" noEditPoints="1" noAdjustHandles="1" noChangeArrowheads="1" noChangeShapeType="1"/>
              </p:cNvPicPr>
              <p:nvPr/>
            </p:nvPicPr>
            <p:blipFill>
              <a:blip r:embed="rId19"/>
              <a:stretch>
                <a:fillRect/>
              </a:stretch>
            </p:blipFill>
            <p:spPr>
              <a:xfrm>
                <a:off x="4272000" y="4466961"/>
                <a:ext cx="3647998" cy="2051999"/>
              </a:xfrm>
              <a:prstGeom prst="rect">
                <a:avLst/>
              </a:prstGeom>
              <a:ln>
                <a:noFill/>
              </a:ln>
              <a:effectLst>
                <a:outerShdw blurRad="190500" algn="tl" rotWithShape="0">
                  <a:srgbClr val="000000">
                    <a:alpha val="70000"/>
                  </a:srgbClr>
                </a:outerShdw>
              </a:effectLst>
            </p:spPr>
          </p:pic>
        </mc:Fallback>
      </mc:AlternateContent>
    </p:spTree>
    <p:extLst>
      <p:ext uri="{BB962C8B-B14F-4D97-AF65-F5344CB8AC3E}">
        <p14:creationId xmlns:p14="http://schemas.microsoft.com/office/powerpoint/2010/main" val="190318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DDE4-1A5A-7E4C-17C7-F8FDED3762BE}"/>
              </a:ext>
            </a:extLst>
          </p:cNvPr>
          <p:cNvSpPr>
            <a:spLocks noGrp="1"/>
          </p:cNvSpPr>
          <p:nvPr>
            <p:ph type="title"/>
          </p:nvPr>
        </p:nvSpPr>
        <p:spPr/>
        <p:txBody>
          <a:bodyPr/>
          <a:lstStyle/>
          <a:p>
            <a:r>
              <a:rPr lang="en-NZ"/>
              <a:t>Research data lifecycle</a:t>
            </a:r>
          </a:p>
        </p:txBody>
      </p:sp>
      <p:sp>
        <p:nvSpPr>
          <p:cNvPr id="23" name="Freeform 2">
            <a:extLst>
              <a:ext uri="{FF2B5EF4-FFF2-40B4-BE49-F238E27FC236}">
                <a16:creationId xmlns:a16="http://schemas.microsoft.com/office/drawing/2014/main" id="{8EC20F05-6347-0C01-3A3D-72490F9B6F5D}"/>
              </a:ext>
            </a:extLst>
          </p:cNvPr>
          <p:cNvSpPr/>
          <p:nvPr/>
        </p:nvSpPr>
        <p:spPr>
          <a:xfrm rot="4232368">
            <a:off x="3035003" y="1214539"/>
            <a:ext cx="4939622" cy="4939622"/>
          </a:xfrm>
          <a:custGeom>
            <a:avLst/>
            <a:gdLst/>
            <a:ahLst/>
            <a:cxnLst/>
            <a:rect l="l" t="t" r="r" b="b"/>
            <a:pathLst>
              <a:path w="7604496" h="7604496">
                <a:moveTo>
                  <a:pt x="0" y="0"/>
                </a:moveTo>
                <a:lnTo>
                  <a:pt x="7604496" y="0"/>
                </a:lnTo>
                <a:lnTo>
                  <a:pt x="7604496" y="7604496"/>
                </a:lnTo>
                <a:lnTo>
                  <a:pt x="0" y="760449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NZ" sz="766"/>
          </a:p>
        </p:txBody>
      </p:sp>
      <p:sp>
        <p:nvSpPr>
          <p:cNvPr id="24" name="TextBox 3">
            <a:extLst>
              <a:ext uri="{FF2B5EF4-FFF2-40B4-BE49-F238E27FC236}">
                <a16:creationId xmlns:a16="http://schemas.microsoft.com/office/drawing/2014/main" id="{3B32F256-0EE5-1BC8-899C-6E00E9E79752}"/>
              </a:ext>
            </a:extLst>
          </p:cNvPr>
          <p:cNvSpPr txBox="1"/>
          <p:nvPr/>
        </p:nvSpPr>
        <p:spPr>
          <a:xfrm>
            <a:off x="4536950" y="3437173"/>
            <a:ext cx="1817981" cy="1014124"/>
          </a:xfrm>
          <a:prstGeom prst="rect">
            <a:avLst/>
          </a:prstGeom>
        </p:spPr>
        <p:txBody>
          <a:bodyPr lIns="0" tIns="0" rIns="0" bIns="0" rtlCol="0" anchor="t">
            <a:spAutoFit/>
          </a:bodyPr>
          <a:lstStyle/>
          <a:p>
            <a:pPr algn="ctr">
              <a:lnSpc>
                <a:spcPts val="2364"/>
              </a:lnSpc>
            </a:pPr>
            <a:r>
              <a:rPr lang="en-US" sz="1688" b="1">
                <a:solidFill>
                  <a:srgbClr val="333333"/>
                </a:solidFill>
                <a:latin typeface="Verdana" panose="020B0604030504040204" pitchFamily="34" charset="0"/>
                <a:ea typeface="Verdana" panose="020B0604030504040204" pitchFamily="34" charset="0"/>
              </a:rPr>
              <a:t>Data Principles</a:t>
            </a:r>
          </a:p>
          <a:p>
            <a:pPr algn="ctr">
              <a:lnSpc>
                <a:spcPts val="1909"/>
              </a:lnSpc>
            </a:pPr>
            <a:r>
              <a:rPr lang="en-US" sz="1364" b="1">
                <a:solidFill>
                  <a:srgbClr val="333333"/>
                </a:solidFill>
                <a:latin typeface="Verdana" panose="020B0604030504040204" pitchFamily="34" charset="0"/>
                <a:ea typeface="Verdana" panose="020B0604030504040204" pitchFamily="34" charset="0"/>
              </a:rPr>
              <a:t>(FAIR, CARE, </a:t>
            </a:r>
          </a:p>
          <a:p>
            <a:pPr algn="ctr">
              <a:lnSpc>
                <a:spcPts val="1909"/>
              </a:lnSpc>
            </a:pPr>
            <a:r>
              <a:rPr lang="en-US" sz="1364" b="1">
                <a:solidFill>
                  <a:srgbClr val="333333"/>
                </a:solidFill>
                <a:latin typeface="Verdana" panose="020B0604030504040204" pitchFamily="34" charset="0"/>
                <a:ea typeface="Verdana" panose="020B0604030504040204" pitchFamily="34" charset="0"/>
              </a:rPr>
              <a:t>Māori Data </a:t>
            </a:r>
            <a:br>
              <a:rPr lang="en-US" sz="1364" b="1">
                <a:solidFill>
                  <a:srgbClr val="333333"/>
                </a:solidFill>
                <a:latin typeface="Verdana" panose="020B0604030504040204" pitchFamily="34" charset="0"/>
                <a:ea typeface="Verdana" panose="020B0604030504040204" pitchFamily="34" charset="0"/>
              </a:rPr>
            </a:br>
            <a:r>
              <a:rPr lang="en-US" sz="1364" b="1">
                <a:solidFill>
                  <a:srgbClr val="333333"/>
                </a:solidFill>
                <a:latin typeface="Verdana" panose="020B0604030504040204" pitchFamily="34" charset="0"/>
                <a:ea typeface="Verdana" panose="020B0604030504040204" pitchFamily="34" charset="0"/>
              </a:rPr>
              <a:t>Sovereignty)</a:t>
            </a:r>
          </a:p>
        </p:txBody>
      </p:sp>
      <p:sp>
        <p:nvSpPr>
          <p:cNvPr id="25" name="TextBox 4">
            <a:extLst>
              <a:ext uri="{FF2B5EF4-FFF2-40B4-BE49-F238E27FC236}">
                <a16:creationId xmlns:a16="http://schemas.microsoft.com/office/drawing/2014/main" id="{9B689330-853C-6EF9-5D9A-2F8512067AAE}"/>
              </a:ext>
            </a:extLst>
          </p:cNvPr>
          <p:cNvSpPr txBox="1"/>
          <p:nvPr/>
        </p:nvSpPr>
        <p:spPr>
          <a:xfrm>
            <a:off x="5980570" y="2273224"/>
            <a:ext cx="1050057" cy="510974"/>
          </a:xfrm>
          <a:prstGeom prst="rect">
            <a:avLst/>
          </a:prstGeom>
        </p:spPr>
        <p:txBody>
          <a:bodyPr wrap="square" lIns="0" tIns="0" rIns="0" bIns="0" rtlCol="0" anchor="t">
            <a:spAutoFit/>
          </a:bodyPr>
          <a:lstStyle/>
          <a:p>
            <a:pPr algn="ctr">
              <a:lnSpc>
                <a:spcPts val="2091"/>
              </a:lnSpc>
            </a:pPr>
            <a:r>
              <a:rPr lang="en-US" sz="1493" b="1">
                <a:solidFill>
                  <a:srgbClr val="F2F2F2"/>
                </a:solidFill>
                <a:latin typeface="+mj-lt"/>
              </a:rPr>
              <a:t>PLAN &amp;</a:t>
            </a:r>
          </a:p>
          <a:p>
            <a:pPr algn="ctr">
              <a:lnSpc>
                <a:spcPts val="2091"/>
              </a:lnSpc>
            </a:pPr>
            <a:r>
              <a:rPr lang="en-US" sz="1493" b="1">
                <a:solidFill>
                  <a:srgbClr val="F2F2F2"/>
                </a:solidFill>
                <a:latin typeface="+mj-lt"/>
              </a:rPr>
              <a:t>DESIGN</a:t>
            </a:r>
          </a:p>
        </p:txBody>
      </p:sp>
      <p:sp>
        <p:nvSpPr>
          <p:cNvPr id="26" name="TextBox 5">
            <a:extLst>
              <a:ext uri="{FF2B5EF4-FFF2-40B4-BE49-F238E27FC236}">
                <a16:creationId xmlns:a16="http://schemas.microsoft.com/office/drawing/2014/main" id="{4D861014-0380-0BFA-47B6-3F2BD374533A}"/>
              </a:ext>
            </a:extLst>
          </p:cNvPr>
          <p:cNvSpPr txBox="1"/>
          <p:nvPr/>
        </p:nvSpPr>
        <p:spPr>
          <a:xfrm>
            <a:off x="6354931" y="4152604"/>
            <a:ext cx="1276369" cy="510974"/>
          </a:xfrm>
          <a:prstGeom prst="rect">
            <a:avLst/>
          </a:prstGeom>
        </p:spPr>
        <p:txBody>
          <a:bodyPr wrap="square" lIns="0" tIns="0" rIns="0" bIns="0" rtlCol="0" anchor="t">
            <a:spAutoFit/>
          </a:bodyPr>
          <a:lstStyle/>
          <a:p>
            <a:pPr algn="ctr">
              <a:lnSpc>
                <a:spcPts val="2091"/>
              </a:lnSpc>
            </a:pPr>
            <a:r>
              <a:rPr lang="en-US" sz="1493" b="1">
                <a:solidFill>
                  <a:srgbClr val="F2F2F2"/>
                </a:solidFill>
                <a:latin typeface="+mj-lt"/>
              </a:rPr>
              <a:t>CREATE</a:t>
            </a:r>
            <a:br>
              <a:rPr lang="en-US" sz="1493" b="1">
                <a:solidFill>
                  <a:srgbClr val="F2F2F2"/>
                </a:solidFill>
                <a:latin typeface="+mj-lt"/>
              </a:rPr>
            </a:br>
            <a:r>
              <a:rPr lang="en-US" sz="1493" b="1">
                <a:solidFill>
                  <a:srgbClr val="F2F2F2"/>
                </a:solidFill>
                <a:latin typeface="+mj-lt"/>
              </a:rPr>
              <a:t>&amp; COLLECT</a:t>
            </a:r>
          </a:p>
        </p:txBody>
      </p:sp>
      <p:sp>
        <p:nvSpPr>
          <p:cNvPr id="27" name="TextBox 6">
            <a:extLst>
              <a:ext uri="{FF2B5EF4-FFF2-40B4-BE49-F238E27FC236}">
                <a16:creationId xmlns:a16="http://schemas.microsoft.com/office/drawing/2014/main" id="{983E3A25-C05E-7446-DB21-6E9BFAA6A306}"/>
              </a:ext>
            </a:extLst>
          </p:cNvPr>
          <p:cNvSpPr txBox="1"/>
          <p:nvPr/>
        </p:nvSpPr>
        <p:spPr>
          <a:xfrm>
            <a:off x="4684255" y="5263960"/>
            <a:ext cx="1297259" cy="510974"/>
          </a:xfrm>
          <a:prstGeom prst="rect">
            <a:avLst/>
          </a:prstGeom>
        </p:spPr>
        <p:txBody>
          <a:bodyPr wrap="square" lIns="0" tIns="0" rIns="0" bIns="0" rtlCol="0" anchor="t">
            <a:spAutoFit/>
          </a:bodyPr>
          <a:lstStyle/>
          <a:p>
            <a:pPr algn="ctr">
              <a:lnSpc>
                <a:spcPts val="2091"/>
              </a:lnSpc>
            </a:pPr>
            <a:r>
              <a:rPr lang="en-US" sz="1493" b="1">
                <a:solidFill>
                  <a:srgbClr val="F2F2F2"/>
                </a:solidFill>
                <a:latin typeface="+mj-lt"/>
              </a:rPr>
              <a:t>ANALYSE &amp; INTERPRET</a:t>
            </a:r>
          </a:p>
        </p:txBody>
      </p:sp>
      <p:sp>
        <p:nvSpPr>
          <p:cNvPr id="28" name="TextBox 7">
            <a:extLst>
              <a:ext uri="{FF2B5EF4-FFF2-40B4-BE49-F238E27FC236}">
                <a16:creationId xmlns:a16="http://schemas.microsoft.com/office/drawing/2014/main" id="{77B89108-00A3-8169-B2B0-57B2524477E6}"/>
              </a:ext>
            </a:extLst>
          </p:cNvPr>
          <p:cNvSpPr txBox="1"/>
          <p:nvPr/>
        </p:nvSpPr>
        <p:spPr>
          <a:xfrm>
            <a:off x="3310047" y="4053204"/>
            <a:ext cx="1226905" cy="510974"/>
          </a:xfrm>
          <a:prstGeom prst="rect">
            <a:avLst/>
          </a:prstGeom>
        </p:spPr>
        <p:txBody>
          <a:bodyPr wrap="square" lIns="0" tIns="0" rIns="0" bIns="0" rtlCol="0" anchor="t">
            <a:spAutoFit/>
          </a:bodyPr>
          <a:lstStyle/>
          <a:p>
            <a:pPr algn="ctr">
              <a:lnSpc>
                <a:spcPts val="2091"/>
              </a:lnSpc>
            </a:pPr>
            <a:r>
              <a:rPr lang="en-US" sz="1493" b="1">
                <a:solidFill>
                  <a:srgbClr val="F2F2F2"/>
                </a:solidFill>
                <a:latin typeface="+mj-lt"/>
              </a:rPr>
              <a:t>PUBLISH </a:t>
            </a:r>
          </a:p>
          <a:p>
            <a:pPr algn="ctr">
              <a:lnSpc>
                <a:spcPts val="2091"/>
              </a:lnSpc>
            </a:pPr>
            <a:r>
              <a:rPr lang="en-US" sz="1493" b="1">
                <a:solidFill>
                  <a:srgbClr val="F2F2F2"/>
                </a:solidFill>
                <a:latin typeface="+mj-lt"/>
              </a:rPr>
              <a:t>&amp; REPORT</a:t>
            </a:r>
          </a:p>
        </p:txBody>
      </p:sp>
      <p:sp>
        <p:nvSpPr>
          <p:cNvPr id="29" name="TextBox 8">
            <a:extLst>
              <a:ext uri="{FF2B5EF4-FFF2-40B4-BE49-F238E27FC236}">
                <a16:creationId xmlns:a16="http://schemas.microsoft.com/office/drawing/2014/main" id="{7BB13226-4EEE-D5CA-F51D-C1C9E36DFC53}"/>
              </a:ext>
            </a:extLst>
          </p:cNvPr>
          <p:cNvSpPr txBox="1"/>
          <p:nvPr/>
        </p:nvSpPr>
        <p:spPr>
          <a:xfrm>
            <a:off x="3894928" y="2248913"/>
            <a:ext cx="1117187" cy="510974"/>
          </a:xfrm>
          <a:prstGeom prst="rect">
            <a:avLst/>
          </a:prstGeom>
        </p:spPr>
        <p:txBody>
          <a:bodyPr lIns="0" tIns="0" rIns="0" bIns="0" rtlCol="0" anchor="t">
            <a:spAutoFit/>
          </a:bodyPr>
          <a:lstStyle/>
          <a:p>
            <a:pPr algn="ctr">
              <a:lnSpc>
                <a:spcPts val="2091"/>
              </a:lnSpc>
            </a:pPr>
            <a:r>
              <a:rPr lang="en-US" sz="1493" b="1">
                <a:solidFill>
                  <a:srgbClr val="F2F2F2"/>
                </a:solidFill>
                <a:latin typeface="+mj-lt"/>
              </a:rPr>
              <a:t>DISCOVER</a:t>
            </a:r>
          </a:p>
          <a:p>
            <a:pPr algn="ctr">
              <a:lnSpc>
                <a:spcPts val="2091"/>
              </a:lnSpc>
            </a:pPr>
            <a:r>
              <a:rPr lang="en-US" sz="1493" b="1">
                <a:solidFill>
                  <a:srgbClr val="F2F2F2"/>
                </a:solidFill>
                <a:latin typeface="+mj-lt"/>
              </a:rPr>
              <a:t>&amp; REUSE</a:t>
            </a:r>
          </a:p>
        </p:txBody>
      </p:sp>
      <p:sp>
        <p:nvSpPr>
          <p:cNvPr id="30" name="TextBox 9">
            <a:extLst>
              <a:ext uri="{FF2B5EF4-FFF2-40B4-BE49-F238E27FC236}">
                <a16:creationId xmlns:a16="http://schemas.microsoft.com/office/drawing/2014/main" id="{4A05B226-8990-9010-D5E2-54A2CCA80C3B}"/>
              </a:ext>
            </a:extLst>
          </p:cNvPr>
          <p:cNvSpPr txBox="1"/>
          <p:nvPr/>
        </p:nvSpPr>
        <p:spPr>
          <a:xfrm>
            <a:off x="7300136" y="1499816"/>
            <a:ext cx="3973055" cy="692497"/>
          </a:xfrm>
          <a:prstGeom prst="rect">
            <a:avLst/>
          </a:prstGeom>
        </p:spPr>
        <p:txBody>
          <a:bodyPr lIns="0" tIns="0" rIns="0" bIns="0" rtlCol="0" anchor="t">
            <a:spAutoFit/>
          </a:bodyPr>
          <a:lstStyle/>
          <a:p>
            <a:pPr marL="350621" lvl="1" indent="-175311">
              <a:lnSpc>
                <a:spcPts val="1786"/>
              </a:lnSpc>
              <a:buFont typeface="Arial"/>
              <a:buChar char="•"/>
            </a:pPr>
            <a:r>
              <a:rPr lang="en-US" sz="1623">
                <a:solidFill>
                  <a:srgbClr val="4F2D7F"/>
                </a:solidFill>
                <a:latin typeface="+mj-lt"/>
                <a:ea typeface="Verdana" panose="020B0604030504040204" pitchFamily="34" charset="0"/>
              </a:rPr>
              <a:t>Principles and policies</a:t>
            </a:r>
          </a:p>
          <a:p>
            <a:pPr marL="350621" lvl="1" indent="-175311">
              <a:lnSpc>
                <a:spcPts val="1786"/>
              </a:lnSpc>
              <a:buFont typeface="Arial"/>
              <a:buChar char="•"/>
            </a:pPr>
            <a:r>
              <a:rPr lang="en-US" sz="1623">
                <a:solidFill>
                  <a:srgbClr val="4F2D7F"/>
                </a:solidFill>
                <a:latin typeface="+mj-lt"/>
                <a:ea typeface="Verdana" panose="020B0604030504040204" pitchFamily="34" charset="0"/>
              </a:rPr>
              <a:t>Data management planning</a:t>
            </a:r>
          </a:p>
          <a:p>
            <a:pPr marL="350621" lvl="1" indent="-175311">
              <a:lnSpc>
                <a:spcPts val="1786"/>
              </a:lnSpc>
              <a:buFont typeface="Arial"/>
              <a:buChar char="•"/>
            </a:pPr>
            <a:r>
              <a:rPr lang="en-US" sz="1623">
                <a:solidFill>
                  <a:srgbClr val="4F2D7F"/>
                </a:solidFill>
                <a:latin typeface="+mj-lt"/>
                <a:ea typeface="Verdana" panose="020B0604030504040204" pitchFamily="34" charset="0"/>
              </a:rPr>
              <a:t>Requirements and considerations</a:t>
            </a:r>
          </a:p>
        </p:txBody>
      </p:sp>
      <p:sp>
        <p:nvSpPr>
          <p:cNvPr id="31" name="TextBox 10">
            <a:extLst>
              <a:ext uri="{FF2B5EF4-FFF2-40B4-BE49-F238E27FC236}">
                <a16:creationId xmlns:a16="http://schemas.microsoft.com/office/drawing/2014/main" id="{F481E89E-2ED9-1387-0F60-7435B63B4305}"/>
              </a:ext>
            </a:extLst>
          </p:cNvPr>
          <p:cNvSpPr txBox="1"/>
          <p:nvPr/>
        </p:nvSpPr>
        <p:spPr>
          <a:xfrm>
            <a:off x="7884686" y="3541425"/>
            <a:ext cx="3973055" cy="1384995"/>
          </a:xfrm>
          <a:prstGeom prst="rect">
            <a:avLst/>
          </a:prstGeom>
        </p:spPr>
        <p:txBody>
          <a:bodyPr lIns="0" tIns="0" rIns="0" bIns="0" rtlCol="0" anchor="t">
            <a:spAutoFit/>
          </a:bodyPr>
          <a:lstStyle/>
          <a:p>
            <a:pPr marL="350621" lvl="1" indent="-175311">
              <a:lnSpc>
                <a:spcPts val="1786"/>
              </a:lnSpc>
              <a:buFont typeface="Arial"/>
              <a:buChar char="•"/>
            </a:pPr>
            <a:r>
              <a:rPr lang="en-US" sz="1623">
                <a:solidFill>
                  <a:srgbClr val="1B75BB"/>
                </a:solidFill>
                <a:latin typeface="+mj-lt"/>
                <a:ea typeface="Verdana" panose="020B0604030504040204" pitchFamily="34" charset="0"/>
              </a:rPr>
              <a:t>Data collection, including tools</a:t>
            </a:r>
          </a:p>
          <a:p>
            <a:pPr marL="350621" lvl="1" indent="-175311">
              <a:lnSpc>
                <a:spcPts val="1786"/>
              </a:lnSpc>
              <a:buFont typeface="Arial"/>
              <a:buChar char="•"/>
            </a:pPr>
            <a:r>
              <a:rPr lang="en-US" sz="1623">
                <a:solidFill>
                  <a:srgbClr val="1B75BB"/>
                </a:solidFill>
                <a:latin typeface="+mj-lt"/>
                <a:ea typeface="Verdana" panose="020B0604030504040204" pitchFamily="34" charset="0"/>
              </a:rPr>
              <a:t>Organisation, filenames, </a:t>
            </a:r>
            <a:br>
              <a:rPr lang="en-US" sz="1623">
                <a:solidFill>
                  <a:srgbClr val="1B75BB"/>
                </a:solidFill>
                <a:latin typeface="+mj-lt"/>
                <a:ea typeface="Verdana" panose="020B0604030504040204" pitchFamily="34" charset="0"/>
              </a:rPr>
            </a:br>
            <a:r>
              <a:rPr lang="en-US" sz="1623">
                <a:solidFill>
                  <a:srgbClr val="1B75BB"/>
                </a:solidFill>
                <a:latin typeface="+mj-lt"/>
                <a:ea typeface="Verdana" panose="020B0604030504040204" pitchFamily="34" charset="0"/>
              </a:rPr>
              <a:t>version control</a:t>
            </a:r>
          </a:p>
          <a:p>
            <a:pPr marL="350621" lvl="1" indent="-175311">
              <a:lnSpc>
                <a:spcPts val="1786"/>
              </a:lnSpc>
              <a:buFont typeface="Arial"/>
              <a:buChar char="•"/>
            </a:pPr>
            <a:r>
              <a:rPr lang="en-US" sz="1623">
                <a:solidFill>
                  <a:srgbClr val="1B75BB"/>
                </a:solidFill>
                <a:latin typeface="+mj-lt"/>
                <a:ea typeface="Verdana" panose="020B0604030504040204" pitchFamily="34" charset="0"/>
              </a:rPr>
              <a:t>Metadata &amp; documentation</a:t>
            </a:r>
          </a:p>
          <a:p>
            <a:pPr marL="350621" lvl="1" indent="-175311">
              <a:lnSpc>
                <a:spcPts val="1786"/>
              </a:lnSpc>
              <a:buFont typeface="Arial"/>
              <a:buChar char="•"/>
            </a:pPr>
            <a:r>
              <a:rPr lang="en-US" sz="1623">
                <a:solidFill>
                  <a:srgbClr val="1B75BB"/>
                </a:solidFill>
                <a:latin typeface="+mj-lt"/>
                <a:ea typeface="Verdana" panose="020B0604030504040204" pitchFamily="34" charset="0"/>
              </a:rPr>
              <a:t>Storage &amp; back up</a:t>
            </a:r>
          </a:p>
          <a:p>
            <a:pPr marL="350621" lvl="1" indent="-175311">
              <a:lnSpc>
                <a:spcPts val="1786"/>
              </a:lnSpc>
              <a:buFont typeface="Arial"/>
              <a:buChar char="•"/>
            </a:pPr>
            <a:r>
              <a:rPr lang="en-US" sz="1623">
                <a:solidFill>
                  <a:srgbClr val="1B75BB"/>
                </a:solidFill>
                <a:latin typeface="+mj-lt"/>
                <a:ea typeface="Verdana" panose="020B0604030504040204" pitchFamily="34" charset="0"/>
              </a:rPr>
              <a:t>Data sharing &amp; transfer</a:t>
            </a:r>
          </a:p>
        </p:txBody>
      </p:sp>
      <p:sp>
        <p:nvSpPr>
          <p:cNvPr id="32" name="TextBox 11">
            <a:extLst>
              <a:ext uri="{FF2B5EF4-FFF2-40B4-BE49-F238E27FC236}">
                <a16:creationId xmlns:a16="http://schemas.microsoft.com/office/drawing/2014/main" id="{3304D2AF-CC40-ED59-F990-2FBE9B5456F4}"/>
              </a:ext>
            </a:extLst>
          </p:cNvPr>
          <p:cNvSpPr txBox="1"/>
          <p:nvPr/>
        </p:nvSpPr>
        <p:spPr>
          <a:xfrm>
            <a:off x="6669835" y="5632059"/>
            <a:ext cx="3973055" cy="923330"/>
          </a:xfrm>
          <a:prstGeom prst="rect">
            <a:avLst/>
          </a:prstGeom>
        </p:spPr>
        <p:txBody>
          <a:bodyPr lIns="0" tIns="0" rIns="0" bIns="0" rtlCol="0" anchor="t">
            <a:spAutoFit/>
          </a:bodyPr>
          <a:lstStyle/>
          <a:p>
            <a:pPr marL="350621" lvl="1" indent="-175311">
              <a:lnSpc>
                <a:spcPts val="1786"/>
              </a:lnSpc>
              <a:buFont typeface="Arial"/>
              <a:buChar char="•"/>
            </a:pPr>
            <a:r>
              <a:rPr lang="en-US" sz="1623">
                <a:solidFill>
                  <a:srgbClr val="00877C"/>
                </a:solidFill>
                <a:latin typeface="+mj-lt"/>
              </a:rPr>
              <a:t>Tidy data (preparing data)</a:t>
            </a:r>
          </a:p>
          <a:p>
            <a:pPr marL="350621" lvl="1" indent="-175311">
              <a:lnSpc>
                <a:spcPts val="1786"/>
              </a:lnSpc>
              <a:buFont typeface="Arial"/>
              <a:buChar char="•"/>
            </a:pPr>
            <a:r>
              <a:rPr lang="en-US" sz="1623">
                <a:solidFill>
                  <a:srgbClr val="00877C"/>
                </a:solidFill>
                <a:latin typeface="+mj-lt"/>
              </a:rPr>
              <a:t>Data provenance</a:t>
            </a:r>
          </a:p>
          <a:p>
            <a:pPr marL="350621" lvl="1" indent="-175311">
              <a:lnSpc>
                <a:spcPts val="1786"/>
              </a:lnSpc>
              <a:buFont typeface="Arial"/>
              <a:buChar char="•"/>
            </a:pPr>
            <a:r>
              <a:rPr lang="en-US" sz="1623">
                <a:solidFill>
                  <a:srgbClr val="00877C"/>
                </a:solidFill>
                <a:latin typeface="+mj-lt"/>
              </a:rPr>
              <a:t>Research compute for analysis</a:t>
            </a:r>
          </a:p>
          <a:p>
            <a:pPr marL="350621" lvl="1" indent="-175311">
              <a:lnSpc>
                <a:spcPts val="1786"/>
              </a:lnSpc>
              <a:buFont typeface="Arial"/>
              <a:buChar char="•"/>
            </a:pPr>
            <a:r>
              <a:rPr lang="en-US" sz="1623">
                <a:solidFill>
                  <a:srgbClr val="00877C"/>
                </a:solidFill>
                <a:latin typeface="+mj-lt"/>
              </a:rPr>
              <a:t>Using AI or AI-enabled services</a:t>
            </a:r>
          </a:p>
        </p:txBody>
      </p:sp>
      <p:sp>
        <p:nvSpPr>
          <p:cNvPr id="33" name="TextBox 12">
            <a:extLst>
              <a:ext uri="{FF2B5EF4-FFF2-40B4-BE49-F238E27FC236}">
                <a16:creationId xmlns:a16="http://schemas.microsoft.com/office/drawing/2014/main" id="{4A1B587C-6DA2-1060-DBE2-73851BCBB890}"/>
              </a:ext>
            </a:extLst>
          </p:cNvPr>
          <p:cNvSpPr txBox="1"/>
          <p:nvPr/>
        </p:nvSpPr>
        <p:spPr>
          <a:xfrm>
            <a:off x="259777" y="4464755"/>
            <a:ext cx="3046967" cy="923330"/>
          </a:xfrm>
          <a:prstGeom prst="rect">
            <a:avLst/>
          </a:prstGeom>
        </p:spPr>
        <p:txBody>
          <a:bodyPr wrap="square" lIns="0" tIns="0" rIns="0" bIns="0" rtlCol="0" anchor="t">
            <a:spAutoFit/>
          </a:bodyPr>
          <a:lstStyle/>
          <a:p>
            <a:pPr marL="350621" lvl="1" indent="-175311">
              <a:lnSpc>
                <a:spcPts val="1786"/>
              </a:lnSpc>
              <a:buFont typeface="Arial"/>
              <a:buChar char="•"/>
            </a:pPr>
            <a:r>
              <a:rPr lang="en-US" sz="1623">
                <a:solidFill>
                  <a:srgbClr val="D2492A"/>
                </a:solidFill>
                <a:latin typeface="+mj-lt"/>
              </a:rPr>
              <a:t>Archive and preservation</a:t>
            </a:r>
          </a:p>
          <a:p>
            <a:pPr marL="350621" lvl="1" indent="-175311">
              <a:lnSpc>
                <a:spcPts val="1786"/>
              </a:lnSpc>
              <a:buFont typeface="Arial"/>
              <a:buChar char="•"/>
            </a:pPr>
            <a:r>
              <a:rPr lang="en-US" sz="1623">
                <a:solidFill>
                  <a:srgbClr val="D2492A"/>
                </a:solidFill>
                <a:latin typeface="+mj-lt"/>
              </a:rPr>
              <a:t>Retention and deletion</a:t>
            </a:r>
          </a:p>
          <a:p>
            <a:pPr marL="350621" lvl="1" indent="-175311">
              <a:lnSpc>
                <a:spcPts val="1786"/>
              </a:lnSpc>
              <a:buFont typeface="Arial"/>
              <a:buChar char="•"/>
            </a:pPr>
            <a:r>
              <a:rPr lang="en-US" sz="1623">
                <a:solidFill>
                  <a:srgbClr val="D2492A"/>
                </a:solidFill>
                <a:latin typeface="+mj-lt"/>
              </a:rPr>
              <a:t>Data accessibility</a:t>
            </a:r>
          </a:p>
          <a:p>
            <a:pPr marL="350621" lvl="1" indent="-175311">
              <a:lnSpc>
                <a:spcPts val="1786"/>
              </a:lnSpc>
              <a:buFont typeface="Arial"/>
              <a:buChar char="•"/>
            </a:pPr>
            <a:r>
              <a:rPr lang="en-US" sz="1623">
                <a:solidFill>
                  <a:srgbClr val="D2492A"/>
                </a:solidFill>
                <a:latin typeface="+mj-lt"/>
              </a:rPr>
              <a:t>Enabling FAIR &amp; CARE</a:t>
            </a:r>
          </a:p>
        </p:txBody>
      </p:sp>
      <p:sp>
        <p:nvSpPr>
          <p:cNvPr id="34" name="TextBox 13">
            <a:extLst>
              <a:ext uri="{FF2B5EF4-FFF2-40B4-BE49-F238E27FC236}">
                <a16:creationId xmlns:a16="http://schemas.microsoft.com/office/drawing/2014/main" id="{1F9088A5-FDB5-CA8A-B374-6A1C7B0B2873}"/>
              </a:ext>
            </a:extLst>
          </p:cNvPr>
          <p:cNvSpPr txBox="1"/>
          <p:nvPr/>
        </p:nvSpPr>
        <p:spPr>
          <a:xfrm>
            <a:off x="711200" y="2151246"/>
            <a:ext cx="3973055" cy="461665"/>
          </a:xfrm>
          <a:prstGeom prst="rect">
            <a:avLst/>
          </a:prstGeom>
        </p:spPr>
        <p:txBody>
          <a:bodyPr lIns="0" tIns="0" rIns="0" bIns="0" rtlCol="0" anchor="t">
            <a:spAutoFit/>
          </a:bodyPr>
          <a:lstStyle/>
          <a:p>
            <a:pPr marL="350621" lvl="1" indent="-175311">
              <a:lnSpc>
                <a:spcPts val="1786"/>
              </a:lnSpc>
              <a:buFont typeface="Arial"/>
              <a:buChar char="•"/>
            </a:pPr>
            <a:r>
              <a:rPr lang="en-US" sz="1623">
                <a:solidFill>
                  <a:srgbClr val="A71930"/>
                </a:solidFill>
                <a:latin typeface="+mj-lt"/>
              </a:rPr>
              <a:t>Data access </a:t>
            </a:r>
          </a:p>
          <a:p>
            <a:pPr marL="350621" lvl="1" indent="-175311">
              <a:lnSpc>
                <a:spcPts val="1786"/>
              </a:lnSpc>
              <a:buFont typeface="Arial"/>
              <a:buChar char="•"/>
            </a:pPr>
            <a:r>
              <a:rPr lang="en-US" sz="1623">
                <a:solidFill>
                  <a:srgbClr val="A71930"/>
                </a:solidFill>
                <a:latin typeface="+mj-lt"/>
              </a:rPr>
              <a:t>Long-term stewardship</a:t>
            </a:r>
          </a:p>
        </p:txBody>
      </p:sp>
    </p:spTree>
    <p:extLst>
      <p:ext uri="{BB962C8B-B14F-4D97-AF65-F5344CB8AC3E}">
        <p14:creationId xmlns:p14="http://schemas.microsoft.com/office/powerpoint/2010/main" val="322437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DBD4-6F86-449A-67D5-FC7C384DB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7FC69-0CD2-E217-0757-9FBF5705F809}"/>
              </a:ext>
            </a:extLst>
          </p:cNvPr>
          <p:cNvSpPr>
            <a:spLocks noGrp="1"/>
          </p:cNvSpPr>
          <p:nvPr>
            <p:ph type="title"/>
          </p:nvPr>
        </p:nvSpPr>
        <p:spPr>
          <a:xfrm>
            <a:off x="367370" y="496224"/>
            <a:ext cx="11113430" cy="884555"/>
          </a:xfrm>
        </p:spPr>
        <p:txBody>
          <a:bodyPr/>
          <a:lstStyle/>
          <a:p>
            <a:r>
              <a:rPr lang="en-NZ"/>
              <a:t>Review and update the DMP</a:t>
            </a:r>
          </a:p>
        </p:txBody>
      </p:sp>
      <p:sp>
        <p:nvSpPr>
          <p:cNvPr id="13" name="TextBox 9">
            <a:extLst>
              <a:ext uri="{FF2B5EF4-FFF2-40B4-BE49-F238E27FC236}">
                <a16:creationId xmlns:a16="http://schemas.microsoft.com/office/drawing/2014/main" id="{8E94B95D-E0A2-840A-0742-259FF3AF5D1B}"/>
              </a:ext>
            </a:extLst>
          </p:cNvPr>
          <p:cNvSpPr txBox="1"/>
          <p:nvPr/>
        </p:nvSpPr>
        <p:spPr>
          <a:xfrm>
            <a:off x="367370" y="2974832"/>
            <a:ext cx="2664000" cy="534368"/>
          </a:xfrm>
          <a:prstGeom prst="rect">
            <a:avLst/>
          </a:prstGeom>
          <a:ln w="38100">
            <a:solidFill>
              <a:srgbClr val="4F2D7F"/>
            </a:solidFill>
          </a:ln>
        </p:spPr>
        <p:txBody>
          <a:bodyPr wrap="square" lIns="36000" tIns="36000" rIns="36000" bIns="36000" rtlCol="0" anchor="ctr">
            <a:noAutofit/>
          </a:bodyPr>
          <a:lstStyle/>
          <a:p>
            <a:pPr marL="0" lvl="1" algn="ctr"/>
            <a:r>
              <a:rPr lang="en-US" sz="2600" b="1">
                <a:solidFill>
                  <a:schemeClr val="accent4"/>
                </a:solidFill>
                <a:latin typeface="Inter" panose="02000503000000020004" pitchFamily="50" charset="0"/>
                <a:ea typeface="Inter" panose="02000503000000020004" pitchFamily="50" charset="0"/>
              </a:rPr>
              <a:t>DEVELOP</a:t>
            </a:r>
          </a:p>
        </p:txBody>
      </p:sp>
      <p:sp>
        <p:nvSpPr>
          <p:cNvPr id="14" name="TextBox 9">
            <a:extLst>
              <a:ext uri="{FF2B5EF4-FFF2-40B4-BE49-F238E27FC236}">
                <a16:creationId xmlns:a16="http://schemas.microsoft.com/office/drawing/2014/main" id="{0964DF76-566F-996D-A955-94AB30CD9CC6}"/>
              </a:ext>
            </a:extLst>
          </p:cNvPr>
          <p:cNvSpPr txBox="1"/>
          <p:nvPr/>
        </p:nvSpPr>
        <p:spPr>
          <a:xfrm>
            <a:off x="3178457" y="2974832"/>
            <a:ext cx="2664000" cy="532800"/>
          </a:xfrm>
          <a:prstGeom prst="rect">
            <a:avLst/>
          </a:prstGeom>
          <a:ln w="38100">
            <a:solidFill>
              <a:srgbClr val="1B75BB"/>
            </a:solidFill>
          </a:ln>
        </p:spPr>
        <p:txBody>
          <a:bodyPr wrap="square" lIns="36000" tIns="36000" rIns="36000" bIns="36000" rtlCol="0" anchor="ctr">
            <a:noAutofit/>
          </a:bodyPr>
          <a:lstStyle/>
          <a:p>
            <a:pPr marL="0" lvl="1" algn="ctr"/>
            <a:r>
              <a:rPr lang="en-US" sz="2600" b="1">
                <a:solidFill>
                  <a:schemeClr val="accent4"/>
                </a:solidFill>
                <a:latin typeface="Inter" panose="02000503000000020004" pitchFamily="50" charset="0"/>
                <a:ea typeface="Inter" panose="02000503000000020004" pitchFamily="50" charset="0"/>
              </a:rPr>
              <a:t>REVISE</a:t>
            </a:r>
          </a:p>
        </p:txBody>
      </p:sp>
      <p:sp>
        <p:nvSpPr>
          <p:cNvPr id="15" name="TextBox 9">
            <a:extLst>
              <a:ext uri="{FF2B5EF4-FFF2-40B4-BE49-F238E27FC236}">
                <a16:creationId xmlns:a16="http://schemas.microsoft.com/office/drawing/2014/main" id="{3D356A3E-7F33-BE5B-F76B-1E5EF620B375}"/>
              </a:ext>
            </a:extLst>
          </p:cNvPr>
          <p:cNvSpPr txBox="1"/>
          <p:nvPr/>
        </p:nvSpPr>
        <p:spPr>
          <a:xfrm>
            <a:off x="5977503" y="2974832"/>
            <a:ext cx="2664000" cy="532800"/>
          </a:xfrm>
          <a:prstGeom prst="rect">
            <a:avLst/>
          </a:prstGeom>
          <a:ln w="38100">
            <a:solidFill>
              <a:srgbClr val="1D9A78"/>
            </a:solidFill>
          </a:ln>
        </p:spPr>
        <p:txBody>
          <a:bodyPr wrap="square" lIns="36000" tIns="36000" rIns="36000" bIns="36000" rtlCol="0" anchor="ctr">
            <a:noAutofit/>
          </a:bodyPr>
          <a:lstStyle/>
          <a:p>
            <a:pPr marL="0" lvl="1" algn="ctr"/>
            <a:r>
              <a:rPr lang="en-US" sz="2600" b="1">
                <a:solidFill>
                  <a:schemeClr val="accent4"/>
                </a:solidFill>
                <a:latin typeface="Inter" panose="02000503000000020004" pitchFamily="50" charset="0"/>
                <a:ea typeface="Inter" panose="02000503000000020004" pitchFamily="50" charset="0"/>
              </a:rPr>
              <a:t>UPDATE</a:t>
            </a:r>
            <a:r>
              <a:rPr lang="en-US" sz="2400">
                <a:solidFill>
                  <a:schemeClr val="accent4"/>
                </a:solidFill>
                <a:latin typeface="Inter" panose="02000503000000020004" pitchFamily="50" charset="0"/>
                <a:ea typeface="Inter" panose="02000503000000020004" pitchFamily="50" charset="0"/>
              </a:rPr>
              <a:t> </a:t>
            </a:r>
          </a:p>
        </p:txBody>
      </p:sp>
      <p:sp>
        <p:nvSpPr>
          <p:cNvPr id="16" name="TextBox 9">
            <a:extLst>
              <a:ext uri="{FF2B5EF4-FFF2-40B4-BE49-F238E27FC236}">
                <a16:creationId xmlns:a16="http://schemas.microsoft.com/office/drawing/2014/main" id="{5F087831-C76F-E329-FBD1-0AF163A0CADD}"/>
              </a:ext>
            </a:extLst>
          </p:cNvPr>
          <p:cNvSpPr txBox="1"/>
          <p:nvPr/>
        </p:nvSpPr>
        <p:spPr>
          <a:xfrm>
            <a:off x="8776549" y="2974832"/>
            <a:ext cx="2664000" cy="532800"/>
          </a:xfrm>
          <a:prstGeom prst="rect">
            <a:avLst/>
          </a:prstGeom>
          <a:ln w="38100">
            <a:solidFill>
              <a:srgbClr val="D2492A"/>
            </a:solidFill>
          </a:ln>
        </p:spPr>
        <p:txBody>
          <a:bodyPr wrap="square" lIns="36000" tIns="36000" rIns="36000" bIns="36000" rtlCol="0" anchor="ctr">
            <a:noAutofit/>
          </a:bodyPr>
          <a:lstStyle/>
          <a:p>
            <a:pPr marL="0" lvl="1" algn="ctr"/>
            <a:r>
              <a:rPr lang="en-US" sz="2600" b="1">
                <a:solidFill>
                  <a:schemeClr val="accent4"/>
                </a:solidFill>
                <a:latin typeface="Inter" panose="02000503000000020004" pitchFamily="50" charset="0"/>
                <a:ea typeface="Inter" panose="02000503000000020004" pitchFamily="50" charset="0"/>
              </a:rPr>
              <a:t>FINALISE</a:t>
            </a:r>
            <a:r>
              <a:rPr lang="en-US" sz="2400">
                <a:solidFill>
                  <a:schemeClr val="accent4"/>
                </a:solidFill>
                <a:latin typeface="Inter" panose="02000503000000020004" pitchFamily="50" charset="0"/>
                <a:ea typeface="Inter" panose="02000503000000020004" pitchFamily="50" charset="0"/>
              </a:rPr>
              <a:t> </a:t>
            </a:r>
          </a:p>
        </p:txBody>
      </p:sp>
      <p:sp>
        <p:nvSpPr>
          <p:cNvPr id="17" name="TextBox 9">
            <a:extLst>
              <a:ext uri="{FF2B5EF4-FFF2-40B4-BE49-F238E27FC236}">
                <a16:creationId xmlns:a16="http://schemas.microsoft.com/office/drawing/2014/main" id="{CA7D4F4C-6CAE-D050-9D5A-794446729116}"/>
              </a:ext>
            </a:extLst>
          </p:cNvPr>
          <p:cNvSpPr txBox="1"/>
          <p:nvPr/>
        </p:nvSpPr>
        <p:spPr>
          <a:xfrm>
            <a:off x="367370" y="3672906"/>
            <a:ext cx="2677719" cy="2755178"/>
          </a:xfrm>
          <a:prstGeom prst="rect">
            <a:avLst/>
          </a:prstGeom>
          <a:solidFill>
            <a:srgbClr val="4F2D7F">
              <a:alpha val="10196"/>
            </a:srgbClr>
          </a:solidFill>
        </p:spPr>
        <p:txBody>
          <a:bodyPr wrap="square" lIns="0" tIns="0" rIns="0" bIns="0" rtlCol="0" anchor="t">
            <a:spAutoFit/>
          </a:bodyPr>
          <a:lstStyle/>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Understand legal &amp; ethical requirements &amp; data policies</a:t>
            </a:r>
          </a:p>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Describe data to be created/collected</a:t>
            </a:r>
          </a:p>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Plan metadata &amp; documentation</a:t>
            </a:r>
          </a:p>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Establish security/access:</a:t>
            </a:r>
          </a:p>
          <a:p>
            <a:pPr marL="360000" lvl="3"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Project team &amp; roles</a:t>
            </a:r>
          </a:p>
          <a:p>
            <a:pPr marL="360000" lvl="2"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Ownership &amp; custodianship</a:t>
            </a:r>
          </a:p>
          <a:p>
            <a:pPr marL="360000" lvl="2"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Identify storage solutions</a:t>
            </a:r>
          </a:p>
          <a:p>
            <a:pPr marL="180000" lvl="2">
              <a:lnSpc>
                <a:spcPts val="1786"/>
              </a:lnSpc>
            </a:pPr>
            <a:endParaRPr lang="en-US" sz="1400">
              <a:latin typeface="Inter" panose="02000503000000020004" pitchFamily="50" charset="0"/>
              <a:ea typeface="Inter" panose="02000503000000020004" pitchFamily="50" charset="0"/>
            </a:endParaRPr>
          </a:p>
          <a:p>
            <a:pPr marL="180000" lvl="2">
              <a:lnSpc>
                <a:spcPts val="1786"/>
              </a:lnSpc>
            </a:pPr>
            <a:endParaRPr lang="en-US" sz="1400">
              <a:latin typeface="Inter" panose="02000503000000020004" pitchFamily="50" charset="0"/>
              <a:ea typeface="Inter" panose="02000503000000020004" pitchFamily="50" charset="0"/>
            </a:endParaRPr>
          </a:p>
        </p:txBody>
      </p:sp>
      <p:sp>
        <p:nvSpPr>
          <p:cNvPr id="18" name="TextBox 10">
            <a:extLst>
              <a:ext uri="{FF2B5EF4-FFF2-40B4-BE49-F238E27FC236}">
                <a16:creationId xmlns:a16="http://schemas.microsoft.com/office/drawing/2014/main" id="{607167CE-820C-97F4-DF63-5323E23E0AEB}"/>
              </a:ext>
            </a:extLst>
          </p:cNvPr>
          <p:cNvSpPr txBox="1"/>
          <p:nvPr/>
        </p:nvSpPr>
        <p:spPr>
          <a:xfrm>
            <a:off x="3196745" y="3672906"/>
            <a:ext cx="2645712" cy="2749534"/>
          </a:xfrm>
          <a:prstGeom prst="rect">
            <a:avLst/>
          </a:prstGeom>
          <a:solidFill>
            <a:srgbClr val="1B75BB">
              <a:alpha val="10196"/>
            </a:srgbClr>
          </a:solidFill>
        </p:spPr>
        <p:txBody>
          <a:bodyPr wrap="square" lIns="0" tIns="0" rIns="0" bIns="0" rtlCol="0" anchor="t">
            <a:noAutofit/>
          </a:bodyPr>
          <a:lstStyle/>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Update methods, processes &amp; systems to collect or create data</a:t>
            </a:r>
          </a:p>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Maintain data provenance &amp; metadata</a:t>
            </a:r>
          </a:p>
          <a:p>
            <a:pPr marL="180000" lvl="1" indent="-180000">
              <a:lnSpc>
                <a:spcPts val="1786"/>
              </a:lnSpc>
              <a:buFont typeface="Wingdings" panose="05000000000000000000" pitchFamily="2" charset="2"/>
              <a:buChar char="q"/>
            </a:pPr>
            <a:r>
              <a:rPr lang="en-US" sz="1400">
                <a:latin typeface="Inter" panose="02000503000000020004" pitchFamily="50" charset="0"/>
                <a:ea typeface="Inter" panose="02000503000000020004" pitchFamily="50" charset="0"/>
              </a:rPr>
              <a:t>Implement storage ethics, privacy &amp; security considerations</a:t>
            </a:r>
          </a:p>
        </p:txBody>
      </p:sp>
      <p:sp>
        <p:nvSpPr>
          <p:cNvPr id="19" name="TextBox 11">
            <a:extLst>
              <a:ext uri="{FF2B5EF4-FFF2-40B4-BE49-F238E27FC236}">
                <a16:creationId xmlns:a16="http://schemas.microsoft.com/office/drawing/2014/main" id="{D142FACA-B89A-E1F2-9BB7-1F5E1A74C070}"/>
              </a:ext>
            </a:extLst>
          </p:cNvPr>
          <p:cNvSpPr txBox="1"/>
          <p:nvPr/>
        </p:nvSpPr>
        <p:spPr>
          <a:xfrm>
            <a:off x="5977503" y="3672906"/>
            <a:ext cx="2664000" cy="2749534"/>
          </a:xfrm>
          <a:prstGeom prst="rect">
            <a:avLst/>
          </a:prstGeom>
          <a:solidFill>
            <a:srgbClr val="1D9A78">
              <a:alpha val="10196"/>
            </a:srgbClr>
          </a:solidFill>
        </p:spPr>
        <p:txBody>
          <a:bodyPr wrap="square" lIns="0" tIns="0" rIns="0" bIns="0" rtlCol="0" anchor="t">
            <a:noAutofit/>
          </a:bodyPr>
          <a:lstStyle/>
          <a:p>
            <a:pPr marL="180000" lvl="1" indent="-180000">
              <a:lnSpc>
                <a:spcPts val="1786"/>
              </a:lnSpc>
              <a:buFont typeface="Wingdings" panose="05000000000000000000" pitchFamily="2" charset="2"/>
              <a:buChar char="q"/>
            </a:pPr>
            <a:r>
              <a:rPr lang="en-US" sz="1400"/>
              <a:t>Refine &amp; extend metadata</a:t>
            </a:r>
          </a:p>
          <a:p>
            <a:pPr marL="180000" lvl="1" indent="-180000">
              <a:lnSpc>
                <a:spcPts val="1786"/>
              </a:lnSpc>
              <a:buFont typeface="Wingdings" panose="05000000000000000000" pitchFamily="2" charset="2"/>
              <a:buChar char="q"/>
            </a:pPr>
            <a:r>
              <a:rPr lang="en-US" sz="1400"/>
              <a:t>Data access </a:t>
            </a:r>
            <a:br>
              <a:rPr lang="en-US" sz="1400"/>
            </a:br>
            <a:r>
              <a:rPr lang="en-US" sz="1400"/>
              <a:t>(secure transfer)</a:t>
            </a:r>
          </a:p>
          <a:p>
            <a:pPr marL="180000" lvl="1" indent="-180000">
              <a:lnSpc>
                <a:spcPts val="1786"/>
              </a:lnSpc>
              <a:buFont typeface="Wingdings" panose="05000000000000000000" pitchFamily="2" charset="2"/>
              <a:buChar char="q"/>
            </a:pPr>
            <a:r>
              <a:rPr lang="en-US" sz="1400"/>
              <a:t>Document data analysis approaches</a:t>
            </a:r>
          </a:p>
        </p:txBody>
      </p:sp>
      <p:sp>
        <p:nvSpPr>
          <p:cNvPr id="20" name="TextBox 12">
            <a:extLst>
              <a:ext uri="{FF2B5EF4-FFF2-40B4-BE49-F238E27FC236}">
                <a16:creationId xmlns:a16="http://schemas.microsoft.com/office/drawing/2014/main" id="{0A8E371A-2FE6-00AC-2B13-4A6C26A36C88}"/>
              </a:ext>
            </a:extLst>
          </p:cNvPr>
          <p:cNvSpPr txBox="1"/>
          <p:nvPr/>
        </p:nvSpPr>
        <p:spPr>
          <a:xfrm>
            <a:off x="8776549" y="3672906"/>
            <a:ext cx="2688397" cy="2749534"/>
          </a:xfrm>
          <a:prstGeom prst="rect">
            <a:avLst/>
          </a:prstGeom>
          <a:solidFill>
            <a:srgbClr val="D2492A">
              <a:alpha val="10196"/>
            </a:srgbClr>
          </a:solidFill>
        </p:spPr>
        <p:txBody>
          <a:bodyPr wrap="square" lIns="0" tIns="0" rIns="0" bIns="0" rtlCol="0" anchor="t">
            <a:noAutofit/>
          </a:bodyPr>
          <a:lstStyle/>
          <a:p>
            <a:pPr marL="180000" lvl="1" indent="-180000">
              <a:lnSpc>
                <a:spcPts val="1786"/>
              </a:lnSpc>
              <a:buFont typeface="Wingdings" panose="05000000000000000000" pitchFamily="2" charset="2"/>
              <a:buChar char="q"/>
            </a:pPr>
            <a:r>
              <a:rPr lang="en-US" sz="1400"/>
              <a:t>Archive &amp; disseminate data and/or metadata</a:t>
            </a:r>
          </a:p>
          <a:p>
            <a:pPr marL="180000" lvl="1" indent="-180000">
              <a:lnSpc>
                <a:spcPts val="1786"/>
              </a:lnSpc>
              <a:buFont typeface="Wingdings" panose="05000000000000000000" pitchFamily="2" charset="2"/>
              <a:buChar char="q"/>
            </a:pPr>
            <a:r>
              <a:rPr lang="en-US" sz="1400"/>
              <a:t>Finalise datasets accessibility rules</a:t>
            </a:r>
          </a:p>
          <a:p>
            <a:pPr marL="180000" lvl="1" indent="-180000">
              <a:lnSpc>
                <a:spcPts val="1786"/>
              </a:lnSpc>
              <a:buFont typeface="Wingdings" panose="05000000000000000000" pitchFamily="2" charset="2"/>
              <a:buChar char="q"/>
            </a:pPr>
            <a:r>
              <a:rPr lang="en-US" sz="1400"/>
              <a:t>Shared (published) data is licensed</a:t>
            </a:r>
          </a:p>
          <a:p>
            <a:pPr marL="180000" lvl="1" indent="-180000">
              <a:lnSpc>
                <a:spcPts val="1786"/>
              </a:lnSpc>
              <a:buFont typeface="Wingdings" panose="05000000000000000000" pitchFamily="2" charset="2"/>
              <a:buChar char="q"/>
            </a:pPr>
            <a:r>
              <a:rPr lang="en-US" sz="1400"/>
              <a:t>Data custodianship in place</a:t>
            </a:r>
          </a:p>
        </p:txBody>
      </p:sp>
      <p:sp>
        <p:nvSpPr>
          <p:cNvPr id="27" name="Arrow: Chevron 26">
            <a:extLst>
              <a:ext uri="{FF2B5EF4-FFF2-40B4-BE49-F238E27FC236}">
                <a16:creationId xmlns:a16="http://schemas.microsoft.com/office/drawing/2014/main" id="{4C159458-8B3D-5374-2179-C2C49E197523}"/>
              </a:ext>
            </a:extLst>
          </p:cNvPr>
          <p:cNvSpPr/>
          <p:nvPr/>
        </p:nvSpPr>
        <p:spPr>
          <a:xfrm>
            <a:off x="403946" y="1970344"/>
            <a:ext cx="3024000" cy="864000"/>
          </a:xfrm>
          <a:prstGeom prst="chevron">
            <a:avLst/>
          </a:prstGeom>
          <a:solidFill>
            <a:srgbClr val="4F2D7F"/>
          </a:solidFill>
          <a:ln>
            <a:solidFill>
              <a:srgbClr val="4F2D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8" name="Arrow: Chevron 27">
            <a:extLst>
              <a:ext uri="{FF2B5EF4-FFF2-40B4-BE49-F238E27FC236}">
                <a16:creationId xmlns:a16="http://schemas.microsoft.com/office/drawing/2014/main" id="{867D7657-CFB7-569F-90CB-FB5A5C2FD01B}"/>
              </a:ext>
            </a:extLst>
          </p:cNvPr>
          <p:cNvSpPr/>
          <p:nvPr/>
        </p:nvSpPr>
        <p:spPr>
          <a:xfrm>
            <a:off x="3202841" y="1970344"/>
            <a:ext cx="3024000" cy="864000"/>
          </a:xfrm>
          <a:prstGeom prst="chevron">
            <a:avLst/>
          </a:prstGeom>
          <a:solidFill>
            <a:srgbClr val="1B75BB"/>
          </a:solidFill>
          <a:ln>
            <a:solidFill>
              <a:srgbClr val="1B75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9" name="Arrow: Chevron 28">
            <a:extLst>
              <a:ext uri="{FF2B5EF4-FFF2-40B4-BE49-F238E27FC236}">
                <a16:creationId xmlns:a16="http://schemas.microsoft.com/office/drawing/2014/main" id="{66260D6B-DB80-084E-BA15-0F8FA93DE910}"/>
              </a:ext>
            </a:extLst>
          </p:cNvPr>
          <p:cNvSpPr/>
          <p:nvPr/>
        </p:nvSpPr>
        <p:spPr>
          <a:xfrm>
            <a:off x="6001736" y="1970344"/>
            <a:ext cx="3024000" cy="864000"/>
          </a:xfrm>
          <a:prstGeom prst="chevron">
            <a:avLst/>
          </a:prstGeom>
          <a:solidFill>
            <a:srgbClr val="1D9A78"/>
          </a:solidFill>
          <a:ln>
            <a:solidFill>
              <a:srgbClr val="1D9A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0" name="Arrow: Chevron 29">
            <a:extLst>
              <a:ext uri="{FF2B5EF4-FFF2-40B4-BE49-F238E27FC236}">
                <a16:creationId xmlns:a16="http://schemas.microsoft.com/office/drawing/2014/main" id="{C2F2B0EE-12A4-CB45-C4BF-8962316FDB2D}"/>
              </a:ext>
            </a:extLst>
          </p:cNvPr>
          <p:cNvSpPr/>
          <p:nvPr/>
        </p:nvSpPr>
        <p:spPr>
          <a:xfrm>
            <a:off x="8800631" y="1970344"/>
            <a:ext cx="3024000" cy="864000"/>
          </a:xfrm>
          <a:prstGeom prst="chevron">
            <a:avLst/>
          </a:prstGeom>
          <a:solidFill>
            <a:srgbClr val="D2492A"/>
          </a:solidFill>
          <a:ln>
            <a:solidFill>
              <a:srgbClr val="D24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7" name="Arrow: Chevron 6">
            <a:extLst>
              <a:ext uri="{FF2B5EF4-FFF2-40B4-BE49-F238E27FC236}">
                <a16:creationId xmlns:a16="http://schemas.microsoft.com/office/drawing/2014/main" id="{A94D58FC-AD68-5A36-1104-005BA71FDFE8}"/>
              </a:ext>
            </a:extLst>
          </p:cNvPr>
          <p:cNvSpPr/>
          <p:nvPr/>
        </p:nvSpPr>
        <p:spPr>
          <a:xfrm flipH="1" flipV="1">
            <a:off x="8937600" y="1165355"/>
            <a:ext cx="2556000" cy="504000"/>
          </a:xfrm>
          <a:prstGeom prst="chevron">
            <a:avLst/>
          </a:prstGeom>
          <a:solidFill>
            <a:srgbClr val="A71930"/>
          </a:solidFill>
          <a:ln>
            <a:solidFill>
              <a:srgbClr val="A719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PLAN &amp; DESIGN">
            <a:extLst>
              <a:ext uri="{FF2B5EF4-FFF2-40B4-BE49-F238E27FC236}">
                <a16:creationId xmlns:a16="http://schemas.microsoft.com/office/drawing/2014/main" id="{A4979073-47AA-65E7-325B-178EC7095517}"/>
              </a:ext>
            </a:extLst>
          </p:cNvPr>
          <p:cNvSpPr txBox="1"/>
          <p:nvPr/>
        </p:nvSpPr>
        <p:spPr>
          <a:xfrm>
            <a:off x="403947" y="2167770"/>
            <a:ext cx="2641142" cy="553998"/>
          </a:xfrm>
          <a:prstGeom prst="rect">
            <a:avLst/>
          </a:prstGeom>
        </p:spPr>
        <p:txBody>
          <a:bodyPr wrap="square" lIns="0" tIns="0" rIns="0" bIns="0" rtlCol="0" anchor="t">
            <a:spAutoFit/>
          </a:bodyPr>
          <a:lstStyle/>
          <a:p>
            <a:pPr algn="ct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PLAN &amp; </a:t>
            </a:r>
            <a:b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b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DESIGN</a:t>
            </a:r>
          </a:p>
        </p:txBody>
      </p:sp>
      <p:sp>
        <p:nvSpPr>
          <p:cNvPr id="24" name="CREATE &amp; COLLECT">
            <a:extLst>
              <a:ext uri="{FF2B5EF4-FFF2-40B4-BE49-F238E27FC236}">
                <a16:creationId xmlns:a16="http://schemas.microsoft.com/office/drawing/2014/main" id="{03E727F6-237F-217E-908A-A31444152CFD}"/>
              </a:ext>
            </a:extLst>
          </p:cNvPr>
          <p:cNvSpPr txBox="1"/>
          <p:nvPr/>
        </p:nvSpPr>
        <p:spPr>
          <a:xfrm>
            <a:off x="3196745" y="2177462"/>
            <a:ext cx="2645862" cy="553998"/>
          </a:xfrm>
          <a:prstGeom prst="rect">
            <a:avLst/>
          </a:prstGeom>
        </p:spPr>
        <p:txBody>
          <a:bodyPr wrap="square" lIns="0" tIns="0" rIns="0" bIns="0" rtlCol="0" anchor="t">
            <a:spAutoFit/>
          </a:bodyPr>
          <a:lstStyle/>
          <a:p>
            <a:pPr algn="ct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CREATE &amp; </a:t>
            </a:r>
            <a:b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b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COLLECT</a:t>
            </a:r>
          </a:p>
        </p:txBody>
      </p:sp>
      <p:sp>
        <p:nvSpPr>
          <p:cNvPr id="25" name="ANALYSE &amp; INTERPRET">
            <a:extLst>
              <a:ext uri="{FF2B5EF4-FFF2-40B4-BE49-F238E27FC236}">
                <a16:creationId xmlns:a16="http://schemas.microsoft.com/office/drawing/2014/main" id="{56AF6521-9520-105E-338C-2ADC15A799EB}"/>
              </a:ext>
            </a:extLst>
          </p:cNvPr>
          <p:cNvSpPr txBox="1"/>
          <p:nvPr/>
        </p:nvSpPr>
        <p:spPr>
          <a:xfrm>
            <a:off x="6000359" y="2123239"/>
            <a:ext cx="2641144" cy="553998"/>
          </a:xfrm>
          <a:prstGeom prst="rect">
            <a:avLst/>
          </a:prstGeom>
        </p:spPr>
        <p:txBody>
          <a:bodyPr wrap="square" lIns="0" tIns="0" rIns="0" bIns="0" rtlCol="0" anchor="t">
            <a:spAutoFit/>
          </a:bodyPr>
          <a:lstStyle/>
          <a:p>
            <a:pPr algn="ct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ANALYSE &amp; </a:t>
            </a:r>
            <a:b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b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INTERPRET</a:t>
            </a:r>
          </a:p>
        </p:txBody>
      </p:sp>
      <p:sp>
        <p:nvSpPr>
          <p:cNvPr id="26" name="PUBLISH &amp; REPORT">
            <a:extLst>
              <a:ext uri="{FF2B5EF4-FFF2-40B4-BE49-F238E27FC236}">
                <a16:creationId xmlns:a16="http://schemas.microsoft.com/office/drawing/2014/main" id="{6F2149BD-9162-A473-1841-B6D28B394E15}"/>
              </a:ext>
            </a:extLst>
          </p:cNvPr>
          <p:cNvSpPr txBox="1"/>
          <p:nvPr/>
        </p:nvSpPr>
        <p:spPr>
          <a:xfrm>
            <a:off x="8919504" y="2134804"/>
            <a:ext cx="2545442" cy="553998"/>
          </a:xfrm>
          <a:prstGeom prst="rect">
            <a:avLst/>
          </a:prstGeom>
        </p:spPr>
        <p:txBody>
          <a:bodyPr wrap="square" lIns="0" tIns="0" rIns="0" bIns="0" rtlCol="0" anchor="t">
            <a:spAutoFit/>
          </a:bodyPr>
          <a:lstStyle/>
          <a:p>
            <a:pPr algn="ct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PUBLISH &amp; </a:t>
            </a:r>
            <a:b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br>
            <a:r>
              <a:rPr lang="en-US" b="1">
                <a:solidFill>
                  <a:srgbClr val="FFFFFF"/>
                </a:solidFill>
                <a:latin typeface="Inter Medium" panose="02000603000000020004" pitchFamily="50" charset="0"/>
                <a:ea typeface="Inter Medium" panose="02000603000000020004" pitchFamily="50" charset="0"/>
                <a:cs typeface="Inter Medium" panose="02000603000000020004" pitchFamily="50" charset="0"/>
                <a:sym typeface="Verdana Pro Bold"/>
              </a:rPr>
              <a:t>REPORT</a:t>
            </a:r>
          </a:p>
        </p:txBody>
      </p:sp>
      <p:sp>
        <p:nvSpPr>
          <p:cNvPr id="8" name="DISCOVER &amp; REUSE">
            <a:extLst>
              <a:ext uri="{FF2B5EF4-FFF2-40B4-BE49-F238E27FC236}">
                <a16:creationId xmlns:a16="http://schemas.microsoft.com/office/drawing/2014/main" id="{162A043F-BA6A-B815-8FDB-88F3D989A98D}"/>
              </a:ext>
            </a:extLst>
          </p:cNvPr>
          <p:cNvSpPr txBox="1"/>
          <p:nvPr/>
        </p:nvSpPr>
        <p:spPr>
          <a:xfrm>
            <a:off x="9012677" y="1296521"/>
            <a:ext cx="2333846" cy="241669"/>
          </a:xfrm>
          <a:prstGeom prst="rect">
            <a:avLst/>
          </a:prstGeom>
        </p:spPr>
        <p:txBody>
          <a:bodyPr wrap="square" lIns="0" tIns="0" rIns="0" bIns="0" rtlCol="0" anchor="t">
            <a:spAutoFit/>
          </a:bodyPr>
          <a:lstStyle/>
          <a:p>
            <a:pPr algn="ctr">
              <a:lnSpc>
                <a:spcPts val="2091"/>
              </a:lnSpc>
            </a:pPr>
            <a:r>
              <a:rPr lang="en-US" sz="1400" b="1">
                <a:solidFill>
                  <a:srgbClr val="F2F2F2"/>
                </a:solidFill>
                <a:latin typeface="+mj-lt"/>
              </a:rPr>
              <a:t>DISCOVER &amp; REUSE</a:t>
            </a:r>
          </a:p>
        </p:txBody>
      </p:sp>
      <p:sp>
        <p:nvSpPr>
          <p:cNvPr id="32" name="Arrow: Curved Up 31">
            <a:extLst>
              <a:ext uri="{FF2B5EF4-FFF2-40B4-BE49-F238E27FC236}">
                <a16:creationId xmlns:a16="http://schemas.microsoft.com/office/drawing/2014/main" id="{AF8C4EF8-16C6-651E-B671-A0230D2684D6}"/>
              </a:ext>
            </a:extLst>
          </p:cNvPr>
          <p:cNvSpPr/>
          <p:nvPr/>
        </p:nvSpPr>
        <p:spPr>
          <a:xfrm rot="16200000">
            <a:off x="11135139" y="1375828"/>
            <a:ext cx="864001" cy="644464"/>
          </a:xfrm>
          <a:prstGeom prst="curvedUpArrow">
            <a:avLst/>
          </a:prstGeom>
          <a:solidFill>
            <a:srgbClr val="A71930"/>
          </a:solidFill>
          <a:ln>
            <a:solidFill>
              <a:srgbClr val="D24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743768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7C9B-1444-8129-F24E-369441D96A94}"/>
            </a:ext>
          </a:extLst>
        </p:cNvPr>
        <p:cNvGrpSpPr/>
        <p:nvPr/>
      </p:nvGrpSpPr>
      <p:grpSpPr>
        <a:xfrm>
          <a:off x="0" y="0"/>
          <a:ext cx="0" cy="0"/>
          <a:chOff x="0" y="0"/>
          <a:chExt cx="0" cy="0"/>
        </a:xfrm>
      </p:grpSpPr>
      <p:sp>
        <p:nvSpPr>
          <p:cNvPr id="21" name="Freeform 21">
            <a:extLst>
              <a:ext uri="{FF2B5EF4-FFF2-40B4-BE49-F238E27FC236}">
                <a16:creationId xmlns:a16="http://schemas.microsoft.com/office/drawing/2014/main" id="{14A3BDE4-5B48-15BD-3DF7-77C4480232EB}"/>
              </a:ext>
            </a:extLst>
          </p:cNvPr>
          <p:cNvSpPr/>
          <p:nvPr/>
        </p:nvSpPr>
        <p:spPr>
          <a:xfrm>
            <a:off x="4807656" y="5057533"/>
            <a:ext cx="3093783" cy="4057421"/>
          </a:xfrm>
          <a:custGeom>
            <a:avLst/>
            <a:gdLst/>
            <a:ahLst/>
            <a:cxnLst/>
            <a:rect l="l" t="t" r="r" b="b"/>
            <a:pathLst>
              <a:path w="4640675" h="6086131">
                <a:moveTo>
                  <a:pt x="0" y="0"/>
                </a:moveTo>
                <a:lnTo>
                  <a:pt x="4640675" y="0"/>
                </a:lnTo>
                <a:lnTo>
                  <a:pt x="4640675" y="6086131"/>
                </a:lnTo>
                <a:lnTo>
                  <a:pt x="0" y="6086131"/>
                </a:lnTo>
                <a:lnTo>
                  <a:pt x="0" y="0"/>
                </a:lnTo>
                <a:close/>
              </a:path>
            </a:pathLst>
          </a:custGeom>
          <a:blipFill>
            <a:blip>
              <a:extLst>
                <a:ext uri="{96DAC541-7B7A-43D3-8B79-37D633B846F1}">
                  <asvg:svgBlip xmlns:asvg="http://schemas.microsoft.com/office/drawing/2016/SVG/main" r:embed="rId3"/>
                </a:ext>
              </a:extLst>
            </a:blip>
            <a:stretch>
              <a:fillRect/>
            </a:stretch>
          </a:blipFill>
          <a:effectLst>
            <a:glow rad="139700">
              <a:schemeClr val="accent1">
                <a:satMod val="175000"/>
                <a:alpha val="40000"/>
              </a:schemeClr>
            </a:glow>
          </a:effectLst>
        </p:spPr>
        <p:txBody>
          <a:bodyPr/>
          <a:lstStyle/>
          <a:p>
            <a:endParaRPr lang="en-NZ" sz="1200"/>
          </a:p>
        </p:txBody>
      </p:sp>
      <p:sp>
        <p:nvSpPr>
          <p:cNvPr id="11" name="Freeform 18">
            <a:extLst>
              <a:ext uri="{FF2B5EF4-FFF2-40B4-BE49-F238E27FC236}">
                <a16:creationId xmlns:a16="http://schemas.microsoft.com/office/drawing/2014/main" id="{0F313BBB-502B-BD4F-5848-9D06BF47C55F}"/>
              </a:ext>
            </a:extLst>
          </p:cNvPr>
          <p:cNvSpPr/>
          <p:nvPr/>
        </p:nvSpPr>
        <p:spPr>
          <a:xfrm>
            <a:off x="962289" y="3946353"/>
            <a:ext cx="10784519" cy="901283"/>
          </a:xfrm>
          <a:custGeom>
            <a:avLst/>
            <a:gdLst/>
            <a:ahLst/>
            <a:cxnLst/>
            <a:rect l="l" t="t" r="r" b="b"/>
            <a:pathLst>
              <a:path w="1552089" h="262089">
                <a:moveTo>
                  <a:pt x="66508" y="0"/>
                </a:moveTo>
                <a:lnTo>
                  <a:pt x="1485582" y="0"/>
                </a:lnTo>
                <a:cubicBezTo>
                  <a:pt x="1522313" y="0"/>
                  <a:pt x="1552089" y="29776"/>
                  <a:pt x="1552089" y="66508"/>
                </a:cubicBezTo>
                <a:lnTo>
                  <a:pt x="1552089" y="195582"/>
                </a:lnTo>
                <a:cubicBezTo>
                  <a:pt x="1552089" y="213221"/>
                  <a:pt x="1545082" y="230137"/>
                  <a:pt x="1532610" y="242610"/>
                </a:cubicBezTo>
                <a:cubicBezTo>
                  <a:pt x="1520137" y="255082"/>
                  <a:pt x="1503221" y="262089"/>
                  <a:pt x="1485582" y="262089"/>
                </a:cubicBezTo>
                <a:lnTo>
                  <a:pt x="66508" y="262089"/>
                </a:lnTo>
                <a:cubicBezTo>
                  <a:pt x="48869" y="262089"/>
                  <a:pt x="31952" y="255082"/>
                  <a:pt x="19480" y="242610"/>
                </a:cubicBezTo>
                <a:cubicBezTo>
                  <a:pt x="7007" y="230137"/>
                  <a:pt x="0" y="213221"/>
                  <a:pt x="0" y="195582"/>
                </a:cubicBezTo>
                <a:lnTo>
                  <a:pt x="0" y="66508"/>
                </a:lnTo>
                <a:cubicBezTo>
                  <a:pt x="0" y="48869"/>
                  <a:pt x="7007" y="31952"/>
                  <a:pt x="19480" y="19480"/>
                </a:cubicBezTo>
                <a:cubicBezTo>
                  <a:pt x="31952" y="7007"/>
                  <a:pt x="48869" y="0"/>
                  <a:pt x="66508" y="0"/>
                </a:cubicBezTo>
                <a:close/>
              </a:path>
            </a:pathLst>
          </a:custGeom>
          <a:solidFill>
            <a:schemeClr val="accent1"/>
          </a:solidFill>
        </p:spPr>
        <p:txBody>
          <a:bodyPr/>
          <a:lstStyle/>
          <a:p>
            <a:endParaRPr lang="en-NZ" sz="1200"/>
          </a:p>
        </p:txBody>
      </p:sp>
      <p:sp>
        <p:nvSpPr>
          <p:cNvPr id="12" name="TextBox 19">
            <a:extLst>
              <a:ext uri="{FF2B5EF4-FFF2-40B4-BE49-F238E27FC236}">
                <a16:creationId xmlns:a16="http://schemas.microsoft.com/office/drawing/2014/main" id="{6A6C8269-2DB8-7267-F155-0147E96D0AA9}"/>
              </a:ext>
            </a:extLst>
          </p:cNvPr>
          <p:cNvSpPr txBox="1"/>
          <p:nvPr/>
        </p:nvSpPr>
        <p:spPr>
          <a:xfrm>
            <a:off x="962289" y="3986572"/>
            <a:ext cx="10784519" cy="785260"/>
          </a:xfrm>
          <a:prstGeom prst="rect">
            <a:avLst/>
          </a:prstGeom>
        </p:spPr>
        <p:txBody>
          <a:bodyPr lIns="216000" tIns="33867" rIns="33867" bIns="33867" rtlCol="0" anchor="ctr"/>
          <a:lstStyle/>
          <a:p>
            <a:pPr algn="ctr">
              <a:lnSpc>
                <a:spcPts val="2800"/>
              </a:lnSpc>
            </a:pPr>
            <a:r>
              <a:rPr lang="en-NZ" sz="2400" b="1" dirty="0">
                <a:solidFill>
                  <a:srgbClr val="FFFFFF"/>
                </a:solidFill>
                <a:latin typeface="+mj-lt"/>
                <a:ea typeface="Verdana"/>
                <a:cs typeface="Verdana Pro Bold"/>
                <a:sym typeface="Verdana Pro Bold"/>
              </a:rPr>
              <a:t>Demonstrate your awareness and understanding of RDM best </a:t>
            </a:r>
            <a:r>
              <a:rPr lang="en-NZ" sz="2400" b="1">
                <a:solidFill>
                  <a:srgbClr val="FFFFFF"/>
                </a:solidFill>
                <a:latin typeface="+mj-lt"/>
                <a:ea typeface="Verdana"/>
                <a:cs typeface="Verdana Pro Bold"/>
                <a:sym typeface="Verdana Pro Bold"/>
              </a:rPr>
              <a:t>practices to funders and to obtain ethics approval</a:t>
            </a:r>
            <a:endParaRPr lang="en-US" sz="2400" b="1">
              <a:solidFill>
                <a:srgbClr val="FFFFFF"/>
              </a:solidFill>
              <a:latin typeface="+mj-lt"/>
              <a:ea typeface="Verdana"/>
              <a:cs typeface="Verdana Pro Bold"/>
              <a:sym typeface="Verdana Pro Bold"/>
            </a:endParaRPr>
          </a:p>
        </p:txBody>
      </p:sp>
      <p:grpSp>
        <p:nvGrpSpPr>
          <p:cNvPr id="46" name="Group 45">
            <a:extLst>
              <a:ext uri="{FF2B5EF4-FFF2-40B4-BE49-F238E27FC236}">
                <a16:creationId xmlns:a16="http://schemas.microsoft.com/office/drawing/2014/main" id="{396811A1-2D27-E89C-639D-1D99BEAFA0FE}"/>
              </a:ext>
            </a:extLst>
          </p:cNvPr>
          <p:cNvGrpSpPr/>
          <p:nvPr/>
        </p:nvGrpSpPr>
        <p:grpSpPr>
          <a:xfrm>
            <a:off x="1355613" y="1755638"/>
            <a:ext cx="3606733" cy="1620000"/>
            <a:chOff x="1355613" y="1755638"/>
            <a:chExt cx="3606733" cy="1620000"/>
          </a:xfrm>
        </p:grpSpPr>
        <p:sp>
          <p:nvSpPr>
            <p:cNvPr id="3" name="Freeform 3">
              <a:extLst>
                <a:ext uri="{FF2B5EF4-FFF2-40B4-BE49-F238E27FC236}">
                  <a16:creationId xmlns:a16="http://schemas.microsoft.com/office/drawing/2014/main" id="{C0B8F44D-414D-EAE4-CC9C-B9374947C143}"/>
                </a:ext>
              </a:extLst>
            </p:cNvPr>
            <p:cNvSpPr/>
            <p:nvPr/>
          </p:nvSpPr>
          <p:spPr>
            <a:xfrm>
              <a:off x="2816766" y="2025606"/>
              <a:ext cx="2145580" cy="1129588"/>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endParaRPr lang="en-NZ" sz="1200"/>
            </a:p>
          </p:txBody>
        </p:sp>
        <p:sp>
          <p:nvSpPr>
            <p:cNvPr id="24" name="TextBox 24">
              <a:extLst>
                <a:ext uri="{FF2B5EF4-FFF2-40B4-BE49-F238E27FC236}">
                  <a16:creationId xmlns:a16="http://schemas.microsoft.com/office/drawing/2014/main" id="{6FE8D07C-E9BF-8341-4AA6-F2EFFAC9894E}"/>
                </a:ext>
              </a:extLst>
            </p:cNvPr>
            <p:cNvSpPr txBox="1"/>
            <p:nvPr/>
          </p:nvSpPr>
          <p:spPr>
            <a:xfrm>
              <a:off x="3031517" y="2077538"/>
              <a:ext cx="1830272" cy="974626"/>
            </a:xfrm>
            <a:prstGeom prst="rect">
              <a:avLst/>
            </a:prstGeom>
          </p:spPr>
          <p:txBody>
            <a:bodyPr wrap="square" lIns="0" tIns="0" rIns="0" bIns="0" rtlCol="0" anchor="t">
              <a:spAutoFit/>
            </a:bodyPr>
            <a:lstStyle/>
            <a:p>
              <a:pPr>
                <a:lnSpc>
                  <a:spcPts val="1906"/>
                </a:lnSpc>
              </a:pPr>
              <a:r>
                <a:rPr lang="en-US" sz="1600" b="1">
                  <a:solidFill>
                    <a:srgbClr val="4A4A4C"/>
                  </a:solidFill>
                  <a:ea typeface="Verdana" panose="020B0604030504040204" pitchFamily="34" charset="0"/>
                  <a:cs typeface="Verdana Pro"/>
                  <a:sym typeface="Verdana Pro"/>
                </a:rPr>
                <a:t>Increases competitive advantage </a:t>
              </a:r>
              <a:r>
                <a:rPr lang="en-US" sz="1600">
                  <a:solidFill>
                    <a:srgbClr val="4A4A4C"/>
                  </a:solidFill>
                  <a:ea typeface="Verdana" panose="020B0604030504040204" pitchFamily="34" charset="0"/>
                  <a:cs typeface="Verdana Pro"/>
                  <a:sym typeface="Verdana Pro"/>
                </a:rPr>
                <a:t>for research funding.</a:t>
              </a:r>
            </a:p>
          </p:txBody>
        </p:sp>
        <p:sp>
          <p:nvSpPr>
            <p:cNvPr id="4" name="Freeform 34">
              <a:extLst>
                <a:ext uri="{FF2B5EF4-FFF2-40B4-BE49-F238E27FC236}">
                  <a16:creationId xmlns:a16="http://schemas.microsoft.com/office/drawing/2014/main" id="{B9E99D40-4FF9-C1FB-E044-8DA2E9E49669}"/>
                </a:ext>
              </a:extLst>
            </p:cNvPr>
            <p:cNvSpPr>
              <a:spLocks noChangeAspect="1"/>
            </p:cNvSpPr>
            <p:nvPr/>
          </p:nvSpPr>
          <p:spPr>
            <a:xfrm>
              <a:off x="1355613" y="1755638"/>
              <a:ext cx="1593675" cy="1620000"/>
            </a:xfrm>
            <a:custGeom>
              <a:avLst/>
              <a:gdLst/>
              <a:ahLst/>
              <a:cxnLst/>
              <a:rect l="l" t="t" r="r" b="b"/>
              <a:pathLst>
                <a:path w="1940588" h="1972643">
                  <a:moveTo>
                    <a:pt x="0" y="0"/>
                  </a:moveTo>
                  <a:lnTo>
                    <a:pt x="1940588" y="0"/>
                  </a:lnTo>
                  <a:lnTo>
                    <a:pt x="1940588" y="1972644"/>
                  </a:lnTo>
                  <a:lnTo>
                    <a:pt x="0" y="1972644"/>
                  </a:lnTo>
                  <a:lnTo>
                    <a:pt x="0" y="0"/>
                  </a:lnTo>
                  <a:close/>
                </a:path>
              </a:pathLst>
            </a:custGeom>
            <a:blipFill>
              <a:blip r:embed="rId4"/>
              <a:stretch>
                <a:fillRect/>
              </a:stretch>
            </a:blipFill>
            <a:effectLst>
              <a:glow rad="228600">
                <a:schemeClr val="accent1">
                  <a:satMod val="175000"/>
                  <a:alpha val="40000"/>
                </a:schemeClr>
              </a:glow>
            </a:effectLst>
          </p:spPr>
          <p:txBody>
            <a:bodyPr/>
            <a:lstStyle/>
            <a:p>
              <a:endParaRPr lang="en-NZ"/>
            </a:p>
          </p:txBody>
        </p:sp>
        <p:sp>
          <p:nvSpPr>
            <p:cNvPr id="5" name="TextBox 39">
              <a:extLst>
                <a:ext uri="{FF2B5EF4-FFF2-40B4-BE49-F238E27FC236}">
                  <a16:creationId xmlns:a16="http://schemas.microsoft.com/office/drawing/2014/main" id="{D018F1B3-232D-C76F-C999-765270E7CE60}"/>
                </a:ext>
              </a:extLst>
            </p:cNvPr>
            <p:cNvSpPr txBox="1"/>
            <p:nvPr/>
          </p:nvSpPr>
          <p:spPr>
            <a:xfrm>
              <a:off x="1355613" y="2024537"/>
              <a:ext cx="1593675" cy="17088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40"/>
                </a:lnSpc>
              </a:pPr>
              <a:r>
                <a:rPr lang="en-US" sz="800" b="1">
                  <a:solidFill>
                    <a:srgbClr val="000000"/>
                  </a:solidFill>
                  <a:latin typeface="Verdana Pro Bold"/>
                  <a:ea typeface="Verdana Pro Bold"/>
                  <a:cs typeface="Verdana Pro Bold"/>
                  <a:sym typeface="Verdana Pro Bold"/>
                </a:rPr>
                <a:t>RESEARCH FUNDER</a:t>
              </a:r>
              <a:endParaRPr lang="en-US" sz="900" b="1">
                <a:solidFill>
                  <a:srgbClr val="000000"/>
                </a:solidFill>
                <a:latin typeface="Verdana Pro Bold"/>
                <a:ea typeface="Verdana Pro Bold"/>
                <a:cs typeface="Verdana Pro Bold"/>
                <a:sym typeface="Verdana Pro Bold"/>
              </a:endParaRPr>
            </a:p>
          </p:txBody>
        </p:sp>
      </p:grpSp>
      <p:cxnSp>
        <p:nvCxnSpPr>
          <p:cNvPr id="48" name="Straight Arrow Connector 47">
            <a:extLst>
              <a:ext uri="{FF2B5EF4-FFF2-40B4-BE49-F238E27FC236}">
                <a16:creationId xmlns:a16="http://schemas.microsoft.com/office/drawing/2014/main" id="{D99191AC-C1B1-225E-0FEA-5647B66F6737}"/>
              </a:ext>
            </a:extLst>
          </p:cNvPr>
          <p:cNvCxnSpPr>
            <a:cxnSpLocks/>
          </p:cNvCxnSpPr>
          <p:nvPr/>
        </p:nvCxnSpPr>
        <p:spPr>
          <a:xfrm flipH="1" flipV="1">
            <a:off x="4650811" y="3408418"/>
            <a:ext cx="498779" cy="462131"/>
          </a:xfrm>
          <a:prstGeom prst="straightConnector1">
            <a:avLst/>
          </a:prstGeom>
          <a:ln w="762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F7A19C4A-F9E7-244A-92B7-EB240C24E65C}"/>
              </a:ext>
            </a:extLst>
          </p:cNvPr>
          <p:cNvCxnSpPr>
            <a:cxnSpLocks/>
          </p:cNvCxnSpPr>
          <p:nvPr/>
        </p:nvCxnSpPr>
        <p:spPr>
          <a:xfrm flipV="1">
            <a:off x="6594209" y="3356717"/>
            <a:ext cx="257550" cy="484687"/>
          </a:xfrm>
          <a:prstGeom prst="straightConnector1">
            <a:avLst/>
          </a:prstGeom>
          <a:ln w="762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32" name="Group 31">
            <a:extLst>
              <a:ext uri="{FF2B5EF4-FFF2-40B4-BE49-F238E27FC236}">
                <a16:creationId xmlns:a16="http://schemas.microsoft.com/office/drawing/2014/main" id="{F8FF81DC-95B1-44A3-D982-A62F516C2D29}"/>
              </a:ext>
            </a:extLst>
          </p:cNvPr>
          <p:cNvGrpSpPr/>
          <p:nvPr/>
        </p:nvGrpSpPr>
        <p:grpSpPr>
          <a:xfrm>
            <a:off x="7036438" y="1906092"/>
            <a:ext cx="4248089" cy="1629783"/>
            <a:chOff x="7471356" y="1435136"/>
            <a:chExt cx="4248089" cy="1629783"/>
          </a:xfrm>
        </p:grpSpPr>
        <p:sp>
          <p:nvSpPr>
            <p:cNvPr id="9" name="Freeform 3">
              <a:extLst>
                <a:ext uri="{FF2B5EF4-FFF2-40B4-BE49-F238E27FC236}">
                  <a16:creationId xmlns:a16="http://schemas.microsoft.com/office/drawing/2014/main" id="{384FCDF1-2A33-01FD-01D0-E45654EA5DF6}"/>
                </a:ext>
              </a:extLst>
            </p:cNvPr>
            <p:cNvSpPr/>
            <p:nvPr/>
          </p:nvSpPr>
          <p:spPr>
            <a:xfrm>
              <a:off x="8705871" y="1435136"/>
              <a:ext cx="3013574" cy="941911"/>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endParaRPr lang="en-NZ" sz="1200"/>
            </a:p>
          </p:txBody>
        </p:sp>
        <p:sp>
          <p:nvSpPr>
            <p:cNvPr id="10" name="TextBox 24">
              <a:extLst>
                <a:ext uri="{FF2B5EF4-FFF2-40B4-BE49-F238E27FC236}">
                  <a16:creationId xmlns:a16="http://schemas.microsoft.com/office/drawing/2014/main" id="{97F51CAA-1709-4758-23A1-7D4C88A763B2}"/>
                </a:ext>
              </a:extLst>
            </p:cNvPr>
            <p:cNvSpPr txBox="1"/>
            <p:nvPr/>
          </p:nvSpPr>
          <p:spPr>
            <a:xfrm>
              <a:off x="8976039" y="1557985"/>
              <a:ext cx="2743406" cy="730969"/>
            </a:xfrm>
            <a:prstGeom prst="rect">
              <a:avLst/>
            </a:prstGeom>
          </p:spPr>
          <p:txBody>
            <a:bodyPr wrap="square" lIns="0" tIns="0" rIns="0" bIns="0" rtlCol="0" anchor="t">
              <a:spAutoFit/>
            </a:bodyPr>
            <a:lstStyle/>
            <a:p>
              <a:pPr>
                <a:lnSpc>
                  <a:spcPts val="1906"/>
                </a:lnSpc>
              </a:pPr>
              <a:r>
                <a:rPr lang="en-US" sz="1600">
                  <a:solidFill>
                    <a:srgbClr val="4A4A4C"/>
                  </a:solidFill>
                  <a:ea typeface="Verdana" panose="020B0604030504040204" pitchFamily="34" charset="0"/>
                  <a:cs typeface="Verdana Pro"/>
                  <a:sym typeface="Verdana Pro"/>
                </a:rPr>
                <a:t>Document RDM practices to help you through </a:t>
              </a:r>
              <a:r>
                <a:rPr lang="en-US" sz="1600" b="1">
                  <a:solidFill>
                    <a:srgbClr val="4A4A4C"/>
                  </a:solidFill>
                  <a:ea typeface="Verdana" panose="020B0604030504040204" pitchFamily="34" charset="0"/>
                  <a:cs typeface="Verdana Pro"/>
                  <a:sym typeface="Verdana Pro"/>
                </a:rPr>
                <a:t>ethics approval</a:t>
              </a:r>
              <a:r>
                <a:rPr lang="en-US" sz="1600">
                  <a:solidFill>
                    <a:srgbClr val="4A4A4C"/>
                  </a:solidFill>
                  <a:ea typeface="Verdana" panose="020B0604030504040204" pitchFamily="34" charset="0"/>
                  <a:cs typeface="Verdana Pro"/>
                  <a:sym typeface="Verdana Pro"/>
                </a:rPr>
                <a:t>.</a:t>
              </a:r>
            </a:p>
          </p:txBody>
        </p:sp>
        <p:grpSp>
          <p:nvGrpSpPr>
            <p:cNvPr id="2" name="Group 41">
              <a:extLst>
                <a:ext uri="{FF2B5EF4-FFF2-40B4-BE49-F238E27FC236}">
                  <a16:creationId xmlns:a16="http://schemas.microsoft.com/office/drawing/2014/main" id="{91B6369C-FC6C-D97A-D55C-771C64A38E80}"/>
                </a:ext>
              </a:extLst>
            </p:cNvPr>
            <p:cNvGrpSpPr>
              <a:grpSpLocks noChangeAspect="1"/>
            </p:cNvGrpSpPr>
            <p:nvPr/>
          </p:nvGrpSpPr>
          <p:grpSpPr>
            <a:xfrm>
              <a:off x="7471356" y="1444919"/>
              <a:ext cx="1620000" cy="1620000"/>
              <a:chOff x="1" y="0"/>
              <a:chExt cx="3203654" cy="3203654"/>
            </a:xfrm>
          </p:grpSpPr>
          <p:sp>
            <p:nvSpPr>
              <p:cNvPr id="6" name="Freeform 42">
                <a:extLst>
                  <a:ext uri="{FF2B5EF4-FFF2-40B4-BE49-F238E27FC236}">
                    <a16:creationId xmlns:a16="http://schemas.microsoft.com/office/drawing/2014/main" id="{953128D4-863C-2105-AEAE-D3D33B658402}"/>
                  </a:ext>
                </a:extLst>
              </p:cNvPr>
              <p:cNvSpPr/>
              <p:nvPr/>
            </p:nvSpPr>
            <p:spPr>
              <a:xfrm>
                <a:off x="1" y="0"/>
                <a:ext cx="3203654" cy="3203654"/>
              </a:xfrm>
              <a:custGeom>
                <a:avLst/>
                <a:gdLst/>
                <a:ahLst/>
                <a:cxnLst/>
                <a:rect l="l" t="t" r="r" b="b"/>
                <a:pathLst>
                  <a:path w="3203654" h="3203654">
                    <a:moveTo>
                      <a:pt x="0" y="0"/>
                    </a:moveTo>
                    <a:lnTo>
                      <a:pt x="3203654" y="0"/>
                    </a:lnTo>
                    <a:lnTo>
                      <a:pt x="3203654" y="3203654"/>
                    </a:lnTo>
                    <a:lnTo>
                      <a:pt x="0" y="32036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NZ"/>
              </a:p>
            </p:txBody>
          </p:sp>
          <p:sp>
            <p:nvSpPr>
              <p:cNvPr id="8" name="TextBox 43">
                <a:extLst>
                  <a:ext uri="{FF2B5EF4-FFF2-40B4-BE49-F238E27FC236}">
                    <a16:creationId xmlns:a16="http://schemas.microsoft.com/office/drawing/2014/main" id="{EFC26C11-F7A1-ED9F-981E-2FD81F99F9AE}"/>
                  </a:ext>
                </a:extLst>
              </p:cNvPr>
              <p:cNvSpPr txBox="1"/>
              <p:nvPr/>
            </p:nvSpPr>
            <p:spPr>
              <a:xfrm>
                <a:off x="1458708" y="167383"/>
                <a:ext cx="1510881" cy="182848"/>
              </a:xfrm>
              <a:prstGeom prst="rect">
                <a:avLst/>
              </a:prstGeom>
            </p:spPr>
            <p:txBody>
              <a:bodyPr lIns="0" tIns="0" rIns="0" bIns="0" rtlCol="0" anchor="t">
                <a:spAutoFit/>
              </a:bodyPr>
              <a:lstStyle/>
              <a:p>
                <a:pPr algn="l">
                  <a:lnSpc>
                    <a:spcPts val="817"/>
                  </a:lnSpc>
                </a:pPr>
                <a:r>
                  <a:rPr lang="en-US" sz="583" b="1">
                    <a:solidFill>
                      <a:srgbClr val="000000"/>
                    </a:solidFill>
                    <a:latin typeface="Verdana Pro Bold"/>
                    <a:ea typeface="Verdana Pro Bold"/>
                    <a:cs typeface="Verdana Pro Bold"/>
                    <a:sym typeface="Verdana Pro Bold"/>
                  </a:rPr>
                  <a:t>ETHICS</a:t>
                </a:r>
              </a:p>
            </p:txBody>
          </p:sp>
        </p:grpSp>
      </p:grpSp>
      <p:sp>
        <p:nvSpPr>
          <p:cNvPr id="7" name="Title 6">
            <a:extLst>
              <a:ext uri="{FF2B5EF4-FFF2-40B4-BE49-F238E27FC236}">
                <a16:creationId xmlns:a16="http://schemas.microsoft.com/office/drawing/2014/main" id="{9B88C9FD-DDA4-9FB6-21D5-01BA01A098DA}"/>
              </a:ext>
            </a:extLst>
          </p:cNvPr>
          <p:cNvSpPr>
            <a:spLocks noGrp="1"/>
          </p:cNvSpPr>
          <p:nvPr>
            <p:ph type="title"/>
          </p:nvPr>
        </p:nvSpPr>
        <p:spPr/>
        <p:txBody>
          <a:bodyPr>
            <a:normAutofit/>
          </a:bodyPr>
          <a:lstStyle/>
          <a:p>
            <a:r>
              <a:rPr lang="en-US"/>
              <a:t>Good DMPs support funding success</a:t>
            </a:r>
            <a:endParaRPr lang="en-NZ"/>
          </a:p>
        </p:txBody>
      </p:sp>
    </p:spTree>
    <p:extLst>
      <p:ext uri="{BB962C8B-B14F-4D97-AF65-F5344CB8AC3E}">
        <p14:creationId xmlns:p14="http://schemas.microsoft.com/office/powerpoint/2010/main" val="68560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9E701-AD0B-3A6F-C8BF-1FF1FBFCC7E7}"/>
            </a:ext>
          </a:extLst>
        </p:cNvPr>
        <p:cNvGrpSpPr/>
        <p:nvPr/>
      </p:nvGrpSpPr>
      <p:grpSpPr>
        <a:xfrm>
          <a:off x="0" y="0"/>
          <a:ext cx="0" cy="0"/>
          <a:chOff x="0" y="0"/>
          <a:chExt cx="0" cy="0"/>
        </a:xfrm>
      </p:grpSpPr>
      <p:sp>
        <p:nvSpPr>
          <p:cNvPr id="21" name="Freeform 21">
            <a:extLst>
              <a:ext uri="{FF2B5EF4-FFF2-40B4-BE49-F238E27FC236}">
                <a16:creationId xmlns:a16="http://schemas.microsoft.com/office/drawing/2014/main" id="{2B309766-F957-0394-9195-B9C3000F926F}"/>
              </a:ext>
            </a:extLst>
          </p:cNvPr>
          <p:cNvSpPr>
            <a:spLocks noChangeAspect="1"/>
          </p:cNvSpPr>
          <p:nvPr/>
        </p:nvSpPr>
        <p:spPr>
          <a:xfrm>
            <a:off x="3615341" y="3947057"/>
            <a:ext cx="4439187" cy="5821886"/>
          </a:xfrm>
          <a:custGeom>
            <a:avLst/>
            <a:gdLst/>
            <a:ahLst/>
            <a:cxnLst/>
            <a:rect l="l" t="t" r="r" b="b"/>
            <a:pathLst>
              <a:path w="4640675" h="6086131">
                <a:moveTo>
                  <a:pt x="0" y="0"/>
                </a:moveTo>
                <a:lnTo>
                  <a:pt x="4640675" y="0"/>
                </a:lnTo>
                <a:lnTo>
                  <a:pt x="4640675" y="6086131"/>
                </a:lnTo>
                <a:lnTo>
                  <a:pt x="0" y="6086131"/>
                </a:lnTo>
                <a:lnTo>
                  <a:pt x="0" y="0"/>
                </a:lnTo>
                <a:close/>
              </a:path>
            </a:pathLst>
          </a:custGeom>
          <a:blipFill>
            <a:blip>
              <a:extLst>
                <a:ext uri="{96DAC541-7B7A-43D3-8B79-37D633B846F1}">
                  <asvg:svgBlip xmlns:asvg="http://schemas.microsoft.com/office/drawing/2016/SVG/main" r:embed="rId3"/>
                </a:ext>
              </a:extLst>
            </a:blip>
            <a:stretch>
              <a:fillRect/>
            </a:stretch>
          </a:blipFill>
          <a:effectLst>
            <a:glow rad="139700">
              <a:schemeClr val="accent1">
                <a:satMod val="175000"/>
                <a:alpha val="40000"/>
              </a:schemeClr>
            </a:glow>
          </a:effectLst>
        </p:spPr>
        <p:txBody>
          <a:bodyPr/>
          <a:lstStyle/>
          <a:p>
            <a:endParaRPr lang="en-NZ" sz="1200"/>
          </a:p>
        </p:txBody>
      </p:sp>
      <p:sp>
        <p:nvSpPr>
          <p:cNvPr id="2" name="Title 1">
            <a:extLst>
              <a:ext uri="{FF2B5EF4-FFF2-40B4-BE49-F238E27FC236}">
                <a16:creationId xmlns:a16="http://schemas.microsoft.com/office/drawing/2014/main" id="{12D055DB-D578-3B4C-EBC4-287B22898FE0}"/>
              </a:ext>
            </a:extLst>
          </p:cNvPr>
          <p:cNvSpPr>
            <a:spLocks noGrp="1"/>
          </p:cNvSpPr>
          <p:nvPr>
            <p:ph type="title"/>
          </p:nvPr>
        </p:nvSpPr>
        <p:spPr/>
        <p:txBody>
          <a:bodyPr>
            <a:normAutofit/>
          </a:bodyPr>
          <a:lstStyle/>
          <a:p>
            <a:r>
              <a:rPr lang="en-US"/>
              <a:t>DMPs connect project team members</a:t>
            </a:r>
            <a:endParaRPr lang="en-NZ"/>
          </a:p>
        </p:txBody>
      </p:sp>
      <p:sp>
        <p:nvSpPr>
          <p:cNvPr id="31" name="Freeform 3">
            <a:extLst>
              <a:ext uri="{FF2B5EF4-FFF2-40B4-BE49-F238E27FC236}">
                <a16:creationId xmlns:a16="http://schemas.microsoft.com/office/drawing/2014/main" id="{41CB4DD6-181E-619E-61BE-6E6369904D5D}"/>
              </a:ext>
            </a:extLst>
          </p:cNvPr>
          <p:cNvSpPr/>
          <p:nvPr/>
        </p:nvSpPr>
        <p:spPr>
          <a:xfrm>
            <a:off x="4807593" y="1909243"/>
            <a:ext cx="6469414" cy="1522908"/>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endParaRPr lang="en-NZ" sz="1200"/>
          </a:p>
        </p:txBody>
      </p:sp>
      <p:sp>
        <p:nvSpPr>
          <p:cNvPr id="22" name="TextBox 21">
            <a:extLst>
              <a:ext uri="{FF2B5EF4-FFF2-40B4-BE49-F238E27FC236}">
                <a16:creationId xmlns:a16="http://schemas.microsoft.com/office/drawing/2014/main" id="{1F0C51C9-AFB9-0D5F-E337-99BB7B0FCC86}"/>
              </a:ext>
            </a:extLst>
          </p:cNvPr>
          <p:cNvSpPr txBox="1"/>
          <p:nvPr/>
        </p:nvSpPr>
        <p:spPr>
          <a:xfrm>
            <a:off x="4962868" y="2040198"/>
            <a:ext cx="6124358" cy="1200329"/>
          </a:xfrm>
          <a:prstGeom prst="rect">
            <a:avLst/>
          </a:prstGeom>
          <a:noFill/>
        </p:spPr>
        <p:txBody>
          <a:bodyPr wrap="square" rtlCol="0">
            <a:spAutoFit/>
          </a:bodyPr>
          <a:lstStyle/>
          <a:p>
            <a:r>
              <a:rPr lang="en-NZ" sz="2400">
                <a:solidFill>
                  <a:schemeClr val="accent4"/>
                </a:solidFill>
              </a:rPr>
              <a:t>Plan and document project roles and responsibilities with the project team so that everyone is on the same page.</a:t>
            </a:r>
          </a:p>
        </p:txBody>
      </p:sp>
      <p:pic>
        <p:nvPicPr>
          <p:cNvPr id="30" name="Graphic 29" descr="Meeting outline">
            <a:extLst>
              <a:ext uri="{FF2B5EF4-FFF2-40B4-BE49-F238E27FC236}">
                <a16:creationId xmlns:a16="http://schemas.microsoft.com/office/drawing/2014/main" id="{11B3BFAD-7AE7-E59C-7D0C-E357F69025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65391" y="2040198"/>
            <a:ext cx="2697619" cy="2697619"/>
          </a:xfrm>
          <a:prstGeom prst="rect">
            <a:avLst/>
          </a:prstGeom>
        </p:spPr>
      </p:pic>
    </p:spTree>
    <p:extLst>
      <p:ext uri="{BB962C8B-B14F-4D97-AF65-F5344CB8AC3E}">
        <p14:creationId xmlns:p14="http://schemas.microsoft.com/office/powerpoint/2010/main" val="16317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D803"/>
        </a:solidFill>
        <a:effectLst/>
      </p:bgPr>
    </p:bg>
    <p:spTree>
      <p:nvGrpSpPr>
        <p:cNvPr id="1" name="">
          <a:extLst>
            <a:ext uri="{FF2B5EF4-FFF2-40B4-BE49-F238E27FC236}">
              <a16:creationId xmlns:a16="http://schemas.microsoft.com/office/drawing/2014/main" id="{19CB27B0-7086-ED3D-F172-31BE85C24A2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4A47CC4-FE28-ED99-E999-657AC8A4B01F}"/>
              </a:ext>
            </a:extLst>
          </p:cNvPr>
          <p:cNvSpPr txBox="1"/>
          <p:nvPr/>
        </p:nvSpPr>
        <p:spPr>
          <a:xfrm>
            <a:off x="1213556" y="258002"/>
            <a:ext cx="4509911" cy="461665"/>
          </a:xfrm>
          <a:prstGeom prst="rect">
            <a:avLst/>
          </a:prstGeom>
          <a:noFill/>
        </p:spPr>
        <p:txBody>
          <a:bodyPr wrap="square" rtlCol="0">
            <a:spAutoFit/>
          </a:bodyPr>
          <a:lstStyle/>
          <a:p>
            <a:r>
              <a:rPr lang="en-NZ" sz="2400" b="1">
                <a:solidFill>
                  <a:schemeClr val="accent4"/>
                </a:solidFill>
              </a:rPr>
              <a:t>Activities</a:t>
            </a:r>
          </a:p>
        </p:txBody>
      </p:sp>
      <p:pic>
        <p:nvPicPr>
          <p:cNvPr id="4" name="Graphic 3" descr="Scribble with solid fill">
            <a:extLst>
              <a:ext uri="{FF2B5EF4-FFF2-40B4-BE49-F238E27FC236}">
                <a16:creationId xmlns:a16="http://schemas.microsoft.com/office/drawing/2014/main" id="{9D738491-2B59-C7BF-69E2-C1BE2A7B50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56" y="262467"/>
            <a:ext cx="914400" cy="914400"/>
          </a:xfrm>
          <a:prstGeom prst="rect">
            <a:avLst/>
          </a:prstGeom>
        </p:spPr>
      </p:pic>
      <p:sp>
        <p:nvSpPr>
          <p:cNvPr id="6" name="TextBox 5">
            <a:extLst>
              <a:ext uri="{FF2B5EF4-FFF2-40B4-BE49-F238E27FC236}">
                <a16:creationId xmlns:a16="http://schemas.microsoft.com/office/drawing/2014/main" id="{918AACCD-18D0-52A5-E099-4902F1FAA570}"/>
              </a:ext>
            </a:extLst>
          </p:cNvPr>
          <p:cNvSpPr txBox="1"/>
          <p:nvPr/>
        </p:nvSpPr>
        <p:spPr>
          <a:xfrm>
            <a:off x="7490872" y="156448"/>
            <a:ext cx="2241707" cy="338554"/>
          </a:xfrm>
          <a:prstGeom prst="rect">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Challenges</a:t>
            </a:r>
            <a:endParaRPr lang="en-NZ" b="1">
              <a:solidFill>
                <a:schemeClr val="bg1"/>
              </a:solidFill>
            </a:endParaRPr>
          </a:p>
        </p:txBody>
      </p:sp>
      <p:sp>
        <p:nvSpPr>
          <p:cNvPr id="7" name="TextBox 6">
            <a:extLst>
              <a:ext uri="{FF2B5EF4-FFF2-40B4-BE49-F238E27FC236}">
                <a16:creationId xmlns:a16="http://schemas.microsoft.com/office/drawing/2014/main" id="{E161A4D6-C51E-F277-8C80-C5557255F0AA}"/>
              </a:ext>
            </a:extLst>
          </p:cNvPr>
          <p:cNvSpPr txBox="1"/>
          <p:nvPr/>
        </p:nvSpPr>
        <p:spPr>
          <a:xfrm>
            <a:off x="9732579" y="156754"/>
            <a:ext cx="2241707" cy="338554"/>
          </a:xfrm>
          <a:prstGeom prst="rect">
            <a:avLst/>
          </a:prstGeom>
          <a:solidFill>
            <a:schemeClr val="bg2"/>
          </a:solidFill>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t>Introductions</a:t>
            </a:r>
            <a:endParaRPr lang="en-NZ"/>
          </a:p>
        </p:txBody>
      </p:sp>
      <p:sp>
        <p:nvSpPr>
          <p:cNvPr id="8" name="Text Placeholder 2">
            <a:extLst>
              <a:ext uri="{FF2B5EF4-FFF2-40B4-BE49-F238E27FC236}">
                <a16:creationId xmlns:a16="http://schemas.microsoft.com/office/drawing/2014/main" id="{4C14F7C9-D3BF-93B3-1EDB-B44713A61AE6}"/>
              </a:ext>
            </a:extLst>
          </p:cNvPr>
          <p:cNvSpPr txBox="1">
            <a:spLocks/>
          </p:cNvSpPr>
          <p:nvPr/>
        </p:nvSpPr>
        <p:spPr>
          <a:xfrm>
            <a:off x="659645" y="2770450"/>
            <a:ext cx="10872710" cy="2950505"/>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457200" indent="-457200">
              <a:lnSpc>
                <a:spcPct val="115000"/>
              </a:lnSpc>
              <a:spcBef>
                <a:spcPts val="800"/>
              </a:spcBef>
              <a:buClr>
                <a:schemeClr val="accent2"/>
              </a:buClr>
              <a:buSzPct val="120000"/>
              <a:buFont typeface="+mj-lt"/>
              <a:buAutoNum type="arabicPeriod"/>
            </a:pPr>
            <a:r>
              <a:rPr lang="en-US" sz="2800">
                <a:solidFill>
                  <a:schemeClr val="accent4"/>
                </a:solidFill>
                <a:ea typeface="Roboto Light"/>
                <a:cs typeface="Roboto Light"/>
                <a:sym typeface="Roboto Light"/>
              </a:rPr>
              <a:t>What is your </a:t>
            </a:r>
            <a:r>
              <a:rPr lang="en-US" sz="2800" b="1">
                <a:solidFill>
                  <a:schemeClr val="accent4"/>
                </a:solidFill>
                <a:ea typeface="Roboto Light"/>
                <a:cs typeface="Roboto Light"/>
                <a:sym typeface="Roboto Light"/>
              </a:rPr>
              <a:t>current role or career stage</a:t>
            </a:r>
            <a:r>
              <a:rPr lang="en-US" sz="2800">
                <a:solidFill>
                  <a:schemeClr val="accent4"/>
                </a:solidFill>
                <a:ea typeface="Roboto Light"/>
                <a:cs typeface="Roboto Light"/>
                <a:sym typeface="Roboto Light"/>
              </a:rPr>
              <a:t>?</a:t>
            </a:r>
            <a:endParaRPr lang="en-US" sz="2800" b="1">
              <a:solidFill>
                <a:schemeClr val="accent4"/>
              </a:solidFill>
              <a:ea typeface="Roboto Light"/>
              <a:cs typeface="Roboto Light"/>
              <a:sym typeface="Roboto Light"/>
            </a:endParaRPr>
          </a:p>
          <a:p>
            <a:pPr marL="457200" indent="-457200">
              <a:lnSpc>
                <a:spcPct val="115000"/>
              </a:lnSpc>
              <a:spcBef>
                <a:spcPts val="800"/>
              </a:spcBef>
              <a:buClr>
                <a:schemeClr val="accent2"/>
              </a:buClr>
              <a:buSzPct val="120000"/>
              <a:buFont typeface="+mj-lt"/>
              <a:buAutoNum type="arabicPeriod"/>
            </a:pPr>
            <a:endParaRPr lang="en-NZ" sz="2800" b="1">
              <a:solidFill>
                <a:schemeClr val="accent4"/>
              </a:solidFill>
              <a:ea typeface="Roboto Light"/>
              <a:cs typeface="Roboto Light"/>
              <a:sym typeface="Roboto Light"/>
            </a:endParaRPr>
          </a:p>
          <a:p>
            <a:pPr marL="457200" indent="-457200">
              <a:lnSpc>
                <a:spcPct val="115000"/>
              </a:lnSpc>
              <a:spcBef>
                <a:spcPts val="800"/>
              </a:spcBef>
              <a:buClr>
                <a:schemeClr val="accent2"/>
              </a:buClr>
              <a:buSzPct val="120000"/>
              <a:buFont typeface="+mj-lt"/>
              <a:buAutoNum type="arabicPeriod"/>
            </a:pPr>
            <a:r>
              <a:rPr lang="en-US" sz="2800">
                <a:solidFill>
                  <a:schemeClr val="accent4"/>
                </a:solidFill>
                <a:ea typeface="Roboto Light"/>
                <a:cs typeface="Roboto Light"/>
                <a:sym typeface="Roboto Light"/>
              </a:rPr>
              <a:t>What </a:t>
            </a:r>
            <a:r>
              <a:rPr lang="en-US" sz="2800" b="1">
                <a:solidFill>
                  <a:schemeClr val="accent4"/>
                </a:solidFill>
                <a:ea typeface="Roboto Light"/>
                <a:cs typeface="Roboto Light"/>
                <a:sym typeface="Roboto Light"/>
              </a:rPr>
              <a:t>research discipline</a:t>
            </a:r>
            <a:r>
              <a:rPr lang="en-US" sz="2800">
                <a:solidFill>
                  <a:schemeClr val="accent4"/>
                </a:solidFill>
                <a:ea typeface="Roboto Light"/>
                <a:cs typeface="Roboto Light"/>
                <a:sym typeface="Roboto Light"/>
              </a:rPr>
              <a:t> best describes your research area?</a:t>
            </a:r>
            <a:endParaRPr lang="en-US" sz="2800" b="1">
              <a:solidFill>
                <a:schemeClr val="accent4"/>
              </a:solidFill>
              <a:ea typeface="Roboto Light"/>
              <a:cs typeface="Roboto Light"/>
              <a:sym typeface="Roboto Light"/>
            </a:endParaRPr>
          </a:p>
        </p:txBody>
      </p:sp>
      <p:sp>
        <p:nvSpPr>
          <p:cNvPr id="11" name="Text Placeholder 2">
            <a:extLst>
              <a:ext uri="{FF2B5EF4-FFF2-40B4-BE49-F238E27FC236}">
                <a16:creationId xmlns:a16="http://schemas.microsoft.com/office/drawing/2014/main" id="{92AD008B-2C44-84A5-0837-EAF482CD89D6}"/>
              </a:ext>
            </a:extLst>
          </p:cNvPr>
          <p:cNvSpPr txBox="1">
            <a:spLocks/>
          </p:cNvSpPr>
          <p:nvPr/>
        </p:nvSpPr>
        <p:spPr>
          <a:xfrm>
            <a:off x="659645" y="1547160"/>
            <a:ext cx="10872710" cy="1223290"/>
          </a:xfrm>
          <a:prstGeom prst="rect">
            <a:avLst/>
          </a:prstGeom>
        </p:spPr>
        <p:txBody>
          <a:bodyPr numCol="2">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rgbClr val="666666"/>
              </a:buClr>
              <a:buSzPct val="100000"/>
              <a:buNone/>
            </a:pPr>
            <a:r>
              <a:rPr lang="en-US" sz="2800" b="1">
                <a:solidFill>
                  <a:schemeClr val="accent4"/>
                </a:solidFill>
                <a:ea typeface="Roboto Light"/>
                <a:cs typeface="Roboto Light"/>
                <a:sym typeface="Roboto Light"/>
              </a:rPr>
              <a:t>Introductions</a:t>
            </a:r>
          </a:p>
        </p:txBody>
      </p:sp>
      <p:pic>
        <p:nvPicPr>
          <p:cNvPr id="12" name="Google Shape;291;p63">
            <a:extLst>
              <a:ext uri="{FF2B5EF4-FFF2-40B4-BE49-F238E27FC236}">
                <a16:creationId xmlns:a16="http://schemas.microsoft.com/office/drawing/2014/main" id="{22C4414F-1110-B0F2-E8A1-DAEC156996A5}"/>
              </a:ext>
            </a:extLst>
          </p:cNvPr>
          <p:cNvPicPr preferRelativeResize="0"/>
          <p:nvPr/>
        </p:nvPicPr>
        <p:blipFill>
          <a:blip r:embed="rId4">
            <a:alphaModFix/>
          </a:blip>
          <a:stretch>
            <a:fillRect/>
          </a:stretch>
        </p:blipFill>
        <p:spPr>
          <a:xfrm>
            <a:off x="3371955" y="1279045"/>
            <a:ext cx="969168" cy="969168"/>
          </a:xfrm>
          <a:prstGeom prst="rect">
            <a:avLst/>
          </a:prstGeom>
          <a:noFill/>
          <a:ln>
            <a:noFill/>
          </a:ln>
        </p:spPr>
      </p:pic>
    </p:spTree>
    <p:extLst>
      <p:ext uri="{BB962C8B-B14F-4D97-AF65-F5344CB8AC3E}">
        <p14:creationId xmlns:p14="http://schemas.microsoft.com/office/powerpoint/2010/main" val="3461965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2CD62-0EC6-ADFA-751E-D3EAF37D4721}"/>
            </a:ext>
          </a:extLst>
        </p:cNvPr>
        <p:cNvGrpSpPr/>
        <p:nvPr/>
      </p:nvGrpSpPr>
      <p:grpSpPr>
        <a:xfrm>
          <a:off x="0" y="0"/>
          <a:ext cx="0" cy="0"/>
          <a:chOff x="0" y="0"/>
          <a:chExt cx="0" cy="0"/>
        </a:xfrm>
      </p:grpSpPr>
      <p:sp>
        <p:nvSpPr>
          <p:cNvPr id="21" name="Freeform 21">
            <a:extLst>
              <a:ext uri="{FF2B5EF4-FFF2-40B4-BE49-F238E27FC236}">
                <a16:creationId xmlns:a16="http://schemas.microsoft.com/office/drawing/2014/main" id="{ECF14628-6A45-3930-6DAA-BB61EDE1F83E}"/>
              </a:ext>
            </a:extLst>
          </p:cNvPr>
          <p:cNvSpPr>
            <a:spLocks noChangeAspect="1"/>
          </p:cNvSpPr>
          <p:nvPr/>
        </p:nvSpPr>
        <p:spPr>
          <a:xfrm>
            <a:off x="3615341" y="3947057"/>
            <a:ext cx="4439187" cy="5821886"/>
          </a:xfrm>
          <a:custGeom>
            <a:avLst/>
            <a:gdLst/>
            <a:ahLst/>
            <a:cxnLst/>
            <a:rect l="l" t="t" r="r" b="b"/>
            <a:pathLst>
              <a:path w="4640675" h="6086131">
                <a:moveTo>
                  <a:pt x="0" y="0"/>
                </a:moveTo>
                <a:lnTo>
                  <a:pt x="4640675" y="0"/>
                </a:lnTo>
                <a:lnTo>
                  <a:pt x="4640675" y="6086131"/>
                </a:lnTo>
                <a:lnTo>
                  <a:pt x="0" y="6086131"/>
                </a:lnTo>
                <a:lnTo>
                  <a:pt x="0" y="0"/>
                </a:lnTo>
                <a:close/>
              </a:path>
            </a:pathLst>
          </a:custGeom>
          <a:blipFill>
            <a:blip>
              <a:extLst>
                <a:ext uri="{96DAC541-7B7A-43D3-8B79-37D633B846F1}">
                  <asvg:svgBlip xmlns:asvg="http://schemas.microsoft.com/office/drawing/2016/SVG/main" r:embed="rId3"/>
                </a:ext>
              </a:extLst>
            </a:blip>
            <a:stretch>
              <a:fillRect/>
            </a:stretch>
          </a:blipFill>
          <a:effectLst>
            <a:glow rad="139700">
              <a:schemeClr val="accent1">
                <a:satMod val="175000"/>
                <a:alpha val="40000"/>
              </a:schemeClr>
            </a:glow>
          </a:effectLst>
        </p:spPr>
        <p:txBody>
          <a:bodyPr/>
          <a:lstStyle/>
          <a:p>
            <a:endParaRPr lang="en-NZ" sz="1200"/>
          </a:p>
        </p:txBody>
      </p:sp>
      <p:sp>
        <p:nvSpPr>
          <p:cNvPr id="3" name="Title 2">
            <a:extLst>
              <a:ext uri="{FF2B5EF4-FFF2-40B4-BE49-F238E27FC236}">
                <a16:creationId xmlns:a16="http://schemas.microsoft.com/office/drawing/2014/main" id="{6136854B-13F6-1966-CAC7-427B6D48079D}"/>
              </a:ext>
            </a:extLst>
          </p:cNvPr>
          <p:cNvSpPr>
            <a:spLocks noGrp="1"/>
          </p:cNvSpPr>
          <p:nvPr>
            <p:ph type="title"/>
          </p:nvPr>
        </p:nvSpPr>
        <p:spPr/>
        <p:txBody>
          <a:bodyPr>
            <a:normAutofit/>
          </a:bodyPr>
          <a:lstStyle/>
          <a:p>
            <a:r>
              <a:rPr lang="en-US">
                <a:ea typeface="Verdana" panose="020B0604030504040204" pitchFamily="34" charset="0"/>
                <a:cs typeface="Verdana Pro Bold"/>
                <a:sym typeface="Verdana Pro Bold"/>
              </a:rPr>
              <a:t>DMPs connect project team members</a:t>
            </a:r>
            <a:endParaRPr lang="en-NZ">
              <a:ea typeface="Verdana" panose="020B0604030504040204" pitchFamily="34" charset="0"/>
            </a:endParaRPr>
          </a:p>
        </p:txBody>
      </p:sp>
      <p:sp>
        <p:nvSpPr>
          <p:cNvPr id="31" name="Freeform 3">
            <a:extLst>
              <a:ext uri="{FF2B5EF4-FFF2-40B4-BE49-F238E27FC236}">
                <a16:creationId xmlns:a16="http://schemas.microsoft.com/office/drawing/2014/main" id="{5714AF00-E19A-17D2-641A-6D0BD2C0207C}"/>
              </a:ext>
            </a:extLst>
          </p:cNvPr>
          <p:cNvSpPr/>
          <p:nvPr/>
        </p:nvSpPr>
        <p:spPr>
          <a:xfrm>
            <a:off x="4807593" y="1909242"/>
            <a:ext cx="6469414" cy="1700615"/>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endParaRPr lang="en-NZ" sz="1200"/>
          </a:p>
        </p:txBody>
      </p:sp>
      <p:sp>
        <p:nvSpPr>
          <p:cNvPr id="22" name="TextBox 21">
            <a:extLst>
              <a:ext uri="{FF2B5EF4-FFF2-40B4-BE49-F238E27FC236}">
                <a16:creationId xmlns:a16="http://schemas.microsoft.com/office/drawing/2014/main" id="{C60D315D-54FC-8688-C077-958FD041E093}"/>
              </a:ext>
            </a:extLst>
          </p:cNvPr>
          <p:cNvSpPr txBox="1"/>
          <p:nvPr/>
        </p:nvSpPr>
        <p:spPr>
          <a:xfrm>
            <a:off x="4962868" y="1990770"/>
            <a:ext cx="6124358" cy="1569660"/>
          </a:xfrm>
          <a:prstGeom prst="rect">
            <a:avLst/>
          </a:prstGeom>
          <a:noFill/>
        </p:spPr>
        <p:txBody>
          <a:bodyPr wrap="square" rtlCol="0">
            <a:spAutoFit/>
          </a:bodyPr>
          <a:lstStyle/>
          <a:p>
            <a:r>
              <a:rPr lang="en-US" sz="2400">
                <a:solidFill>
                  <a:schemeClr val="accent4"/>
                </a:solidFill>
              </a:rPr>
              <a:t>Keeps project information in one place so that you can onboard new project team members efficiently and accurately</a:t>
            </a:r>
          </a:p>
        </p:txBody>
      </p:sp>
      <p:pic>
        <p:nvPicPr>
          <p:cNvPr id="30" name="Graphic 29" descr="Meeting outline">
            <a:extLst>
              <a:ext uri="{FF2B5EF4-FFF2-40B4-BE49-F238E27FC236}">
                <a16:creationId xmlns:a16="http://schemas.microsoft.com/office/drawing/2014/main" id="{B4654393-7C91-8CCA-AA92-8B4921F7EA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65391" y="2040198"/>
            <a:ext cx="2697619" cy="2697619"/>
          </a:xfrm>
          <a:prstGeom prst="rect">
            <a:avLst/>
          </a:prstGeom>
        </p:spPr>
      </p:pic>
      <p:pic>
        <p:nvPicPr>
          <p:cNvPr id="2" name="Graphic 1" descr="Confused person with solid fill">
            <a:extLst>
              <a:ext uri="{FF2B5EF4-FFF2-40B4-BE49-F238E27FC236}">
                <a16:creationId xmlns:a16="http://schemas.microsoft.com/office/drawing/2014/main" id="{D762DAFA-B800-7976-B5FA-7D4165EC28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5191" y="3389007"/>
            <a:ext cx="1803305" cy="1803305"/>
          </a:xfrm>
          <a:prstGeom prst="rect">
            <a:avLst/>
          </a:prstGeom>
        </p:spPr>
      </p:pic>
    </p:spTree>
    <p:extLst>
      <p:ext uri="{BB962C8B-B14F-4D97-AF65-F5344CB8AC3E}">
        <p14:creationId xmlns:p14="http://schemas.microsoft.com/office/powerpoint/2010/main" val="6521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DFF02-D767-0223-47F7-96EE26C1E95C}"/>
            </a:ext>
          </a:extLst>
        </p:cNvPr>
        <p:cNvGrpSpPr/>
        <p:nvPr/>
      </p:nvGrpSpPr>
      <p:grpSpPr>
        <a:xfrm>
          <a:off x="0" y="0"/>
          <a:ext cx="0" cy="0"/>
          <a:chOff x="0" y="0"/>
          <a:chExt cx="0" cy="0"/>
        </a:xfrm>
      </p:grpSpPr>
      <p:sp>
        <p:nvSpPr>
          <p:cNvPr id="16" name="Freeform 3">
            <a:extLst>
              <a:ext uri="{FF2B5EF4-FFF2-40B4-BE49-F238E27FC236}">
                <a16:creationId xmlns:a16="http://schemas.microsoft.com/office/drawing/2014/main" id="{3C7CD364-E9FA-E8C6-5B53-59BEB5B325BB}"/>
              </a:ext>
            </a:extLst>
          </p:cNvPr>
          <p:cNvSpPr/>
          <p:nvPr/>
        </p:nvSpPr>
        <p:spPr>
          <a:xfrm>
            <a:off x="9180100" y="2759087"/>
            <a:ext cx="2872093" cy="941911"/>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endParaRPr lang="en-NZ" sz="1200"/>
          </a:p>
        </p:txBody>
      </p:sp>
      <p:sp>
        <p:nvSpPr>
          <p:cNvPr id="2" name="Title 1">
            <a:extLst>
              <a:ext uri="{FF2B5EF4-FFF2-40B4-BE49-F238E27FC236}">
                <a16:creationId xmlns:a16="http://schemas.microsoft.com/office/drawing/2014/main" id="{1AAA79EF-00EF-F188-A785-843244861EF3}"/>
              </a:ext>
            </a:extLst>
          </p:cNvPr>
          <p:cNvSpPr>
            <a:spLocks noGrp="1"/>
          </p:cNvSpPr>
          <p:nvPr>
            <p:ph type="title"/>
          </p:nvPr>
        </p:nvSpPr>
        <p:spPr/>
        <p:txBody>
          <a:bodyPr>
            <a:normAutofit/>
          </a:bodyPr>
          <a:lstStyle/>
          <a:p>
            <a:r>
              <a:rPr lang="en-US"/>
              <a:t>DMPs support discovery and reuse</a:t>
            </a:r>
            <a:endParaRPr lang="en-NZ"/>
          </a:p>
        </p:txBody>
      </p:sp>
      <p:sp>
        <p:nvSpPr>
          <p:cNvPr id="33" name="TextBox 33">
            <a:extLst>
              <a:ext uri="{FF2B5EF4-FFF2-40B4-BE49-F238E27FC236}">
                <a16:creationId xmlns:a16="http://schemas.microsoft.com/office/drawing/2014/main" id="{8F050410-6CCF-0E48-0278-8AF6C4415B90}"/>
              </a:ext>
            </a:extLst>
          </p:cNvPr>
          <p:cNvSpPr txBox="1"/>
          <p:nvPr/>
        </p:nvSpPr>
        <p:spPr>
          <a:xfrm>
            <a:off x="9285411" y="2854872"/>
            <a:ext cx="2711367" cy="730969"/>
          </a:xfrm>
          <a:prstGeom prst="rect">
            <a:avLst/>
          </a:prstGeom>
        </p:spPr>
        <p:txBody>
          <a:bodyPr wrap="square" lIns="0" tIns="0" rIns="0" bIns="0" rtlCol="0" anchor="t">
            <a:spAutoFit/>
          </a:bodyPr>
          <a:lstStyle/>
          <a:p>
            <a:pPr algn="ctr">
              <a:lnSpc>
                <a:spcPts val="1906"/>
              </a:lnSpc>
            </a:pPr>
            <a:r>
              <a:rPr lang="en-US" sz="1600">
                <a:solidFill>
                  <a:srgbClr val="4A4A4C"/>
                </a:solidFill>
                <a:latin typeface="Verdana" panose="020B0604030504040204" pitchFamily="34" charset="0"/>
                <a:ea typeface="Verdana" panose="020B0604030504040204" pitchFamily="34" charset="0"/>
                <a:cs typeface="Verdana Pro"/>
                <a:sym typeface="Verdana Pro"/>
              </a:rPr>
              <a:t>Comply with institutional and other </a:t>
            </a:r>
            <a:r>
              <a:rPr lang="en-US" sz="1600" b="1">
                <a:solidFill>
                  <a:srgbClr val="4A4A4C"/>
                </a:solidFill>
                <a:latin typeface="Verdana" panose="020B0604030504040204" pitchFamily="34" charset="0"/>
                <a:ea typeface="Verdana" panose="020B0604030504040204" pitchFamily="34" charset="0"/>
                <a:cs typeface="Verdana Pro"/>
                <a:sym typeface="Verdana Pro"/>
              </a:rPr>
              <a:t>data retention requirements</a:t>
            </a:r>
          </a:p>
        </p:txBody>
      </p:sp>
      <p:sp>
        <p:nvSpPr>
          <p:cNvPr id="9" name="Freeform 3">
            <a:extLst>
              <a:ext uri="{FF2B5EF4-FFF2-40B4-BE49-F238E27FC236}">
                <a16:creationId xmlns:a16="http://schemas.microsoft.com/office/drawing/2014/main" id="{1A7C1068-D334-3F20-D615-12CAAAAED2AF}"/>
              </a:ext>
            </a:extLst>
          </p:cNvPr>
          <p:cNvSpPr/>
          <p:nvPr/>
        </p:nvSpPr>
        <p:spPr>
          <a:xfrm>
            <a:off x="6005451" y="1656989"/>
            <a:ext cx="3013574" cy="1080513"/>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endParaRPr lang="en-NZ" sz="1200"/>
          </a:p>
        </p:txBody>
      </p:sp>
      <p:sp>
        <p:nvSpPr>
          <p:cNvPr id="10" name="TextBox 24">
            <a:extLst>
              <a:ext uri="{FF2B5EF4-FFF2-40B4-BE49-F238E27FC236}">
                <a16:creationId xmlns:a16="http://schemas.microsoft.com/office/drawing/2014/main" id="{20BD32E1-82AF-5A02-C52C-7E881BFD8AAF}"/>
              </a:ext>
            </a:extLst>
          </p:cNvPr>
          <p:cNvSpPr txBox="1"/>
          <p:nvPr/>
        </p:nvSpPr>
        <p:spPr>
          <a:xfrm>
            <a:off x="6275619" y="1712011"/>
            <a:ext cx="2743406" cy="974626"/>
          </a:xfrm>
          <a:prstGeom prst="rect">
            <a:avLst/>
          </a:prstGeom>
        </p:spPr>
        <p:txBody>
          <a:bodyPr wrap="square" lIns="0" tIns="0" rIns="0" bIns="0" rtlCol="0" anchor="t">
            <a:spAutoFit/>
          </a:bodyPr>
          <a:lstStyle/>
          <a:p>
            <a:pPr>
              <a:lnSpc>
                <a:spcPts val="1906"/>
              </a:lnSpc>
            </a:pPr>
            <a:r>
              <a:rPr lang="en-US" sz="1600">
                <a:solidFill>
                  <a:srgbClr val="4A4A4C"/>
                </a:solidFill>
                <a:ea typeface="Verdana" panose="020B0604030504040204" pitchFamily="34" charset="0"/>
                <a:cs typeface="Verdana Pro"/>
                <a:sym typeface="Verdana Pro"/>
              </a:rPr>
              <a:t>Enable </a:t>
            </a:r>
            <a:r>
              <a:rPr lang="en-US" sz="1600" b="1">
                <a:solidFill>
                  <a:srgbClr val="4A4A4C"/>
                </a:solidFill>
                <a:ea typeface="Verdana" panose="020B0604030504040204" pitchFamily="34" charset="0"/>
                <a:cs typeface="Verdana Pro"/>
                <a:sym typeface="Verdana Pro"/>
              </a:rPr>
              <a:t>secondary reuse </a:t>
            </a:r>
            <a:r>
              <a:rPr lang="en-US" sz="1600">
                <a:solidFill>
                  <a:srgbClr val="4A4A4C"/>
                </a:solidFill>
                <a:ea typeface="Verdana" panose="020B0604030504040204" pitchFamily="34" charset="0"/>
                <a:cs typeface="Verdana Pro"/>
                <a:sym typeface="Verdana Pro"/>
              </a:rPr>
              <a:t>of data (</a:t>
            </a:r>
            <a:r>
              <a:rPr lang="en-US" sz="1600" b="1">
                <a:solidFill>
                  <a:srgbClr val="4A4A4C"/>
                </a:solidFill>
                <a:ea typeface="Verdana" panose="020B0604030504040204" pitchFamily="34" charset="0"/>
                <a:cs typeface="Verdana Pro"/>
                <a:sym typeface="Verdana Pro"/>
              </a:rPr>
              <a:t>FAIR</a:t>
            </a:r>
            <a:r>
              <a:rPr lang="en-US" sz="1600">
                <a:solidFill>
                  <a:srgbClr val="4A4A4C"/>
                </a:solidFill>
                <a:ea typeface="Verdana" panose="020B0604030504040204" pitchFamily="34" charset="0"/>
                <a:cs typeface="Verdana Pro"/>
                <a:sym typeface="Verdana Pro"/>
              </a:rPr>
              <a:t> data principles, increase impact &amp; visibility)</a:t>
            </a:r>
          </a:p>
        </p:txBody>
      </p:sp>
      <p:sp>
        <p:nvSpPr>
          <p:cNvPr id="3" name="Freeform 3">
            <a:extLst>
              <a:ext uri="{FF2B5EF4-FFF2-40B4-BE49-F238E27FC236}">
                <a16:creationId xmlns:a16="http://schemas.microsoft.com/office/drawing/2014/main" id="{1FD1286F-0FC3-9B52-CB89-96CDA3D3E1E9}"/>
              </a:ext>
            </a:extLst>
          </p:cNvPr>
          <p:cNvSpPr/>
          <p:nvPr/>
        </p:nvSpPr>
        <p:spPr>
          <a:xfrm>
            <a:off x="2047653" y="1999840"/>
            <a:ext cx="2497742" cy="1099643"/>
          </a:xfrm>
          <a:custGeom>
            <a:avLst/>
            <a:gdLst/>
            <a:ahLst/>
            <a:cxnLst/>
            <a:rect l="l" t="t" r="r" b="b"/>
            <a:pathLst>
              <a:path w="1822175" h="283340">
                <a:moveTo>
                  <a:pt x="0" y="0"/>
                </a:moveTo>
                <a:lnTo>
                  <a:pt x="1822175" y="0"/>
                </a:lnTo>
                <a:lnTo>
                  <a:pt x="1822175" y="283340"/>
                </a:lnTo>
                <a:lnTo>
                  <a:pt x="0" y="283340"/>
                </a:lnTo>
                <a:close/>
              </a:path>
            </a:pathLst>
          </a:custGeom>
          <a:solidFill>
            <a:srgbClr val="F2F2F2">
              <a:alpha val="64000"/>
            </a:srgbClr>
          </a:solidFill>
        </p:spPr>
        <p:txBody>
          <a:bodyPr/>
          <a:lstStyle/>
          <a:p>
            <a:r>
              <a:rPr lang="en-NZ" sz="1600" b="1">
                <a:solidFill>
                  <a:schemeClr val="accent4"/>
                </a:solidFill>
              </a:rPr>
              <a:t>Return</a:t>
            </a:r>
            <a:r>
              <a:rPr lang="en-NZ" sz="1600">
                <a:solidFill>
                  <a:schemeClr val="accent4"/>
                </a:solidFill>
              </a:rPr>
              <a:t> research data to participants, where appropriate and agreed</a:t>
            </a:r>
          </a:p>
        </p:txBody>
      </p:sp>
      <p:sp>
        <p:nvSpPr>
          <p:cNvPr id="21" name="Freeform 21">
            <a:extLst>
              <a:ext uri="{FF2B5EF4-FFF2-40B4-BE49-F238E27FC236}">
                <a16:creationId xmlns:a16="http://schemas.microsoft.com/office/drawing/2014/main" id="{D011F8AD-DF27-AEE6-593F-70F661635162}"/>
              </a:ext>
            </a:extLst>
          </p:cNvPr>
          <p:cNvSpPr/>
          <p:nvPr/>
        </p:nvSpPr>
        <p:spPr>
          <a:xfrm>
            <a:off x="4545828" y="5191632"/>
            <a:ext cx="3093783" cy="4057421"/>
          </a:xfrm>
          <a:custGeom>
            <a:avLst/>
            <a:gdLst/>
            <a:ahLst/>
            <a:cxnLst/>
            <a:rect l="l" t="t" r="r" b="b"/>
            <a:pathLst>
              <a:path w="4640675" h="6086131">
                <a:moveTo>
                  <a:pt x="0" y="0"/>
                </a:moveTo>
                <a:lnTo>
                  <a:pt x="4640675" y="0"/>
                </a:lnTo>
                <a:lnTo>
                  <a:pt x="4640675" y="6086131"/>
                </a:lnTo>
                <a:lnTo>
                  <a:pt x="0" y="6086131"/>
                </a:lnTo>
                <a:lnTo>
                  <a:pt x="0" y="0"/>
                </a:lnTo>
                <a:close/>
              </a:path>
            </a:pathLst>
          </a:custGeom>
          <a:blipFill>
            <a:blip>
              <a:extLst>
                <a:ext uri="{96DAC541-7B7A-43D3-8B79-37D633B846F1}">
                  <asvg:svgBlip xmlns:asvg="http://schemas.microsoft.com/office/drawing/2016/SVG/main" r:embed="rId3"/>
                </a:ext>
              </a:extLst>
            </a:blip>
            <a:stretch>
              <a:fillRect/>
            </a:stretch>
          </a:blipFill>
          <a:effectLst>
            <a:glow rad="139700">
              <a:schemeClr val="accent1">
                <a:satMod val="175000"/>
                <a:alpha val="40000"/>
              </a:schemeClr>
            </a:glow>
          </a:effectLst>
        </p:spPr>
        <p:txBody>
          <a:bodyPr/>
          <a:lstStyle/>
          <a:p>
            <a:endParaRPr lang="en-NZ" sz="1200"/>
          </a:p>
        </p:txBody>
      </p:sp>
      <p:sp>
        <p:nvSpPr>
          <p:cNvPr id="12" name="TextBox 19">
            <a:extLst>
              <a:ext uri="{FF2B5EF4-FFF2-40B4-BE49-F238E27FC236}">
                <a16:creationId xmlns:a16="http://schemas.microsoft.com/office/drawing/2014/main" id="{AB82FCB4-E6A3-41F0-965B-45B7AE0E12DA}"/>
              </a:ext>
            </a:extLst>
          </p:cNvPr>
          <p:cNvSpPr txBox="1"/>
          <p:nvPr/>
        </p:nvSpPr>
        <p:spPr>
          <a:xfrm>
            <a:off x="770176" y="3977435"/>
            <a:ext cx="10775566" cy="1031800"/>
          </a:xfrm>
          <a:prstGeom prst="roundRect">
            <a:avLst/>
          </a:prstGeom>
          <a:solidFill>
            <a:schemeClr val="accent1"/>
          </a:solidFill>
          <a:ln>
            <a:noFill/>
          </a:ln>
        </p:spPr>
        <p:txBody>
          <a:bodyPr lIns="33867" tIns="33867" rIns="33867" bIns="33867" rtlCol="0" anchor="ctr"/>
          <a:lstStyle/>
          <a:p>
            <a:pPr algn="ctr">
              <a:lnSpc>
                <a:spcPts val="2800"/>
              </a:lnSpc>
            </a:pPr>
            <a:r>
              <a:rPr lang="en-US" sz="2400" b="1" err="1">
                <a:solidFill>
                  <a:srgbClr val="FFFFFF"/>
                </a:solidFill>
                <a:latin typeface="+mj-lt"/>
                <a:ea typeface="Verdana" panose="020B0604030504040204" pitchFamily="34" charset="0"/>
                <a:cs typeface="Verdana Pro Bold"/>
                <a:sym typeface="Verdana Pro Bold"/>
              </a:rPr>
              <a:t>Finalise</a:t>
            </a:r>
            <a:r>
              <a:rPr lang="en-US" sz="2400" b="1">
                <a:solidFill>
                  <a:srgbClr val="FFFFFF"/>
                </a:solidFill>
                <a:latin typeface="+mj-lt"/>
                <a:ea typeface="Verdana" panose="020B0604030504040204" pitchFamily="34" charset="0"/>
                <a:cs typeface="Verdana Pro Bold"/>
                <a:sym typeface="Verdana Pro Bold"/>
              </a:rPr>
              <a:t> your DMP so that research data can be retained, returned, shared and/or undergo secure disposal</a:t>
            </a:r>
          </a:p>
        </p:txBody>
      </p:sp>
      <p:cxnSp>
        <p:nvCxnSpPr>
          <p:cNvPr id="48" name="Straight Arrow Connector 47">
            <a:extLst>
              <a:ext uri="{FF2B5EF4-FFF2-40B4-BE49-F238E27FC236}">
                <a16:creationId xmlns:a16="http://schemas.microsoft.com/office/drawing/2014/main" id="{583CF4E4-64E8-A45A-D7C9-4566F292B3E9}"/>
              </a:ext>
            </a:extLst>
          </p:cNvPr>
          <p:cNvCxnSpPr>
            <a:cxnSpLocks/>
          </p:cNvCxnSpPr>
          <p:nvPr/>
        </p:nvCxnSpPr>
        <p:spPr>
          <a:xfrm flipH="1" flipV="1">
            <a:off x="2299932" y="3306503"/>
            <a:ext cx="541811" cy="504294"/>
          </a:xfrm>
          <a:prstGeom prst="straightConnector1">
            <a:avLst/>
          </a:prstGeom>
          <a:ln w="762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3" name="Straight Arrow Connector 52">
            <a:extLst>
              <a:ext uri="{FF2B5EF4-FFF2-40B4-BE49-F238E27FC236}">
                <a16:creationId xmlns:a16="http://schemas.microsoft.com/office/drawing/2014/main" id="{CF4A3CEA-7C50-9FC0-225F-6E3616116FA2}"/>
              </a:ext>
            </a:extLst>
          </p:cNvPr>
          <p:cNvCxnSpPr>
            <a:cxnSpLocks/>
          </p:cNvCxnSpPr>
          <p:nvPr/>
        </p:nvCxnSpPr>
        <p:spPr>
          <a:xfrm flipV="1">
            <a:off x="8770117" y="3259783"/>
            <a:ext cx="459879" cy="545960"/>
          </a:xfrm>
          <a:prstGeom prst="straightConnector1">
            <a:avLst/>
          </a:prstGeom>
          <a:ln w="762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00931DFB-5E44-A14D-80B7-A3D904D64954}"/>
              </a:ext>
            </a:extLst>
          </p:cNvPr>
          <p:cNvCxnSpPr>
            <a:cxnSpLocks/>
          </p:cNvCxnSpPr>
          <p:nvPr/>
        </p:nvCxnSpPr>
        <p:spPr>
          <a:xfrm flipV="1">
            <a:off x="5766543" y="3197772"/>
            <a:ext cx="0" cy="576112"/>
          </a:xfrm>
          <a:prstGeom prst="straightConnector1">
            <a:avLst/>
          </a:prstGeom>
          <a:ln w="7620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0" name="University icon">
            <a:extLst>
              <a:ext uri="{FF2B5EF4-FFF2-40B4-BE49-F238E27FC236}">
                <a16:creationId xmlns:a16="http://schemas.microsoft.com/office/drawing/2014/main" id="{85FCDA3C-CC0A-6DB9-0729-DCBAAEF7C99A}"/>
              </a:ext>
            </a:extLst>
          </p:cNvPr>
          <p:cNvSpPr>
            <a:spLocks noChangeAspect="1"/>
          </p:cNvSpPr>
          <p:nvPr/>
        </p:nvSpPr>
        <p:spPr>
          <a:xfrm>
            <a:off x="9365803" y="1167520"/>
            <a:ext cx="2012423" cy="1620000"/>
          </a:xfrm>
          <a:custGeom>
            <a:avLst/>
            <a:gdLst/>
            <a:ahLst/>
            <a:cxnLst/>
            <a:rect l="l" t="t" r="r" b="b"/>
            <a:pathLst>
              <a:path w="2450489" h="1972643">
                <a:moveTo>
                  <a:pt x="0" y="0"/>
                </a:moveTo>
                <a:lnTo>
                  <a:pt x="2450489" y="0"/>
                </a:lnTo>
                <a:lnTo>
                  <a:pt x="2450489" y="1972643"/>
                </a:lnTo>
                <a:lnTo>
                  <a:pt x="0" y="1972643"/>
                </a:lnTo>
                <a:lnTo>
                  <a:pt x="0" y="0"/>
                </a:lnTo>
                <a:close/>
              </a:path>
            </a:pathLst>
          </a:custGeom>
          <a:blipFill>
            <a:blip>
              <a:extLst>
                <a:ext uri="{96DAC541-7B7A-43D3-8B79-37D633B846F1}">
                  <asvg:svgBlip xmlns:asvg="http://schemas.microsoft.com/office/drawing/2016/SVG/main" r:embed="rId4"/>
                </a:ext>
              </a:extLst>
            </a:blip>
            <a:stretch>
              <a:fillRect/>
            </a:stretch>
          </a:blipFill>
          <a:effectLst>
            <a:glow rad="228600">
              <a:schemeClr val="accent1">
                <a:satMod val="175000"/>
                <a:alpha val="40000"/>
              </a:schemeClr>
            </a:glow>
          </a:effectLst>
        </p:spPr>
        <p:txBody>
          <a:bodyPr/>
          <a:lstStyle/>
          <a:p>
            <a:endParaRPr lang="en-NZ" sz="1200"/>
          </a:p>
        </p:txBody>
      </p:sp>
      <p:sp>
        <p:nvSpPr>
          <p:cNvPr id="6" name="Freeform 42">
            <a:extLst>
              <a:ext uri="{FF2B5EF4-FFF2-40B4-BE49-F238E27FC236}">
                <a16:creationId xmlns:a16="http://schemas.microsoft.com/office/drawing/2014/main" id="{57FA19BF-FC18-15FB-5347-8531D7E87C9A}"/>
              </a:ext>
            </a:extLst>
          </p:cNvPr>
          <p:cNvSpPr/>
          <p:nvPr/>
        </p:nvSpPr>
        <p:spPr>
          <a:xfrm>
            <a:off x="4770936" y="1631603"/>
            <a:ext cx="1620000" cy="1620000"/>
          </a:xfrm>
          <a:custGeom>
            <a:avLst/>
            <a:gdLst/>
            <a:ahLst/>
            <a:cxnLst/>
            <a:rect l="l" t="t" r="r" b="b"/>
            <a:pathLst>
              <a:path w="3203654" h="3203654">
                <a:moveTo>
                  <a:pt x="0" y="0"/>
                </a:moveTo>
                <a:lnTo>
                  <a:pt x="3203654" y="0"/>
                </a:lnTo>
                <a:lnTo>
                  <a:pt x="3203654" y="3203654"/>
                </a:lnTo>
                <a:lnTo>
                  <a:pt x="0" y="3203654"/>
                </a:lnTo>
                <a:lnTo>
                  <a:pt x="0" y="0"/>
                </a:lnTo>
                <a:close/>
              </a:path>
            </a:pathLst>
          </a:custGeom>
          <a:blipFill>
            <a:blip>
              <a:extLst>
                <a:ext uri="{96DAC541-7B7A-43D3-8B79-37D633B846F1}">
                  <asvg:svgBlip xmlns:asvg="http://schemas.microsoft.com/office/drawing/2016/SVG/main" r:embed="rId5"/>
                </a:ext>
              </a:extLst>
            </a:blip>
            <a:stretch>
              <a:fillRect/>
            </a:stretch>
          </a:blipFill>
          <a:effectLst>
            <a:glow rad="228600">
              <a:schemeClr val="accent1">
                <a:satMod val="175000"/>
                <a:alpha val="40000"/>
              </a:schemeClr>
            </a:glow>
          </a:effectLst>
        </p:spPr>
        <p:txBody>
          <a:bodyPr/>
          <a:lstStyle/>
          <a:p>
            <a:endParaRPr lang="en-NZ"/>
          </a:p>
        </p:txBody>
      </p:sp>
      <p:sp>
        <p:nvSpPr>
          <p:cNvPr id="13" name="Freeform 2">
            <a:extLst>
              <a:ext uri="{FF2B5EF4-FFF2-40B4-BE49-F238E27FC236}">
                <a16:creationId xmlns:a16="http://schemas.microsoft.com/office/drawing/2014/main" id="{D4168A07-A4EA-2D3A-2F37-BB3F50B66DAD}"/>
              </a:ext>
            </a:extLst>
          </p:cNvPr>
          <p:cNvSpPr>
            <a:spLocks noChangeAspect="1"/>
          </p:cNvSpPr>
          <p:nvPr/>
        </p:nvSpPr>
        <p:spPr>
          <a:xfrm>
            <a:off x="414759" y="1666383"/>
            <a:ext cx="1620000" cy="16200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a:extLst>
                <a:ext uri="{96DAC541-7B7A-43D3-8B79-37D633B846F1}">
                  <asvg:svgBlip xmlns:asvg="http://schemas.microsoft.com/office/drawing/2016/SVG/main" r:embed="rId6"/>
                </a:ext>
              </a:extLst>
            </a:blip>
            <a:stretch>
              <a:fillRect/>
            </a:stretch>
          </a:blipFill>
          <a:effectLst>
            <a:glow rad="228600">
              <a:schemeClr val="accent1">
                <a:satMod val="175000"/>
                <a:alpha val="40000"/>
              </a:schemeClr>
            </a:glow>
          </a:effectLst>
        </p:spPr>
        <p:txBody>
          <a:bodyPr/>
          <a:lstStyle/>
          <a:p>
            <a:endParaRPr lang="en-NZ"/>
          </a:p>
        </p:txBody>
      </p:sp>
    </p:spTree>
    <p:extLst>
      <p:ext uri="{BB962C8B-B14F-4D97-AF65-F5344CB8AC3E}">
        <p14:creationId xmlns:p14="http://schemas.microsoft.com/office/powerpoint/2010/main" val="109944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p:bldP spid="9" grpId="0" animBg="1"/>
      <p:bldP spid="10" grpId="0"/>
      <p:bldP spid="3" grpId="0" animBg="1"/>
      <p:bldP spid="21" grpId="0" animBg="1"/>
      <p:bldP spid="20" grpId="0" animBg="1"/>
      <p:bldP spid="6"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5664-EF6A-4471-CFA6-7039853E8CA8}"/>
              </a:ext>
            </a:extLst>
          </p:cNvPr>
          <p:cNvSpPr txBox="1">
            <a:spLocks/>
          </p:cNvSpPr>
          <p:nvPr/>
        </p:nvSpPr>
        <p:spPr>
          <a:xfrm>
            <a:off x="975986" y="4827214"/>
            <a:ext cx="10782400" cy="884555"/>
          </a:xfrm>
          <a:prstGeom prst="rect">
            <a:avLst/>
          </a:prstGeom>
        </p:spPr>
        <p:txBody>
          <a:bodyPr lIns="0" tIns="46800" rIns="0" bIns="46800"/>
          <a:lstStyle>
            <a:lvl1pPr algn="l" defTabSz="609630" rtl="0" eaLnBrk="1" latinLnBrk="0" hangingPunct="1">
              <a:spcBef>
                <a:spcPct val="0"/>
              </a:spcBef>
              <a:buNone/>
              <a:defRPr sz="4000" b="1" kern="1200">
                <a:solidFill>
                  <a:schemeClr val="accent1"/>
                </a:solidFill>
                <a:latin typeface="+mj-lt"/>
                <a:ea typeface="+mj-ea"/>
                <a:cs typeface="+mj-cs"/>
              </a:defRPr>
            </a:lvl1pPr>
          </a:lstStyle>
          <a:p>
            <a:r>
              <a:rPr lang="en-NZ" err="1">
                <a:solidFill>
                  <a:schemeClr val="bg1"/>
                </a:solidFill>
              </a:rPr>
              <a:t>Pātai</a:t>
            </a:r>
            <a:r>
              <a:rPr lang="en-NZ">
                <a:solidFill>
                  <a:schemeClr val="bg1"/>
                </a:solidFill>
              </a:rPr>
              <a:t> / kōrero about DMPs</a:t>
            </a:r>
          </a:p>
        </p:txBody>
      </p:sp>
      <p:sp>
        <p:nvSpPr>
          <p:cNvPr id="3" name="Text Placeholder 9">
            <a:extLst>
              <a:ext uri="{FF2B5EF4-FFF2-40B4-BE49-F238E27FC236}">
                <a16:creationId xmlns:a16="http://schemas.microsoft.com/office/drawing/2014/main" id="{4CE4545A-DFC1-2FF6-15EA-64A8C0D56046}"/>
              </a:ext>
            </a:extLst>
          </p:cNvPr>
          <p:cNvSpPr txBox="1">
            <a:spLocks/>
          </p:cNvSpPr>
          <p:nvPr/>
        </p:nvSpPr>
        <p:spPr>
          <a:xfrm>
            <a:off x="885777" y="5446414"/>
            <a:ext cx="10808564" cy="458971"/>
          </a:xfrm>
          <a:prstGeom prst="rect">
            <a:avLst/>
          </a:prstGeom>
        </p:spPr>
        <p:txBody>
          <a:bodyPr vert="horz" lIns="108000" tIns="108000" rIns="108000" bIns="108000" rtlCol="0" anchor="t">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3999"/>
              </a:lnSpc>
              <a:buNone/>
            </a:pPr>
            <a:r>
              <a:rPr lang="en-NZ" sz="1800" b="1">
                <a:solidFill>
                  <a:schemeClr val="bg1"/>
                </a:solidFill>
                <a:ea typeface="Verdana"/>
              </a:rPr>
              <a:t>Some questions to consider and discuss</a:t>
            </a:r>
            <a:endParaRPr lang="en-US" sz="1800" b="1">
              <a:solidFill>
                <a:schemeClr val="bg1"/>
              </a:solidFill>
              <a:ea typeface="Verdana"/>
            </a:endParaRPr>
          </a:p>
        </p:txBody>
      </p:sp>
    </p:spTree>
    <p:extLst>
      <p:ext uri="{BB962C8B-B14F-4D97-AF65-F5344CB8AC3E}">
        <p14:creationId xmlns:p14="http://schemas.microsoft.com/office/powerpoint/2010/main" val="3257079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E9D803"/>
        </a:solidFill>
        <a:effectLst/>
      </p:bgPr>
    </p:bg>
    <p:spTree>
      <p:nvGrpSpPr>
        <p:cNvPr id="1" name="">
          <a:extLst>
            <a:ext uri="{FF2B5EF4-FFF2-40B4-BE49-F238E27FC236}">
              <a16:creationId xmlns:a16="http://schemas.microsoft.com/office/drawing/2014/main" id="{D54A37D0-7410-D945-9C48-CA5CB7638DD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E891D2-D975-6DE5-AF2C-3F7B1D25D2D0}"/>
              </a:ext>
            </a:extLst>
          </p:cNvPr>
          <p:cNvSpPr txBox="1"/>
          <p:nvPr/>
        </p:nvSpPr>
        <p:spPr>
          <a:xfrm>
            <a:off x="1213556" y="258002"/>
            <a:ext cx="4509911" cy="461665"/>
          </a:xfrm>
          <a:prstGeom prst="rect">
            <a:avLst/>
          </a:prstGeom>
          <a:noFill/>
        </p:spPr>
        <p:txBody>
          <a:bodyPr wrap="square" rtlCol="0">
            <a:spAutoFit/>
          </a:bodyPr>
          <a:lstStyle/>
          <a:p>
            <a:r>
              <a:rPr lang="en-NZ" sz="2400" b="1">
                <a:solidFill>
                  <a:schemeClr val="accent4"/>
                </a:solidFill>
              </a:rPr>
              <a:t>Conversations</a:t>
            </a:r>
          </a:p>
        </p:txBody>
      </p:sp>
      <p:pic>
        <p:nvPicPr>
          <p:cNvPr id="4" name="Graphic 3" descr="Scribble with solid fill">
            <a:extLst>
              <a:ext uri="{FF2B5EF4-FFF2-40B4-BE49-F238E27FC236}">
                <a16:creationId xmlns:a16="http://schemas.microsoft.com/office/drawing/2014/main" id="{86AE017E-9961-DEE9-3FF4-F922A29E62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56" y="262467"/>
            <a:ext cx="914400" cy="914400"/>
          </a:xfrm>
          <a:prstGeom prst="rect">
            <a:avLst/>
          </a:prstGeom>
        </p:spPr>
      </p:pic>
      <p:sp>
        <p:nvSpPr>
          <p:cNvPr id="11" name="Text Placeholder 2">
            <a:extLst>
              <a:ext uri="{FF2B5EF4-FFF2-40B4-BE49-F238E27FC236}">
                <a16:creationId xmlns:a16="http://schemas.microsoft.com/office/drawing/2014/main" id="{CA0A16DA-153A-4B3B-2ED6-048EE97CFA52}"/>
              </a:ext>
            </a:extLst>
          </p:cNvPr>
          <p:cNvSpPr txBox="1">
            <a:spLocks/>
          </p:cNvSpPr>
          <p:nvPr/>
        </p:nvSpPr>
        <p:spPr>
          <a:xfrm>
            <a:off x="659645" y="1176867"/>
            <a:ext cx="10872710" cy="1223290"/>
          </a:xfrm>
          <a:prstGeom prst="rect">
            <a:avLst/>
          </a:prstGeom>
        </p:spPr>
        <p:txBody>
          <a:bodyPr numCol="2">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rgbClr val="666666"/>
              </a:buClr>
              <a:buSzPct val="100000"/>
              <a:buNone/>
            </a:pPr>
            <a:r>
              <a:rPr lang="en-US" sz="2800">
                <a:solidFill>
                  <a:schemeClr val="accent4"/>
                </a:solidFill>
                <a:ea typeface="Roboto Light"/>
                <a:cs typeface="Roboto Light"/>
                <a:sym typeface="Roboto Light"/>
              </a:rPr>
              <a:t> </a:t>
            </a:r>
          </a:p>
        </p:txBody>
      </p:sp>
      <p:sp>
        <p:nvSpPr>
          <p:cNvPr id="12" name="Text Placeholder 2">
            <a:extLst>
              <a:ext uri="{FF2B5EF4-FFF2-40B4-BE49-F238E27FC236}">
                <a16:creationId xmlns:a16="http://schemas.microsoft.com/office/drawing/2014/main" id="{B413CF7F-97CF-D67E-F90F-2988201DF988}"/>
              </a:ext>
            </a:extLst>
          </p:cNvPr>
          <p:cNvSpPr txBox="1">
            <a:spLocks/>
          </p:cNvSpPr>
          <p:nvPr/>
        </p:nvSpPr>
        <p:spPr>
          <a:xfrm>
            <a:off x="2133593" y="1414238"/>
            <a:ext cx="8761941" cy="1794933"/>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800" b="1">
                <a:solidFill>
                  <a:schemeClr val="accent4"/>
                </a:solidFill>
                <a:ea typeface="Roboto Light"/>
                <a:cs typeface="Roboto Light"/>
                <a:sym typeface="Roboto Light"/>
              </a:rPr>
              <a:t>Zoom poll… </a:t>
            </a:r>
            <a:endParaRPr lang="en-US" sz="2800">
              <a:solidFill>
                <a:schemeClr val="accent4"/>
              </a:solidFill>
              <a:ea typeface="Roboto Light"/>
              <a:cs typeface="Roboto Light"/>
              <a:sym typeface="Roboto Light"/>
            </a:endParaRPr>
          </a:p>
        </p:txBody>
      </p:sp>
      <p:sp>
        <p:nvSpPr>
          <p:cNvPr id="2" name="Text Placeholder 2">
            <a:extLst>
              <a:ext uri="{FF2B5EF4-FFF2-40B4-BE49-F238E27FC236}">
                <a16:creationId xmlns:a16="http://schemas.microsoft.com/office/drawing/2014/main" id="{9BA797E8-E133-0965-C07F-73B88E34F5FD}"/>
              </a:ext>
            </a:extLst>
          </p:cNvPr>
          <p:cNvSpPr txBox="1">
            <a:spLocks/>
          </p:cNvSpPr>
          <p:nvPr/>
        </p:nvSpPr>
        <p:spPr>
          <a:xfrm>
            <a:off x="2133592" y="2125143"/>
            <a:ext cx="8990545" cy="4308308"/>
          </a:xfrm>
          <a:prstGeom prst="rect">
            <a:avLst/>
          </a:prstGeom>
        </p:spPr>
        <p:txBody>
          <a:bodyPr numCol="1" spcCol="360000">
            <a:normAutofit fontScale="85000"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457200" indent="-457200">
              <a:lnSpc>
                <a:spcPct val="115000"/>
              </a:lnSpc>
              <a:spcBef>
                <a:spcPts val="800"/>
              </a:spcBef>
              <a:buClr>
                <a:schemeClr val="accent2"/>
              </a:buClr>
              <a:buSzPct val="120000"/>
              <a:buFont typeface="+mj-lt"/>
              <a:buAutoNum type="arabicPeriod"/>
            </a:pPr>
            <a:r>
              <a:rPr lang="en-NZ" sz="2600">
                <a:solidFill>
                  <a:schemeClr val="accent4"/>
                </a:solidFill>
                <a:ea typeface="Roboto Light"/>
                <a:cs typeface="Roboto Light"/>
                <a:sym typeface="Roboto Light"/>
              </a:rPr>
              <a:t>Have you completed a </a:t>
            </a:r>
            <a:r>
              <a:rPr lang="en-NZ" sz="2600" b="1">
                <a:solidFill>
                  <a:schemeClr val="accent4"/>
                </a:solidFill>
                <a:ea typeface="Roboto Light"/>
                <a:cs typeface="Roboto Light"/>
                <a:sym typeface="Roboto Light"/>
              </a:rPr>
              <a:t>data management plan (DMP) </a:t>
            </a:r>
            <a:r>
              <a:rPr lang="en-NZ" sz="2600">
                <a:solidFill>
                  <a:schemeClr val="accent4"/>
                </a:solidFill>
                <a:ea typeface="Roboto Light"/>
                <a:cs typeface="Roboto Light"/>
                <a:sym typeface="Roboto Light"/>
              </a:rPr>
              <a:t>before?</a:t>
            </a:r>
            <a:br>
              <a:rPr lang="en-NZ" sz="2600" b="1">
                <a:solidFill>
                  <a:schemeClr val="accent4"/>
                </a:solidFill>
                <a:ea typeface="Roboto Light"/>
                <a:cs typeface="Roboto Light"/>
                <a:sym typeface="Roboto Light"/>
              </a:rPr>
            </a:br>
            <a:endParaRPr lang="en-NZ" sz="2600" b="1">
              <a:solidFill>
                <a:schemeClr val="accent4"/>
              </a:solidFill>
              <a:ea typeface="Roboto Light"/>
              <a:cs typeface="Roboto Light"/>
              <a:sym typeface="Roboto Light"/>
            </a:endParaRPr>
          </a:p>
          <a:p>
            <a:pPr marL="457200" indent="-457200">
              <a:lnSpc>
                <a:spcPct val="115000"/>
              </a:lnSpc>
              <a:spcBef>
                <a:spcPts val="800"/>
              </a:spcBef>
              <a:buClr>
                <a:schemeClr val="accent2"/>
              </a:buClr>
              <a:buSzPct val="120000"/>
              <a:buFont typeface="+mj-lt"/>
              <a:buAutoNum type="arabicPeriod"/>
            </a:pPr>
            <a:r>
              <a:rPr lang="en-US" sz="2600">
                <a:solidFill>
                  <a:schemeClr val="accent4"/>
                </a:solidFill>
                <a:ea typeface="Roboto Light"/>
                <a:cs typeface="Roboto Light"/>
                <a:sym typeface="Roboto Light"/>
              </a:rPr>
              <a:t>In what situations did you find a research DMP </a:t>
            </a:r>
            <a:r>
              <a:rPr lang="en-US" sz="2600" b="1">
                <a:solidFill>
                  <a:schemeClr val="accent4"/>
                </a:solidFill>
                <a:ea typeface="Roboto Light"/>
                <a:cs typeface="Roboto Light"/>
                <a:sym typeface="Roboto Light"/>
              </a:rPr>
              <a:t>most helpful</a:t>
            </a:r>
            <a:r>
              <a:rPr lang="en-US" sz="2600">
                <a:solidFill>
                  <a:schemeClr val="accent4"/>
                </a:solidFill>
                <a:ea typeface="Roboto Light"/>
                <a:cs typeface="Roboto Light"/>
                <a:sym typeface="Roboto Light"/>
              </a:rPr>
              <a:t>?</a:t>
            </a:r>
          </a:p>
          <a:p>
            <a:pPr marL="612000" indent="-230400">
              <a:lnSpc>
                <a:spcPct val="115000"/>
              </a:lnSpc>
              <a:spcBef>
                <a:spcPts val="800"/>
              </a:spcBef>
              <a:buClr>
                <a:schemeClr val="accent2"/>
              </a:buClr>
              <a:buSzPct val="120000"/>
            </a:pPr>
            <a:r>
              <a:rPr lang="en-US" sz="2600">
                <a:solidFill>
                  <a:schemeClr val="accent4"/>
                </a:solidFill>
                <a:ea typeface="Roboto Light"/>
                <a:cs typeface="Roboto Light"/>
                <a:sym typeface="Roboto Light"/>
              </a:rPr>
              <a:t>At the start of the project to plan research data management</a:t>
            </a:r>
          </a:p>
          <a:p>
            <a:pPr marL="612000" indent="-230400">
              <a:lnSpc>
                <a:spcPct val="115000"/>
              </a:lnSpc>
              <a:spcBef>
                <a:spcPts val="800"/>
              </a:spcBef>
              <a:buClr>
                <a:schemeClr val="accent2"/>
              </a:buClr>
              <a:buSzPct val="120000"/>
            </a:pPr>
            <a:r>
              <a:rPr lang="en-US" sz="2600">
                <a:solidFill>
                  <a:schemeClr val="accent4"/>
                </a:solidFill>
                <a:ea typeface="Roboto Light"/>
                <a:cs typeface="Roboto Light"/>
                <a:sym typeface="Roboto Light"/>
              </a:rPr>
              <a:t>To obtain ethics approval</a:t>
            </a:r>
          </a:p>
          <a:p>
            <a:pPr marL="612000" indent="-230400">
              <a:lnSpc>
                <a:spcPct val="115000"/>
              </a:lnSpc>
              <a:spcBef>
                <a:spcPts val="800"/>
              </a:spcBef>
              <a:buClr>
                <a:schemeClr val="accent2"/>
              </a:buClr>
              <a:buSzPct val="120000"/>
            </a:pPr>
            <a:r>
              <a:rPr lang="en-US" sz="2600">
                <a:solidFill>
                  <a:schemeClr val="accent4"/>
                </a:solidFill>
                <a:ea typeface="Roboto Light"/>
                <a:cs typeface="Roboto Light"/>
                <a:sym typeface="Roboto Light"/>
              </a:rPr>
              <a:t>To discuss plans and responsibilities with the project team</a:t>
            </a:r>
          </a:p>
          <a:p>
            <a:pPr marL="612000" indent="-230400">
              <a:lnSpc>
                <a:spcPct val="115000"/>
              </a:lnSpc>
              <a:spcBef>
                <a:spcPts val="800"/>
              </a:spcBef>
              <a:buClr>
                <a:schemeClr val="accent2"/>
              </a:buClr>
              <a:buSzPct val="120000"/>
            </a:pPr>
            <a:r>
              <a:rPr lang="en-US" sz="2600">
                <a:solidFill>
                  <a:schemeClr val="accent4"/>
                </a:solidFill>
                <a:ea typeface="Roboto Light"/>
                <a:cs typeface="Roboto Light"/>
                <a:sym typeface="Roboto Light"/>
              </a:rPr>
              <a:t>During the study when I needed to refer to decisions made, metadata or data organisation or other details</a:t>
            </a:r>
          </a:p>
          <a:p>
            <a:pPr marL="612000" indent="-230400">
              <a:lnSpc>
                <a:spcPct val="115000"/>
              </a:lnSpc>
              <a:spcBef>
                <a:spcPts val="800"/>
              </a:spcBef>
              <a:buClr>
                <a:schemeClr val="accent2"/>
              </a:buClr>
              <a:buSzPct val="120000"/>
            </a:pPr>
            <a:r>
              <a:rPr lang="en-US" sz="2600">
                <a:solidFill>
                  <a:schemeClr val="accent4"/>
                </a:solidFill>
                <a:ea typeface="Roboto Light"/>
                <a:cs typeface="Roboto Light"/>
                <a:sym typeface="Roboto Light"/>
              </a:rPr>
              <a:t>At the end of the study to plan for post-study retention requirements and/or sharing for reuse</a:t>
            </a:r>
          </a:p>
        </p:txBody>
      </p:sp>
      <p:pic>
        <p:nvPicPr>
          <p:cNvPr id="7" name="Google Shape;291;p63">
            <a:extLst>
              <a:ext uri="{FF2B5EF4-FFF2-40B4-BE49-F238E27FC236}">
                <a16:creationId xmlns:a16="http://schemas.microsoft.com/office/drawing/2014/main" id="{9DD2A914-7C44-4541-897A-3C47302FA9AB}"/>
              </a:ext>
            </a:extLst>
          </p:cNvPr>
          <p:cNvPicPr preferRelativeResize="0"/>
          <p:nvPr/>
        </p:nvPicPr>
        <p:blipFill>
          <a:blip r:embed="rId4">
            <a:alphaModFix/>
          </a:blip>
          <a:stretch>
            <a:fillRect/>
          </a:stretch>
        </p:blipFill>
        <p:spPr>
          <a:xfrm>
            <a:off x="1164425" y="1398950"/>
            <a:ext cx="969168" cy="929083"/>
          </a:xfrm>
          <a:prstGeom prst="rect">
            <a:avLst/>
          </a:prstGeom>
          <a:noFill/>
          <a:ln>
            <a:noFill/>
          </a:ln>
        </p:spPr>
      </p:pic>
    </p:spTree>
    <p:extLst>
      <p:ext uri="{BB962C8B-B14F-4D97-AF65-F5344CB8AC3E}">
        <p14:creationId xmlns:p14="http://schemas.microsoft.com/office/powerpoint/2010/main" val="841451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E9D803"/>
        </a:solidFill>
        <a:effectLst/>
      </p:bgPr>
    </p:bg>
    <p:spTree>
      <p:nvGrpSpPr>
        <p:cNvPr id="1" name="">
          <a:extLst>
            <a:ext uri="{FF2B5EF4-FFF2-40B4-BE49-F238E27FC236}">
              <a16:creationId xmlns:a16="http://schemas.microsoft.com/office/drawing/2014/main" id="{6B3675BB-2802-3B54-243B-78D314DC3D4A}"/>
            </a:ext>
          </a:extLst>
        </p:cNvPr>
        <p:cNvGrpSpPr/>
        <p:nvPr/>
      </p:nvGrpSpPr>
      <p:grpSpPr>
        <a:xfrm>
          <a:off x="0" y="0"/>
          <a:ext cx="0" cy="0"/>
          <a:chOff x="0" y="0"/>
          <a:chExt cx="0" cy="0"/>
        </a:xfrm>
      </p:grpSpPr>
      <p:sp>
        <p:nvSpPr>
          <p:cNvPr id="12" name="Text Placeholder 2">
            <a:extLst>
              <a:ext uri="{FF2B5EF4-FFF2-40B4-BE49-F238E27FC236}">
                <a16:creationId xmlns:a16="http://schemas.microsoft.com/office/drawing/2014/main" id="{19D291BA-92B3-6FB2-DA1C-F870EEBDBB4D}"/>
              </a:ext>
            </a:extLst>
          </p:cNvPr>
          <p:cNvSpPr txBox="1">
            <a:spLocks/>
          </p:cNvSpPr>
          <p:nvPr/>
        </p:nvSpPr>
        <p:spPr>
          <a:xfrm>
            <a:off x="1727907" y="5105165"/>
            <a:ext cx="4992934" cy="1494834"/>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000" b="1">
                <a:solidFill>
                  <a:schemeClr val="accent4"/>
                </a:solidFill>
                <a:ea typeface="Roboto Light"/>
                <a:cs typeface="Roboto Light"/>
                <a:sym typeface="Roboto Light"/>
              </a:rPr>
              <a:t>Zoom poll… </a:t>
            </a:r>
            <a:br>
              <a:rPr lang="en-US" sz="2000" b="1">
                <a:solidFill>
                  <a:schemeClr val="accent4"/>
                </a:solidFill>
                <a:ea typeface="Roboto Light"/>
                <a:cs typeface="Roboto Light"/>
                <a:sym typeface="Roboto Light"/>
              </a:rPr>
            </a:br>
            <a:r>
              <a:rPr lang="en-US" sz="2000">
                <a:solidFill>
                  <a:schemeClr val="accent4"/>
                </a:solidFill>
                <a:ea typeface="Roboto Light"/>
                <a:cs typeface="Roboto Light"/>
                <a:sym typeface="Roboto Light"/>
              </a:rPr>
              <a:t>Rank the strategies from most important &gt; least important</a:t>
            </a:r>
          </a:p>
        </p:txBody>
      </p:sp>
      <p:sp>
        <p:nvSpPr>
          <p:cNvPr id="5" name="TextBox 4">
            <a:extLst>
              <a:ext uri="{FF2B5EF4-FFF2-40B4-BE49-F238E27FC236}">
                <a16:creationId xmlns:a16="http://schemas.microsoft.com/office/drawing/2014/main" id="{CB06C24E-39E0-11F9-C23F-C096375F194E}"/>
              </a:ext>
            </a:extLst>
          </p:cNvPr>
          <p:cNvSpPr txBox="1"/>
          <p:nvPr/>
        </p:nvSpPr>
        <p:spPr>
          <a:xfrm>
            <a:off x="1213556" y="258002"/>
            <a:ext cx="4509911" cy="461665"/>
          </a:xfrm>
          <a:prstGeom prst="rect">
            <a:avLst/>
          </a:prstGeom>
          <a:noFill/>
        </p:spPr>
        <p:txBody>
          <a:bodyPr wrap="square" rtlCol="0">
            <a:spAutoFit/>
          </a:bodyPr>
          <a:lstStyle/>
          <a:p>
            <a:r>
              <a:rPr lang="en-NZ" sz="2400" b="1">
                <a:solidFill>
                  <a:schemeClr val="accent4"/>
                </a:solidFill>
              </a:rPr>
              <a:t>Conversations</a:t>
            </a:r>
          </a:p>
        </p:txBody>
      </p:sp>
      <p:pic>
        <p:nvPicPr>
          <p:cNvPr id="4" name="Graphic 3" descr="Scribble with solid fill">
            <a:extLst>
              <a:ext uri="{FF2B5EF4-FFF2-40B4-BE49-F238E27FC236}">
                <a16:creationId xmlns:a16="http://schemas.microsoft.com/office/drawing/2014/main" id="{26BC2324-6223-3A3B-153D-63A2CA49F2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56" y="262467"/>
            <a:ext cx="914400" cy="914400"/>
          </a:xfrm>
          <a:prstGeom prst="rect">
            <a:avLst/>
          </a:prstGeom>
        </p:spPr>
      </p:pic>
      <p:sp>
        <p:nvSpPr>
          <p:cNvPr id="8" name="Text Placeholder 2">
            <a:extLst>
              <a:ext uri="{FF2B5EF4-FFF2-40B4-BE49-F238E27FC236}">
                <a16:creationId xmlns:a16="http://schemas.microsoft.com/office/drawing/2014/main" id="{61FD5748-7359-5040-C1F8-17F3AA6EEDF7}"/>
              </a:ext>
            </a:extLst>
          </p:cNvPr>
          <p:cNvSpPr txBox="1">
            <a:spLocks/>
          </p:cNvSpPr>
          <p:nvPr/>
        </p:nvSpPr>
        <p:spPr>
          <a:xfrm>
            <a:off x="7245902" y="5105164"/>
            <a:ext cx="4172668" cy="1375994"/>
          </a:xfrm>
          <a:prstGeom prst="rect">
            <a:avLst/>
          </a:prstGeom>
        </p:spPr>
        <p:txBody>
          <a:bodyPr numCol="1" spcCol="360000">
            <a:normAutofit fontScale="85000"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NZ" sz="2400" b="1">
                <a:solidFill>
                  <a:schemeClr val="accent4"/>
                </a:solidFill>
                <a:ea typeface="Roboto Light"/>
                <a:cs typeface="Roboto Light"/>
                <a:sym typeface="Roboto Light"/>
              </a:rPr>
              <a:t>In the Zoom chat…</a:t>
            </a:r>
          </a:p>
          <a:p>
            <a:pPr marL="0" indent="0">
              <a:lnSpc>
                <a:spcPct val="115000"/>
              </a:lnSpc>
              <a:spcBef>
                <a:spcPts val="800"/>
              </a:spcBef>
              <a:buClr>
                <a:schemeClr val="accent2"/>
              </a:buClr>
              <a:buSzPct val="120000"/>
              <a:buNone/>
            </a:pPr>
            <a:r>
              <a:rPr lang="en-NZ" sz="2400">
                <a:solidFill>
                  <a:schemeClr val="accent4"/>
                </a:solidFill>
                <a:ea typeface="Roboto Light"/>
                <a:cs typeface="Roboto Light"/>
                <a:sym typeface="Roboto Light"/>
              </a:rPr>
              <a:t>Share any comments/thoughts or raise your hand to speak</a:t>
            </a:r>
            <a:endParaRPr lang="en-NZ" sz="2200" b="1">
              <a:solidFill>
                <a:schemeClr val="accent4"/>
              </a:solidFill>
              <a:ea typeface="Roboto Light"/>
              <a:cs typeface="Roboto Light"/>
              <a:sym typeface="Roboto Light"/>
            </a:endParaRPr>
          </a:p>
        </p:txBody>
      </p:sp>
      <p:sp>
        <p:nvSpPr>
          <p:cNvPr id="11" name="Text Placeholder 2">
            <a:extLst>
              <a:ext uri="{FF2B5EF4-FFF2-40B4-BE49-F238E27FC236}">
                <a16:creationId xmlns:a16="http://schemas.microsoft.com/office/drawing/2014/main" id="{162A6A0A-C209-A1D7-314E-7B4ABD1389B6}"/>
              </a:ext>
            </a:extLst>
          </p:cNvPr>
          <p:cNvSpPr txBox="1">
            <a:spLocks/>
          </p:cNvSpPr>
          <p:nvPr/>
        </p:nvSpPr>
        <p:spPr>
          <a:xfrm>
            <a:off x="659645" y="1176867"/>
            <a:ext cx="10872710" cy="1223290"/>
          </a:xfrm>
          <a:prstGeom prst="rect">
            <a:avLst/>
          </a:prstGeom>
        </p:spPr>
        <p:txBody>
          <a:bodyPr numCol="2">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rgbClr val="666666"/>
              </a:buClr>
              <a:buSzPct val="100000"/>
              <a:buNone/>
            </a:pPr>
            <a:r>
              <a:rPr lang="en-US" sz="2800">
                <a:solidFill>
                  <a:schemeClr val="accent4"/>
                </a:solidFill>
                <a:ea typeface="Roboto Light"/>
                <a:cs typeface="Roboto Light"/>
                <a:sym typeface="Roboto Light"/>
              </a:rPr>
              <a:t> </a:t>
            </a:r>
          </a:p>
        </p:txBody>
      </p:sp>
      <p:pic>
        <p:nvPicPr>
          <p:cNvPr id="2" name="Google Shape;291;p63" descr="Chat bubble outline">
            <a:extLst>
              <a:ext uri="{FF2B5EF4-FFF2-40B4-BE49-F238E27FC236}">
                <a16:creationId xmlns:a16="http://schemas.microsoft.com/office/drawing/2014/main" id="{E205EB59-204E-E3A4-F962-28CAC22A9076}"/>
              </a:ext>
            </a:extLst>
          </p:cNvPr>
          <p:cNvPicPr preferRelativeResize="0"/>
          <p:nvPr/>
        </p:nvPicPr>
        <p:blipFill>
          <a:blip>
            <a:extLst>
              <a:ext uri="{96DAC541-7B7A-43D3-8B79-37D633B846F1}">
                <asvg:svgBlip xmlns:asvg="http://schemas.microsoft.com/office/drawing/2016/SVG/main" r:embed="rId4"/>
              </a:ext>
            </a:extLst>
          </a:blip>
          <a:srcRect/>
          <a:stretch/>
        </p:blipFill>
        <p:spPr>
          <a:xfrm>
            <a:off x="6316819" y="5039235"/>
            <a:ext cx="929083" cy="929083"/>
          </a:xfrm>
          <a:prstGeom prst="rect">
            <a:avLst/>
          </a:prstGeom>
          <a:noFill/>
          <a:ln>
            <a:noFill/>
          </a:ln>
        </p:spPr>
      </p:pic>
      <p:pic>
        <p:nvPicPr>
          <p:cNvPr id="9" name="Graphic 8" descr="Comment Like outline">
            <a:extLst>
              <a:ext uri="{FF2B5EF4-FFF2-40B4-BE49-F238E27FC236}">
                <a16:creationId xmlns:a16="http://schemas.microsoft.com/office/drawing/2014/main" id="{E80305F8-0902-64D5-5BE4-0FB2D0CC5FB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13506" y="5062376"/>
            <a:ext cx="914400" cy="914400"/>
          </a:xfrm>
          <a:prstGeom prst="rect">
            <a:avLst/>
          </a:prstGeom>
        </p:spPr>
      </p:pic>
      <p:sp>
        <p:nvSpPr>
          <p:cNvPr id="3" name="Text Placeholder 2">
            <a:extLst>
              <a:ext uri="{FF2B5EF4-FFF2-40B4-BE49-F238E27FC236}">
                <a16:creationId xmlns:a16="http://schemas.microsoft.com/office/drawing/2014/main" id="{F01CC234-4829-BC9B-1915-7BF97AB256BF}"/>
              </a:ext>
            </a:extLst>
          </p:cNvPr>
          <p:cNvSpPr txBox="1">
            <a:spLocks/>
          </p:cNvSpPr>
          <p:nvPr/>
        </p:nvSpPr>
        <p:spPr>
          <a:xfrm>
            <a:off x="2252968" y="1138091"/>
            <a:ext cx="8761941" cy="3674082"/>
          </a:xfrm>
          <a:prstGeom prst="rect">
            <a:avLst/>
          </a:prstGeom>
        </p:spPr>
        <p:txBody>
          <a:bodyPr numCol="1" spcCol="360000">
            <a:normAutofit fontScale="85000" lnSpcReduction="2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800" b="1">
                <a:solidFill>
                  <a:schemeClr val="accent4"/>
                </a:solidFill>
                <a:ea typeface="Roboto Light"/>
                <a:cs typeface="Roboto Light"/>
                <a:sym typeface="Roboto Light"/>
              </a:rPr>
              <a:t>The best strategy to support me to create and maintain a research DMP is to:</a:t>
            </a:r>
          </a:p>
          <a:p>
            <a:pPr>
              <a:lnSpc>
                <a:spcPct val="115000"/>
              </a:lnSpc>
              <a:spcBef>
                <a:spcPts val="800"/>
              </a:spcBef>
              <a:buClr>
                <a:schemeClr val="accent2"/>
              </a:buClr>
              <a:buSzPct val="120000"/>
            </a:pPr>
            <a:r>
              <a:rPr lang="en-US" sz="2800">
                <a:solidFill>
                  <a:schemeClr val="accent4"/>
                </a:solidFill>
                <a:ea typeface="Roboto Light"/>
                <a:cs typeface="Roboto Light"/>
                <a:sym typeface="Roboto Light"/>
              </a:rPr>
              <a:t>Have lots of training available</a:t>
            </a:r>
          </a:p>
          <a:p>
            <a:pPr>
              <a:lnSpc>
                <a:spcPct val="115000"/>
              </a:lnSpc>
              <a:spcBef>
                <a:spcPts val="800"/>
              </a:spcBef>
              <a:buClr>
                <a:schemeClr val="accent2"/>
              </a:buClr>
              <a:buSzPct val="120000"/>
            </a:pPr>
            <a:r>
              <a:rPr lang="en-US" sz="2800">
                <a:solidFill>
                  <a:schemeClr val="accent4"/>
                </a:solidFill>
                <a:ea typeface="Roboto Light"/>
                <a:cs typeface="Roboto Light"/>
                <a:sym typeface="Roboto Light"/>
              </a:rPr>
              <a:t>Train and support local data stewards (or advisors) to individually support researchers</a:t>
            </a:r>
          </a:p>
          <a:p>
            <a:pPr>
              <a:lnSpc>
                <a:spcPct val="115000"/>
              </a:lnSpc>
              <a:spcBef>
                <a:spcPts val="800"/>
              </a:spcBef>
              <a:buClr>
                <a:schemeClr val="accent2"/>
              </a:buClr>
              <a:buSzPct val="120000"/>
            </a:pPr>
            <a:r>
              <a:rPr lang="en-US" sz="2800">
                <a:solidFill>
                  <a:schemeClr val="accent4"/>
                </a:solidFill>
                <a:ea typeface="Roboto Light"/>
                <a:cs typeface="Roboto Light"/>
                <a:sym typeface="Roboto Light"/>
              </a:rPr>
              <a:t>Provide lots of self-directed resources</a:t>
            </a:r>
          </a:p>
          <a:p>
            <a:pPr>
              <a:lnSpc>
                <a:spcPct val="115000"/>
              </a:lnSpc>
              <a:spcBef>
                <a:spcPts val="800"/>
              </a:spcBef>
              <a:buClr>
                <a:schemeClr val="accent2"/>
              </a:buClr>
              <a:buSzPct val="120000"/>
            </a:pPr>
            <a:r>
              <a:rPr lang="en-US" sz="2800">
                <a:solidFill>
                  <a:schemeClr val="accent4"/>
                </a:solidFill>
                <a:ea typeface="Roboto Light"/>
                <a:cs typeface="Roboto Light"/>
                <a:sym typeface="Roboto Light"/>
              </a:rPr>
              <a:t>Make it easy – integrate systems and workflows better so that they share information (e.g., title, abstract, project team members, funding)</a:t>
            </a:r>
          </a:p>
        </p:txBody>
      </p:sp>
      <p:pic>
        <p:nvPicPr>
          <p:cNvPr id="13" name="Graphic 12" descr="Group brainstorm with solid fill">
            <a:extLst>
              <a:ext uri="{FF2B5EF4-FFF2-40B4-BE49-F238E27FC236}">
                <a16:creationId xmlns:a16="http://schemas.microsoft.com/office/drawing/2014/main" id="{812FCD74-341C-1D0C-FA8E-191D447874E0}"/>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338568" y="1131428"/>
            <a:ext cx="914400" cy="914400"/>
          </a:xfrm>
          <a:prstGeom prst="rect">
            <a:avLst/>
          </a:prstGeom>
        </p:spPr>
      </p:pic>
    </p:spTree>
    <p:extLst>
      <p:ext uri="{BB962C8B-B14F-4D97-AF65-F5344CB8AC3E}">
        <p14:creationId xmlns:p14="http://schemas.microsoft.com/office/powerpoint/2010/main" val="1075011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D803"/>
        </a:solidFill>
        <a:effectLst/>
      </p:bgPr>
    </p:bg>
    <p:spTree>
      <p:nvGrpSpPr>
        <p:cNvPr id="1" name="">
          <a:extLst>
            <a:ext uri="{FF2B5EF4-FFF2-40B4-BE49-F238E27FC236}">
              <a16:creationId xmlns:a16="http://schemas.microsoft.com/office/drawing/2014/main" id="{9082E60D-8AB4-211C-D067-930076946D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E2DA368-34B8-2F52-2292-0D3D299E57C5}"/>
              </a:ext>
            </a:extLst>
          </p:cNvPr>
          <p:cNvSpPr txBox="1"/>
          <p:nvPr/>
        </p:nvSpPr>
        <p:spPr>
          <a:xfrm>
            <a:off x="1213556" y="258002"/>
            <a:ext cx="4509911" cy="461665"/>
          </a:xfrm>
          <a:prstGeom prst="rect">
            <a:avLst/>
          </a:prstGeom>
          <a:noFill/>
        </p:spPr>
        <p:txBody>
          <a:bodyPr wrap="square" rtlCol="0">
            <a:spAutoFit/>
          </a:bodyPr>
          <a:lstStyle/>
          <a:p>
            <a:r>
              <a:rPr lang="en-NZ" sz="2400" b="1">
                <a:solidFill>
                  <a:schemeClr val="accent4"/>
                </a:solidFill>
              </a:rPr>
              <a:t>Conversations</a:t>
            </a:r>
          </a:p>
        </p:txBody>
      </p:sp>
      <p:pic>
        <p:nvPicPr>
          <p:cNvPr id="4" name="Graphic 3" descr="Scribble with solid fill">
            <a:extLst>
              <a:ext uri="{FF2B5EF4-FFF2-40B4-BE49-F238E27FC236}">
                <a16:creationId xmlns:a16="http://schemas.microsoft.com/office/drawing/2014/main" id="{E95C8FE9-1873-2E78-BD78-4C92DCB3C7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56" y="262467"/>
            <a:ext cx="914400" cy="914400"/>
          </a:xfrm>
          <a:prstGeom prst="rect">
            <a:avLst/>
          </a:prstGeom>
        </p:spPr>
      </p:pic>
      <p:sp>
        <p:nvSpPr>
          <p:cNvPr id="8" name="Text Placeholder 2">
            <a:extLst>
              <a:ext uri="{FF2B5EF4-FFF2-40B4-BE49-F238E27FC236}">
                <a16:creationId xmlns:a16="http://schemas.microsoft.com/office/drawing/2014/main" id="{92C12918-E3E6-4250-F0C4-224CD31EB7B3}"/>
              </a:ext>
            </a:extLst>
          </p:cNvPr>
          <p:cNvSpPr txBox="1">
            <a:spLocks/>
          </p:cNvSpPr>
          <p:nvPr/>
        </p:nvSpPr>
        <p:spPr>
          <a:xfrm>
            <a:off x="3167368" y="4590814"/>
            <a:ext cx="7559069" cy="1375994"/>
          </a:xfrm>
          <a:prstGeom prst="rect">
            <a:avLst/>
          </a:prstGeom>
        </p:spPr>
        <p:txBody>
          <a:bodyPr numCol="1" spcCol="360000">
            <a:normAutofit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NZ" sz="2400" b="1">
                <a:solidFill>
                  <a:schemeClr val="accent4"/>
                </a:solidFill>
                <a:ea typeface="Roboto Light"/>
                <a:cs typeface="Roboto Light"/>
                <a:sym typeface="Roboto Light"/>
              </a:rPr>
              <a:t>In the Zoom chat…</a:t>
            </a:r>
          </a:p>
          <a:p>
            <a:pPr marL="0" indent="0">
              <a:lnSpc>
                <a:spcPct val="115000"/>
              </a:lnSpc>
              <a:spcBef>
                <a:spcPts val="800"/>
              </a:spcBef>
              <a:buClr>
                <a:schemeClr val="accent2"/>
              </a:buClr>
              <a:buSzPct val="120000"/>
              <a:buNone/>
            </a:pPr>
            <a:r>
              <a:rPr lang="en-NZ" sz="2400">
                <a:solidFill>
                  <a:schemeClr val="accent4"/>
                </a:solidFill>
                <a:ea typeface="Roboto Light"/>
                <a:cs typeface="Roboto Light"/>
                <a:sym typeface="Roboto Light"/>
              </a:rPr>
              <a:t>Share any comments/thoughts or raise your hand to speak</a:t>
            </a:r>
            <a:endParaRPr lang="en-NZ" sz="2200" b="1">
              <a:solidFill>
                <a:schemeClr val="accent4"/>
              </a:solidFill>
              <a:ea typeface="Roboto Light"/>
              <a:cs typeface="Roboto Light"/>
              <a:sym typeface="Roboto Light"/>
            </a:endParaRPr>
          </a:p>
        </p:txBody>
      </p:sp>
      <p:sp>
        <p:nvSpPr>
          <p:cNvPr id="11" name="Text Placeholder 2">
            <a:extLst>
              <a:ext uri="{FF2B5EF4-FFF2-40B4-BE49-F238E27FC236}">
                <a16:creationId xmlns:a16="http://schemas.microsoft.com/office/drawing/2014/main" id="{2F20F9D8-303A-A2B0-D7A0-5765159BF17F}"/>
              </a:ext>
            </a:extLst>
          </p:cNvPr>
          <p:cNvSpPr txBox="1">
            <a:spLocks/>
          </p:cNvSpPr>
          <p:nvPr/>
        </p:nvSpPr>
        <p:spPr>
          <a:xfrm>
            <a:off x="659645" y="1176867"/>
            <a:ext cx="10872710" cy="1223290"/>
          </a:xfrm>
          <a:prstGeom prst="rect">
            <a:avLst/>
          </a:prstGeom>
        </p:spPr>
        <p:txBody>
          <a:bodyPr numCol="2">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rgbClr val="666666"/>
              </a:buClr>
              <a:buSzPct val="100000"/>
              <a:buNone/>
            </a:pPr>
            <a:r>
              <a:rPr lang="en-US" sz="2800">
                <a:solidFill>
                  <a:schemeClr val="accent4"/>
                </a:solidFill>
                <a:ea typeface="Roboto Light"/>
                <a:cs typeface="Roboto Light"/>
                <a:sym typeface="Roboto Light"/>
              </a:rPr>
              <a:t> </a:t>
            </a:r>
          </a:p>
        </p:txBody>
      </p:sp>
      <p:pic>
        <p:nvPicPr>
          <p:cNvPr id="2" name="Google Shape;291;p63" descr="Chat bubble outline">
            <a:extLst>
              <a:ext uri="{FF2B5EF4-FFF2-40B4-BE49-F238E27FC236}">
                <a16:creationId xmlns:a16="http://schemas.microsoft.com/office/drawing/2014/main" id="{3E7A91C8-6B31-3EC3-6510-14095BB725E6}"/>
              </a:ext>
            </a:extLst>
          </p:cNvPr>
          <p:cNvPicPr preferRelativeResize="0"/>
          <p:nvPr/>
        </p:nvPicPr>
        <p:blipFill>
          <a:blip>
            <a:extLst>
              <a:ext uri="{96DAC541-7B7A-43D3-8B79-37D633B846F1}">
                <asvg:svgBlip xmlns:asvg="http://schemas.microsoft.com/office/drawing/2016/SVG/main" r:embed="rId4"/>
              </a:ext>
            </a:extLst>
          </a:blip>
          <a:srcRect/>
          <a:stretch/>
        </p:blipFill>
        <p:spPr>
          <a:xfrm>
            <a:off x="2252968" y="4524886"/>
            <a:ext cx="929083" cy="929083"/>
          </a:xfrm>
          <a:prstGeom prst="rect">
            <a:avLst/>
          </a:prstGeom>
          <a:noFill/>
          <a:ln>
            <a:noFill/>
          </a:ln>
        </p:spPr>
      </p:pic>
      <p:pic>
        <p:nvPicPr>
          <p:cNvPr id="9" name="Graphic 8" descr="Comment Like outline">
            <a:extLst>
              <a:ext uri="{FF2B5EF4-FFF2-40B4-BE49-F238E27FC236}">
                <a16:creationId xmlns:a16="http://schemas.microsoft.com/office/drawing/2014/main" id="{6339059A-6E25-22A4-CB9D-7D25CF50C11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252968" y="2857357"/>
            <a:ext cx="914400" cy="914400"/>
          </a:xfrm>
          <a:prstGeom prst="rect">
            <a:avLst/>
          </a:prstGeom>
        </p:spPr>
      </p:pic>
      <p:sp>
        <p:nvSpPr>
          <p:cNvPr id="12" name="Text Placeholder 2">
            <a:extLst>
              <a:ext uri="{FF2B5EF4-FFF2-40B4-BE49-F238E27FC236}">
                <a16:creationId xmlns:a16="http://schemas.microsoft.com/office/drawing/2014/main" id="{1C0509FC-8596-BF28-A21A-B5BA705DC130}"/>
              </a:ext>
            </a:extLst>
          </p:cNvPr>
          <p:cNvSpPr txBox="1">
            <a:spLocks/>
          </p:cNvSpPr>
          <p:nvPr/>
        </p:nvSpPr>
        <p:spPr>
          <a:xfrm>
            <a:off x="3167368" y="2900145"/>
            <a:ext cx="8761941" cy="1794933"/>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400" b="1">
                <a:solidFill>
                  <a:schemeClr val="accent4"/>
                </a:solidFill>
                <a:ea typeface="Roboto Light"/>
                <a:cs typeface="Roboto Light"/>
                <a:sym typeface="Roboto Light"/>
              </a:rPr>
              <a:t>Zoom poll… </a:t>
            </a:r>
            <a:br>
              <a:rPr lang="en-US" sz="2400" b="1">
                <a:solidFill>
                  <a:schemeClr val="accent4"/>
                </a:solidFill>
                <a:ea typeface="Roboto Light"/>
                <a:cs typeface="Roboto Light"/>
                <a:sym typeface="Roboto Light"/>
              </a:rPr>
            </a:br>
            <a:r>
              <a:rPr lang="en-US" sz="2400">
                <a:solidFill>
                  <a:schemeClr val="accent4"/>
                </a:solidFill>
                <a:ea typeface="Roboto Light"/>
                <a:cs typeface="Roboto Light"/>
                <a:sym typeface="Roboto Light"/>
              </a:rPr>
              <a:t>Choose whether you agree or disagree with this statement</a:t>
            </a:r>
          </a:p>
        </p:txBody>
      </p:sp>
      <p:sp>
        <p:nvSpPr>
          <p:cNvPr id="3" name="Text Placeholder 2">
            <a:extLst>
              <a:ext uri="{FF2B5EF4-FFF2-40B4-BE49-F238E27FC236}">
                <a16:creationId xmlns:a16="http://schemas.microsoft.com/office/drawing/2014/main" id="{C3D0885B-2063-2905-CDDE-D325D7BEB951}"/>
              </a:ext>
            </a:extLst>
          </p:cNvPr>
          <p:cNvSpPr txBox="1">
            <a:spLocks/>
          </p:cNvSpPr>
          <p:nvPr/>
        </p:nvSpPr>
        <p:spPr>
          <a:xfrm>
            <a:off x="2252968" y="1492421"/>
            <a:ext cx="8761941" cy="1113374"/>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800" b="1">
                <a:solidFill>
                  <a:schemeClr val="accent4"/>
                </a:solidFill>
                <a:ea typeface="Roboto Light"/>
                <a:cs typeface="Roboto Light"/>
                <a:sym typeface="Roboto Light"/>
              </a:rPr>
              <a:t>DMPs should be mandated (compulsory) for all research projects…</a:t>
            </a:r>
            <a:endParaRPr lang="en-US" sz="2800">
              <a:solidFill>
                <a:schemeClr val="accent4"/>
              </a:solidFill>
              <a:ea typeface="Roboto Light"/>
              <a:cs typeface="Roboto Light"/>
              <a:sym typeface="Roboto Light"/>
            </a:endParaRPr>
          </a:p>
        </p:txBody>
      </p:sp>
      <p:pic>
        <p:nvPicPr>
          <p:cNvPr id="13" name="Graphic 12" descr="Group brainstorm with solid fill">
            <a:extLst>
              <a:ext uri="{FF2B5EF4-FFF2-40B4-BE49-F238E27FC236}">
                <a16:creationId xmlns:a16="http://schemas.microsoft.com/office/drawing/2014/main" id="{80D3E5C4-CB6C-45DE-9F85-8FEC4E443253}"/>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338568" y="1485758"/>
            <a:ext cx="914400" cy="914400"/>
          </a:xfrm>
          <a:prstGeom prst="rect">
            <a:avLst/>
          </a:prstGeom>
        </p:spPr>
      </p:pic>
    </p:spTree>
    <p:extLst>
      <p:ext uri="{BB962C8B-B14F-4D97-AF65-F5344CB8AC3E}">
        <p14:creationId xmlns:p14="http://schemas.microsoft.com/office/powerpoint/2010/main" val="19935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rgbClr val="E9D803"/>
        </a:solidFill>
        <a:effectLst/>
      </p:bgPr>
    </p:bg>
    <p:spTree>
      <p:nvGrpSpPr>
        <p:cNvPr id="1" name="">
          <a:extLst>
            <a:ext uri="{FF2B5EF4-FFF2-40B4-BE49-F238E27FC236}">
              <a16:creationId xmlns:a16="http://schemas.microsoft.com/office/drawing/2014/main" id="{906CC888-253F-70A8-48D2-2709C626D80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65E32A-906E-8A77-892F-5023A956FFCA}"/>
              </a:ext>
            </a:extLst>
          </p:cNvPr>
          <p:cNvSpPr txBox="1"/>
          <p:nvPr/>
        </p:nvSpPr>
        <p:spPr>
          <a:xfrm>
            <a:off x="1213556" y="258002"/>
            <a:ext cx="4509911" cy="461665"/>
          </a:xfrm>
          <a:prstGeom prst="rect">
            <a:avLst/>
          </a:prstGeom>
          <a:noFill/>
        </p:spPr>
        <p:txBody>
          <a:bodyPr wrap="square" rtlCol="0">
            <a:spAutoFit/>
          </a:bodyPr>
          <a:lstStyle/>
          <a:p>
            <a:r>
              <a:rPr lang="en-NZ" sz="2400" b="1">
                <a:solidFill>
                  <a:schemeClr val="accent4"/>
                </a:solidFill>
              </a:rPr>
              <a:t>Conversations</a:t>
            </a:r>
          </a:p>
        </p:txBody>
      </p:sp>
      <p:pic>
        <p:nvPicPr>
          <p:cNvPr id="4" name="Graphic 3" descr="Scribble with solid fill">
            <a:extLst>
              <a:ext uri="{FF2B5EF4-FFF2-40B4-BE49-F238E27FC236}">
                <a16:creationId xmlns:a16="http://schemas.microsoft.com/office/drawing/2014/main" id="{1FE553D4-100C-3696-DBF3-1F1DCEE5E5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56" y="262467"/>
            <a:ext cx="914400" cy="914400"/>
          </a:xfrm>
          <a:prstGeom prst="rect">
            <a:avLst/>
          </a:prstGeom>
        </p:spPr>
      </p:pic>
      <p:sp>
        <p:nvSpPr>
          <p:cNvPr id="8" name="Text Placeholder 2">
            <a:extLst>
              <a:ext uri="{FF2B5EF4-FFF2-40B4-BE49-F238E27FC236}">
                <a16:creationId xmlns:a16="http://schemas.microsoft.com/office/drawing/2014/main" id="{9D9933C1-ADA2-B182-7755-AC3DC04496DF}"/>
              </a:ext>
            </a:extLst>
          </p:cNvPr>
          <p:cNvSpPr txBox="1">
            <a:spLocks/>
          </p:cNvSpPr>
          <p:nvPr/>
        </p:nvSpPr>
        <p:spPr>
          <a:xfrm>
            <a:off x="3167368" y="4590814"/>
            <a:ext cx="7559069" cy="1375994"/>
          </a:xfrm>
          <a:prstGeom prst="rect">
            <a:avLst/>
          </a:prstGeom>
        </p:spPr>
        <p:txBody>
          <a:bodyPr numCol="1" spcCol="360000">
            <a:normAutofit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NZ" sz="2400" b="1">
                <a:solidFill>
                  <a:schemeClr val="accent4"/>
                </a:solidFill>
                <a:ea typeface="Roboto Light"/>
                <a:cs typeface="Roboto Light"/>
                <a:sym typeface="Roboto Light"/>
              </a:rPr>
              <a:t>In the Zoom chat…</a:t>
            </a:r>
          </a:p>
          <a:p>
            <a:pPr marL="0" indent="0">
              <a:lnSpc>
                <a:spcPct val="115000"/>
              </a:lnSpc>
              <a:spcBef>
                <a:spcPts val="800"/>
              </a:spcBef>
              <a:buClr>
                <a:schemeClr val="accent2"/>
              </a:buClr>
              <a:buSzPct val="120000"/>
              <a:buNone/>
            </a:pPr>
            <a:r>
              <a:rPr lang="en-NZ" sz="2400">
                <a:solidFill>
                  <a:schemeClr val="accent4"/>
                </a:solidFill>
                <a:ea typeface="Roboto Light"/>
                <a:cs typeface="Roboto Light"/>
                <a:sym typeface="Roboto Light"/>
              </a:rPr>
              <a:t>Share any comments/thoughts or raise your hand to speak</a:t>
            </a:r>
            <a:endParaRPr lang="en-NZ" sz="2200" b="1">
              <a:solidFill>
                <a:schemeClr val="accent4"/>
              </a:solidFill>
              <a:ea typeface="Roboto Light"/>
              <a:cs typeface="Roboto Light"/>
              <a:sym typeface="Roboto Light"/>
            </a:endParaRPr>
          </a:p>
        </p:txBody>
      </p:sp>
      <p:sp>
        <p:nvSpPr>
          <p:cNvPr id="11" name="Text Placeholder 2">
            <a:extLst>
              <a:ext uri="{FF2B5EF4-FFF2-40B4-BE49-F238E27FC236}">
                <a16:creationId xmlns:a16="http://schemas.microsoft.com/office/drawing/2014/main" id="{CD6A0ECB-DF5F-1193-55C0-04F75EDFBC09}"/>
              </a:ext>
            </a:extLst>
          </p:cNvPr>
          <p:cNvSpPr txBox="1">
            <a:spLocks/>
          </p:cNvSpPr>
          <p:nvPr/>
        </p:nvSpPr>
        <p:spPr>
          <a:xfrm>
            <a:off x="659645" y="1176867"/>
            <a:ext cx="10872710" cy="1223290"/>
          </a:xfrm>
          <a:prstGeom prst="rect">
            <a:avLst/>
          </a:prstGeom>
        </p:spPr>
        <p:txBody>
          <a:bodyPr numCol="2">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rgbClr val="666666"/>
              </a:buClr>
              <a:buSzPct val="100000"/>
              <a:buNone/>
            </a:pPr>
            <a:r>
              <a:rPr lang="en-US" sz="2800">
                <a:solidFill>
                  <a:schemeClr val="accent4"/>
                </a:solidFill>
                <a:ea typeface="Roboto Light"/>
                <a:cs typeface="Roboto Light"/>
                <a:sym typeface="Roboto Light"/>
              </a:rPr>
              <a:t> </a:t>
            </a:r>
          </a:p>
        </p:txBody>
      </p:sp>
      <p:pic>
        <p:nvPicPr>
          <p:cNvPr id="2" name="Google Shape;291;p63" descr="Chat bubble outline">
            <a:extLst>
              <a:ext uri="{FF2B5EF4-FFF2-40B4-BE49-F238E27FC236}">
                <a16:creationId xmlns:a16="http://schemas.microsoft.com/office/drawing/2014/main" id="{AF89C8D4-F54C-5013-2462-EADBA3546268}"/>
              </a:ext>
            </a:extLst>
          </p:cNvPr>
          <p:cNvPicPr preferRelativeResize="0"/>
          <p:nvPr/>
        </p:nvPicPr>
        <p:blipFill>
          <a:blip>
            <a:extLst>
              <a:ext uri="{96DAC541-7B7A-43D3-8B79-37D633B846F1}">
                <asvg:svgBlip xmlns:asvg="http://schemas.microsoft.com/office/drawing/2016/SVG/main" r:embed="rId4"/>
              </a:ext>
            </a:extLst>
          </a:blip>
          <a:srcRect/>
          <a:stretch/>
        </p:blipFill>
        <p:spPr>
          <a:xfrm>
            <a:off x="2252968" y="4524886"/>
            <a:ext cx="929083" cy="929083"/>
          </a:xfrm>
          <a:prstGeom prst="rect">
            <a:avLst/>
          </a:prstGeom>
          <a:noFill/>
          <a:ln>
            <a:noFill/>
          </a:ln>
        </p:spPr>
      </p:pic>
      <p:pic>
        <p:nvPicPr>
          <p:cNvPr id="9" name="Graphic 8" descr="Comment Like outline">
            <a:extLst>
              <a:ext uri="{FF2B5EF4-FFF2-40B4-BE49-F238E27FC236}">
                <a16:creationId xmlns:a16="http://schemas.microsoft.com/office/drawing/2014/main" id="{E55A03DB-20B7-605C-F3A5-E907F6B51EC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252968" y="3154537"/>
            <a:ext cx="914400" cy="914400"/>
          </a:xfrm>
          <a:prstGeom prst="rect">
            <a:avLst/>
          </a:prstGeom>
        </p:spPr>
      </p:pic>
      <p:sp>
        <p:nvSpPr>
          <p:cNvPr id="12" name="Text Placeholder 2">
            <a:extLst>
              <a:ext uri="{FF2B5EF4-FFF2-40B4-BE49-F238E27FC236}">
                <a16:creationId xmlns:a16="http://schemas.microsoft.com/office/drawing/2014/main" id="{642FDAC0-EBA8-2845-CEE2-7797E2A43028}"/>
              </a:ext>
            </a:extLst>
          </p:cNvPr>
          <p:cNvSpPr txBox="1">
            <a:spLocks/>
          </p:cNvSpPr>
          <p:nvPr/>
        </p:nvSpPr>
        <p:spPr>
          <a:xfrm>
            <a:off x="3167368" y="3197325"/>
            <a:ext cx="8761941" cy="1794933"/>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400" b="1">
                <a:solidFill>
                  <a:schemeClr val="accent4"/>
                </a:solidFill>
                <a:ea typeface="Roboto Light"/>
                <a:cs typeface="Roboto Light"/>
                <a:sym typeface="Roboto Light"/>
              </a:rPr>
              <a:t>Zoom poll… </a:t>
            </a:r>
            <a:br>
              <a:rPr lang="en-US" sz="2400" b="1">
                <a:solidFill>
                  <a:schemeClr val="accent4"/>
                </a:solidFill>
                <a:ea typeface="Roboto Light"/>
                <a:cs typeface="Roboto Light"/>
                <a:sym typeface="Roboto Light"/>
              </a:rPr>
            </a:br>
            <a:r>
              <a:rPr lang="en-US" sz="2400">
                <a:solidFill>
                  <a:schemeClr val="accent4"/>
                </a:solidFill>
                <a:ea typeface="Roboto Light"/>
                <a:cs typeface="Roboto Light"/>
                <a:sym typeface="Roboto Light"/>
              </a:rPr>
              <a:t>Choose whether you agree or disagree with this statement</a:t>
            </a:r>
          </a:p>
        </p:txBody>
      </p:sp>
      <p:sp>
        <p:nvSpPr>
          <p:cNvPr id="3" name="Text Placeholder 2">
            <a:extLst>
              <a:ext uri="{FF2B5EF4-FFF2-40B4-BE49-F238E27FC236}">
                <a16:creationId xmlns:a16="http://schemas.microsoft.com/office/drawing/2014/main" id="{505C0F3F-7565-E42A-F037-66CC5F3818B2}"/>
              </a:ext>
            </a:extLst>
          </p:cNvPr>
          <p:cNvSpPr txBox="1">
            <a:spLocks/>
          </p:cNvSpPr>
          <p:nvPr/>
        </p:nvSpPr>
        <p:spPr>
          <a:xfrm>
            <a:off x="2252968" y="1492421"/>
            <a:ext cx="8761941" cy="1407724"/>
          </a:xfrm>
          <a:prstGeom prst="rect">
            <a:avLst/>
          </a:prstGeom>
        </p:spPr>
        <p:txBody>
          <a:bodyPr numCol="1" spcCol="36000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800" b="1">
                <a:solidFill>
                  <a:schemeClr val="accent4"/>
                </a:solidFill>
                <a:ea typeface="Roboto Light"/>
                <a:cs typeface="Roboto Light"/>
                <a:sym typeface="Roboto Light"/>
              </a:rPr>
              <a:t>DMPs should be a compulsory provisional/first year goal for all doctoral students…</a:t>
            </a:r>
            <a:endParaRPr lang="en-US" sz="2800">
              <a:solidFill>
                <a:schemeClr val="accent4"/>
              </a:solidFill>
              <a:ea typeface="Roboto Light"/>
              <a:cs typeface="Roboto Light"/>
              <a:sym typeface="Roboto Light"/>
            </a:endParaRPr>
          </a:p>
        </p:txBody>
      </p:sp>
      <p:pic>
        <p:nvPicPr>
          <p:cNvPr id="13" name="Graphic 12" descr="Group brainstorm with solid fill">
            <a:extLst>
              <a:ext uri="{FF2B5EF4-FFF2-40B4-BE49-F238E27FC236}">
                <a16:creationId xmlns:a16="http://schemas.microsoft.com/office/drawing/2014/main" id="{DE82BF01-E88C-27C0-3189-F90070460A16}"/>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338568" y="1485758"/>
            <a:ext cx="914400" cy="914400"/>
          </a:xfrm>
          <a:prstGeom prst="rect">
            <a:avLst/>
          </a:prstGeom>
        </p:spPr>
      </p:pic>
    </p:spTree>
    <p:extLst>
      <p:ext uri="{BB962C8B-B14F-4D97-AF65-F5344CB8AC3E}">
        <p14:creationId xmlns:p14="http://schemas.microsoft.com/office/powerpoint/2010/main" val="233467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66E6FA-8399-109B-1A9A-113BCE24892A}"/>
              </a:ext>
            </a:extLst>
          </p:cNvPr>
          <p:cNvSpPr txBox="1"/>
          <p:nvPr/>
        </p:nvSpPr>
        <p:spPr>
          <a:xfrm>
            <a:off x="1911096" y="2752927"/>
            <a:ext cx="8980077" cy="2754809"/>
          </a:xfrm>
          <a:prstGeom prst="snip2DiagRect">
            <a:avLst/>
          </a:prstGeom>
          <a:solidFill>
            <a:schemeClr val="bg1"/>
          </a:solidFill>
        </p:spPr>
        <p:txBody>
          <a:bodyPr wrap="square" rtlCol="0">
            <a:spAutoFit/>
          </a:bodyPr>
          <a:lstStyle/>
          <a:p>
            <a:r>
              <a:rPr lang="en-NZ" sz="3600">
                <a:solidFill>
                  <a:schemeClr val="accent1"/>
                </a:solidFill>
              </a:rPr>
              <a:t>Questions? Get in touch…</a:t>
            </a:r>
          </a:p>
          <a:p>
            <a:endParaRPr lang="en-NZ" sz="3600">
              <a:solidFill>
                <a:schemeClr val="accent1"/>
              </a:solidFill>
            </a:endParaRPr>
          </a:p>
          <a:p>
            <a:endParaRPr lang="en-NZ" sz="3600">
              <a:solidFill>
                <a:schemeClr val="accent1"/>
              </a:solidFill>
            </a:endParaRPr>
          </a:p>
          <a:p>
            <a:endParaRPr lang="en-NZ" sz="3600">
              <a:solidFill>
                <a:schemeClr val="accent1"/>
              </a:solidFill>
            </a:endParaRPr>
          </a:p>
        </p:txBody>
      </p:sp>
      <p:sp>
        <p:nvSpPr>
          <p:cNvPr id="5" name="Freeform 8">
            <a:extLst>
              <a:ext uri="{FF2B5EF4-FFF2-40B4-BE49-F238E27FC236}">
                <a16:creationId xmlns:a16="http://schemas.microsoft.com/office/drawing/2014/main" id="{A176F8DF-F7E2-80C1-81D5-721DF1AE0A03}"/>
              </a:ext>
            </a:extLst>
          </p:cNvPr>
          <p:cNvSpPr>
            <a:spLocks noChangeAspect="1"/>
          </p:cNvSpPr>
          <p:nvPr/>
        </p:nvSpPr>
        <p:spPr>
          <a:xfrm>
            <a:off x="2280479" y="3717301"/>
            <a:ext cx="544464" cy="456000"/>
          </a:xfrm>
          <a:custGeom>
            <a:avLst/>
            <a:gdLst/>
            <a:ahLst/>
            <a:cxnLst/>
            <a:rect l="l" t="t" r="r" b="b"/>
            <a:pathLst>
              <a:path w="687743" h="596020">
                <a:moveTo>
                  <a:pt x="0" y="0"/>
                </a:moveTo>
                <a:lnTo>
                  <a:pt x="687743" y="0"/>
                </a:lnTo>
                <a:lnTo>
                  <a:pt x="687743" y="596020"/>
                </a:lnTo>
                <a:lnTo>
                  <a:pt x="0" y="596020"/>
                </a:lnTo>
                <a:lnTo>
                  <a:pt x="0" y="0"/>
                </a:lnTo>
                <a:close/>
              </a:path>
            </a:pathLst>
          </a:custGeom>
          <a:blipFill>
            <a:blip r:embed="rId3"/>
            <a:stretch>
              <a:fillRect b="-15389"/>
            </a:stretch>
          </a:blipFill>
          <a:ln>
            <a:noFill/>
          </a:ln>
        </p:spPr>
        <p:txBody>
          <a:bodyPr/>
          <a:lstStyle/>
          <a:p>
            <a:endParaRPr lang="en-NZ" sz="1200"/>
          </a:p>
        </p:txBody>
      </p:sp>
      <p:sp>
        <p:nvSpPr>
          <p:cNvPr id="6" name="TextBox 12">
            <a:extLst>
              <a:ext uri="{FF2B5EF4-FFF2-40B4-BE49-F238E27FC236}">
                <a16:creationId xmlns:a16="http://schemas.microsoft.com/office/drawing/2014/main" id="{8A10CD78-0A77-0F93-85CE-B8BDD452D5FA}"/>
              </a:ext>
            </a:extLst>
          </p:cNvPr>
          <p:cNvSpPr txBox="1"/>
          <p:nvPr/>
        </p:nvSpPr>
        <p:spPr>
          <a:xfrm>
            <a:off x="2899782" y="3791412"/>
            <a:ext cx="4778820" cy="307777"/>
          </a:xfrm>
          <a:prstGeom prst="rect">
            <a:avLst/>
          </a:prstGeom>
        </p:spPr>
        <p:txBody>
          <a:bodyPr wrap="square" lIns="0" tIns="0" rIns="0" bIns="0" rtlCol="0" anchor="t">
            <a:spAutoFit/>
          </a:bodyPr>
          <a:lstStyle/>
          <a:p>
            <a:pPr>
              <a:lnSpc>
                <a:spcPts val="2427"/>
              </a:lnSpc>
            </a:pPr>
            <a:r>
              <a:rPr lang="en-US" sz="2533" u="sng" spc="-37">
                <a:solidFill>
                  <a:schemeClr val="accent2"/>
                </a:solidFill>
                <a:hlinkClick r:id="rId4" tooltip="mailto:researchdata@auckland.ac.nz">
                  <a:extLst>
                    <a:ext uri="{A12FA001-AC4F-418D-AE19-62706E023703}">
                      <ahyp:hlinkClr xmlns:ahyp="http://schemas.microsoft.com/office/drawing/2018/hyperlinkcolor" val="tx"/>
                    </a:ext>
                  </a:extLst>
                </a:hlinkClick>
              </a:rPr>
              <a:t>researchdata@auckland.ac.nz</a:t>
            </a:r>
          </a:p>
        </p:txBody>
      </p:sp>
    </p:spTree>
    <p:extLst>
      <p:ext uri="{BB962C8B-B14F-4D97-AF65-F5344CB8AC3E}">
        <p14:creationId xmlns:p14="http://schemas.microsoft.com/office/powerpoint/2010/main" val="4153060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5A9600-89EB-9F21-172C-8D6F833764A6}"/>
              </a:ext>
            </a:extLst>
          </p:cNvPr>
          <p:cNvSpPr>
            <a:spLocks noGrp="1"/>
          </p:cNvSpPr>
          <p:nvPr>
            <p:ph type="body" sz="quarter" idx="11"/>
          </p:nvPr>
        </p:nvSpPr>
        <p:spPr>
          <a:xfrm>
            <a:off x="1284547" y="6273953"/>
            <a:ext cx="10357618" cy="287079"/>
          </a:xfrm>
        </p:spPr>
        <p:txBody>
          <a:bodyPr>
            <a:normAutofit lnSpcReduction="10000"/>
          </a:bodyPr>
          <a:lstStyle/>
          <a:p>
            <a:r>
              <a:rPr lang="en-US" sz="1400">
                <a:solidFill>
                  <a:schemeClr val="accent2"/>
                </a:solidFill>
                <a:hlinkClick r:id="rId3">
                  <a:extLst>
                    <a:ext uri="{A12FA001-AC4F-418D-AE19-62706E023703}">
                      <ahyp:hlinkClr xmlns:ahyp="http://schemas.microsoft.com/office/drawing/2018/hyperlinkcolor" val="tx"/>
                    </a:ext>
                  </a:extLst>
                </a:hlinkClick>
              </a:rPr>
              <a:t>Checklist for a Data Management Plan from the </a:t>
            </a:r>
            <a:r>
              <a:rPr lang="en-US" sz="1400" b="1">
                <a:solidFill>
                  <a:schemeClr val="accent2"/>
                </a:solidFill>
                <a:hlinkClick r:id="rId3">
                  <a:extLst>
                    <a:ext uri="{A12FA001-AC4F-418D-AE19-62706E023703}">
                      <ahyp:hlinkClr xmlns:ahyp="http://schemas.microsoft.com/office/drawing/2018/hyperlinkcolor" val="tx"/>
                    </a:ext>
                  </a:extLst>
                </a:hlinkClick>
              </a:rPr>
              <a:t>Digital Curation Centre</a:t>
            </a:r>
            <a:endParaRPr lang="en-NZ" sz="1400" b="1">
              <a:solidFill>
                <a:schemeClr val="accent2"/>
              </a:solidFill>
            </a:endParaRPr>
          </a:p>
        </p:txBody>
      </p:sp>
      <p:sp>
        <p:nvSpPr>
          <p:cNvPr id="3" name="Text Placeholder 2">
            <a:extLst>
              <a:ext uri="{FF2B5EF4-FFF2-40B4-BE49-F238E27FC236}">
                <a16:creationId xmlns:a16="http://schemas.microsoft.com/office/drawing/2014/main" id="{2E59B41A-10BD-092D-649D-B48B6A704F33}"/>
              </a:ext>
            </a:extLst>
          </p:cNvPr>
          <p:cNvSpPr>
            <a:spLocks noGrp="1"/>
          </p:cNvSpPr>
          <p:nvPr>
            <p:ph type="body" sz="quarter" idx="10"/>
          </p:nvPr>
        </p:nvSpPr>
        <p:spPr>
          <a:xfrm>
            <a:off x="715617" y="3611717"/>
            <a:ext cx="6472962" cy="2470550"/>
          </a:xfrm>
        </p:spPr>
        <p:txBody>
          <a:bodyPr vert="horz" lIns="108000" tIns="108000" rIns="108000" bIns="108000" rtlCol="0" anchor="t">
            <a:normAutofit/>
          </a:bodyPr>
          <a:lstStyle/>
          <a:p>
            <a:pPr marL="287655" indent="-287655">
              <a:spcBef>
                <a:spcPts val="400"/>
              </a:spcBef>
              <a:spcAft>
                <a:spcPts val="400"/>
              </a:spcAft>
              <a:buSzPct val="140000"/>
              <a:buFont typeface="Arial" panose="020B0604020202020204" pitchFamily="34" charset="0"/>
              <a:buChar char="•"/>
            </a:pPr>
            <a:r>
              <a:rPr lang="en-US" sz="2000">
                <a:solidFill>
                  <a:schemeClr val="accent4"/>
                </a:solidFill>
              </a:rPr>
              <a:t>Project specific</a:t>
            </a:r>
            <a:endParaRPr lang="en-US"/>
          </a:p>
          <a:p>
            <a:pPr marL="287655" indent="-287655">
              <a:spcBef>
                <a:spcPts val="400"/>
              </a:spcBef>
              <a:spcAft>
                <a:spcPts val="400"/>
              </a:spcAft>
              <a:buSzPct val="140000"/>
              <a:buFont typeface="Arial" panose="020B0604020202020204" pitchFamily="34" charset="0"/>
              <a:buChar char="•"/>
            </a:pPr>
            <a:r>
              <a:rPr lang="en-US">
                <a:solidFill>
                  <a:schemeClr val="accent4"/>
                </a:solidFill>
              </a:rPr>
              <a:t>May be required, always recommended</a:t>
            </a:r>
            <a:endParaRPr lang="en-US" sz="2000">
              <a:solidFill>
                <a:schemeClr val="accent4"/>
              </a:solidFill>
              <a:ea typeface="Inter"/>
              <a:cs typeface="Inter"/>
            </a:endParaRPr>
          </a:p>
          <a:p>
            <a:pPr marL="287655" indent="-287655">
              <a:spcBef>
                <a:spcPts val="400"/>
              </a:spcBef>
              <a:spcAft>
                <a:spcPts val="400"/>
              </a:spcAft>
              <a:buSzPct val="140000"/>
              <a:buFont typeface="Arial" panose="020B0604020202020204" pitchFamily="34" charset="0"/>
              <a:buChar char="•"/>
            </a:pPr>
            <a:r>
              <a:rPr lang="en-US" sz="2000">
                <a:solidFill>
                  <a:schemeClr val="accent4"/>
                </a:solidFill>
              </a:rPr>
              <a:t>Prompts conversations, captures decisions, clarifies roles and responsibilities and helps researchers to align </a:t>
            </a:r>
            <a:r>
              <a:rPr lang="en-US">
                <a:solidFill>
                  <a:schemeClr val="accent4"/>
                </a:solidFill>
              </a:rPr>
              <a:t>with policies</a:t>
            </a:r>
            <a:r>
              <a:rPr lang="en-US" sz="2000">
                <a:solidFill>
                  <a:schemeClr val="accent4"/>
                </a:solidFill>
              </a:rPr>
              <a:t> and processes</a:t>
            </a:r>
            <a:endParaRPr lang="en-US" sz="2000">
              <a:solidFill>
                <a:schemeClr val="accent4"/>
              </a:solidFill>
              <a:ea typeface="Inter"/>
              <a:cs typeface="Inter"/>
            </a:endParaRPr>
          </a:p>
        </p:txBody>
      </p:sp>
      <p:sp>
        <p:nvSpPr>
          <p:cNvPr id="4" name="Title 3">
            <a:extLst>
              <a:ext uri="{FF2B5EF4-FFF2-40B4-BE49-F238E27FC236}">
                <a16:creationId xmlns:a16="http://schemas.microsoft.com/office/drawing/2014/main" id="{3EAB4869-C41B-43CF-4B91-216604152D9E}"/>
              </a:ext>
            </a:extLst>
          </p:cNvPr>
          <p:cNvSpPr>
            <a:spLocks noGrp="1"/>
          </p:cNvSpPr>
          <p:nvPr>
            <p:ph type="title"/>
          </p:nvPr>
        </p:nvSpPr>
        <p:spPr/>
        <p:txBody>
          <a:bodyPr/>
          <a:lstStyle/>
          <a:p>
            <a:r>
              <a:rPr lang="en-NZ"/>
              <a:t>What is a data management plan?</a:t>
            </a:r>
          </a:p>
        </p:txBody>
      </p:sp>
      <p:sp>
        <p:nvSpPr>
          <p:cNvPr id="7" name="Google Shape;384;p76">
            <a:extLst>
              <a:ext uri="{FF2B5EF4-FFF2-40B4-BE49-F238E27FC236}">
                <a16:creationId xmlns:a16="http://schemas.microsoft.com/office/drawing/2014/main" id="{F7631FAD-612E-50EE-8BF8-985B99E5C329}"/>
              </a:ext>
            </a:extLst>
          </p:cNvPr>
          <p:cNvSpPr txBox="1">
            <a:spLocks/>
          </p:cNvSpPr>
          <p:nvPr/>
        </p:nvSpPr>
        <p:spPr>
          <a:xfrm>
            <a:off x="712914" y="1560967"/>
            <a:ext cx="6472962" cy="1866321"/>
          </a:xfrm>
          <a:prstGeom prst="rect">
            <a:avLst/>
          </a:prstGeom>
          <a:solidFill>
            <a:schemeClr val="accent3">
              <a:lumMod val="20000"/>
              <a:lumOff val="80000"/>
            </a:schemeClr>
          </a:solidFill>
          <a:ln>
            <a:solidFill>
              <a:schemeClr val="accent3">
                <a:lumMod val="20000"/>
                <a:lumOff val="80000"/>
              </a:schemeClr>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800"/>
              </a:spcBef>
              <a:spcAft>
                <a:spcPts val="800"/>
              </a:spcAft>
              <a:buNone/>
            </a:pPr>
            <a:r>
              <a:rPr lang="en-US" sz="2400" b="1" dirty="0">
                <a:latin typeface="+mn-lt"/>
                <a:ea typeface="Verdana"/>
              </a:rPr>
              <a:t>A Data Management Plan (DMP) helps researchers to consider and document decisions </a:t>
            </a:r>
            <a:r>
              <a:rPr lang="en-US" sz="2400" b="1">
                <a:latin typeface="+mn-lt"/>
                <a:ea typeface="Verdana"/>
              </a:rPr>
              <a:t>about research data.</a:t>
            </a:r>
            <a:endParaRPr lang="en-US" sz="2400" i="1">
              <a:solidFill>
                <a:srgbClr val="E91D63"/>
              </a:solidFill>
              <a:latin typeface="+mn-lt"/>
              <a:ea typeface="Verdana"/>
              <a:cs typeface="Roboto Light"/>
              <a:sym typeface="Roboto Light"/>
            </a:endParaRPr>
          </a:p>
        </p:txBody>
      </p:sp>
      <p:pic>
        <p:nvPicPr>
          <p:cNvPr id="8" name="Picture 7" descr="A screenshot of a data management tool&#10;&#10;Description automatically generated">
            <a:extLst>
              <a:ext uri="{FF2B5EF4-FFF2-40B4-BE49-F238E27FC236}">
                <a16:creationId xmlns:a16="http://schemas.microsoft.com/office/drawing/2014/main" id="{363A5172-642F-7F22-3D87-9DED2BA44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044" y="1553710"/>
            <a:ext cx="3746573" cy="45285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2770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A2D35-9D26-8B66-6980-45F60AE0A9F2}"/>
            </a:ext>
          </a:extLst>
        </p:cNvPr>
        <p:cNvGrpSpPr/>
        <p:nvPr/>
      </p:nvGrpSpPr>
      <p:grpSpPr>
        <a:xfrm>
          <a:off x="0" y="0"/>
          <a:ext cx="0" cy="0"/>
          <a:chOff x="0" y="0"/>
          <a:chExt cx="0" cy="0"/>
        </a:xfrm>
      </p:grpSpPr>
      <p:sp>
        <p:nvSpPr>
          <p:cNvPr id="52" name="Explosion: 8 Points 51">
            <a:extLst>
              <a:ext uri="{FF2B5EF4-FFF2-40B4-BE49-F238E27FC236}">
                <a16:creationId xmlns:a16="http://schemas.microsoft.com/office/drawing/2014/main" id="{34749618-4BDB-BFF7-C3C8-AA215CA05482}"/>
              </a:ext>
            </a:extLst>
          </p:cNvPr>
          <p:cNvSpPr/>
          <p:nvPr/>
        </p:nvSpPr>
        <p:spPr>
          <a:xfrm>
            <a:off x="449351" y="2956481"/>
            <a:ext cx="5248195" cy="2406132"/>
          </a:xfrm>
          <a:prstGeom prst="irregularSeal1">
            <a:avLst/>
          </a:prstGeom>
          <a:solidFill>
            <a:schemeClr val="accent3">
              <a:lumMod val="20000"/>
              <a:lumOff val="80000"/>
              <a:alpha val="25000"/>
            </a:schemeClr>
          </a:solidFill>
          <a:ln>
            <a:solidFill>
              <a:schemeClr val="accent3">
                <a:lumMod val="20000"/>
                <a:lumOff val="8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Explosion: 8 Points 58">
            <a:extLst>
              <a:ext uri="{FF2B5EF4-FFF2-40B4-BE49-F238E27FC236}">
                <a16:creationId xmlns:a16="http://schemas.microsoft.com/office/drawing/2014/main" id="{78C005B5-96BA-BFB4-2C8C-50C930EAEEE1}"/>
              </a:ext>
            </a:extLst>
          </p:cNvPr>
          <p:cNvSpPr/>
          <p:nvPr/>
        </p:nvSpPr>
        <p:spPr>
          <a:xfrm>
            <a:off x="6494456" y="3017029"/>
            <a:ext cx="5821317" cy="2456013"/>
          </a:xfrm>
          <a:prstGeom prst="irregularSeal1">
            <a:avLst/>
          </a:prstGeom>
          <a:solidFill>
            <a:schemeClr val="accent3">
              <a:lumMod val="20000"/>
              <a:lumOff val="80000"/>
              <a:alpha val="25000"/>
            </a:schemeClr>
          </a:solidFill>
          <a:ln>
            <a:solidFill>
              <a:schemeClr val="accent3">
                <a:lumMod val="20000"/>
                <a:lumOff val="80000"/>
                <a:alpha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57" name="Group 56">
            <a:extLst>
              <a:ext uri="{FF2B5EF4-FFF2-40B4-BE49-F238E27FC236}">
                <a16:creationId xmlns:a16="http://schemas.microsoft.com/office/drawing/2014/main" id="{11FF3843-6EFE-FA2B-DA16-758A45CB3117}"/>
              </a:ext>
            </a:extLst>
          </p:cNvPr>
          <p:cNvGrpSpPr/>
          <p:nvPr/>
        </p:nvGrpSpPr>
        <p:grpSpPr>
          <a:xfrm>
            <a:off x="2158790" y="2871875"/>
            <a:ext cx="1620000" cy="648210"/>
            <a:chOff x="685806" y="3058586"/>
            <a:chExt cx="4378626" cy="953992"/>
          </a:xfrm>
        </p:grpSpPr>
        <p:sp>
          <p:nvSpPr>
            <p:cNvPr id="56" name="Freeform 18">
              <a:extLst>
                <a:ext uri="{FF2B5EF4-FFF2-40B4-BE49-F238E27FC236}">
                  <a16:creationId xmlns:a16="http://schemas.microsoft.com/office/drawing/2014/main" id="{7726E0AD-3CE6-D34C-4C75-EDC61F2A6BDC}"/>
                </a:ext>
              </a:extLst>
            </p:cNvPr>
            <p:cNvSpPr/>
            <p:nvPr/>
          </p:nvSpPr>
          <p:spPr>
            <a:xfrm>
              <a:off x="697632" y="3069377"/>
              <a:ext cx="4366800" cy="943201"/>
            </a:xfrm>
            <a:custGeom>
              <a:avLst/>
              <a:gdLst/>
              <a:ahLst/>
              <a:cxnLst/>
              <a:rect l="l" t="t" r="r" b="b"/>
              <a:pathLst>
                <a:path w="1552089" h="262089">
                  <a:moveTo>
                    <a:pt x="66508" y="0"/>
                  </a:moveTo>
                  <a:lnTo>
                    <a:pt x="1485582" y="0"/>
                  </a:lnTo>
                  <a:cubicBezTo>
                    <a:pt x="1522313" y="0"/>
                    <a:pt x="1552089" y="29776"/>
                    <a:pt x="1552089" y="66508"/>
                  </a:cubicBezTo>
                  <a:lnTo>
                    <a:pt x="1552089" y="195582"/>
                  </a:lnTo>
                  <a:cubicBezTo>
                    <a:pt x="1552089" y="213221"/>
                    <a:pt x="1545082" y="230137"/>
                    <a:pt x="1532610" y="242610"/>
                  </a:cubicBezTo>
                  <a:cubicBezTo>
                    <a:pt x="1520137" y="255082"/>
                    <a:pt x="1503221" y="262089"/>
                    <a:pt x="1485582" y="262089"/>
                  </a:cubicBezTo>
                  <a:lnTo>
                    <a:pt x="66508" y="262089"/>
                  </a:lnTo>
                  <a:cubicBezTo>
                    <a:pt x="48869" y="262089"/>
                    <a:pt x="31952" y="255082"/>
                    <a:pt x="19480" y="242610"/>
                  </a:cubicBezTo>
                  <a:cubicBezTo>
                    <a:pt x="7007" y="230137"/>
                    <a:pt x="0" y="213221"/>
                    <a:pt x="0" y="195582"/>
                  </a:cubicBezTo>
                  <a:lnTo>
                    <a:pt x="0" y="66508"/>
                  </a:lnTo>
                  <a:cubicBezTo>
                    <a:pt x="0" y="48869"/>
                    <a:pt x="7007" y="31952"/>
                    <a:pt x="19480" y="19480"/>
                  </a:cubicBezTo>
                  <a:cubicBezTo>
                    <a:pt x="31952" y="7007"/>
                    <a:pt x="48869" y="0"/>
                    <a:pt x="66508" y="0"/>
                  </a:cubicBezTo>
                  <a:close/>
                </a:path>
              </a:pathLst>
            </a:custGeom>
            <a:solidFill>
              <a:schemeClr val="accent1"/>
            </a:solidFill>
          </p:spPr>
          <p:txBody>
            <a:bodyPr/>
            <a:lstStyle/>
            <a:p>
              <a:endParaRPr lang="en-NZ" sz="1200"/>
            </a:p>
          </p:txBody>
        </p:sp>
        <p:sp>
          <p:nvSpPr>
            <p:cNvPr id="13" name="TextBox 13">
              <a:extLst>
                <a:ext uri="{FF2B5EF4-FFF2-40B4-BE49-F238E27FC236}">
                  <a16:creationId xmlns:a16="http://schemas.microsoft.com/office/drawing/2014/main" id="{64B20B4A-9E1C-488A-3C1E-FA9B03DF34A1}"/>
                </a:ext>
              </a:extLst>
            </p:cNvPr>
            <p:cNvSpPr txBox="1"/>
            <p:nvPr/>
          </p:nvSpPr>
          <p:spPr>
            <a:xfrm>
              <a:off x="685806" y="3058586"/>
              <a:ext cx="4366798" cy="935999"/>
            </a:xfrm>
            <a:prstGeom prst="rect">
              <a:avLst/>
            </a:prstGeom>
          </p:spPr>
          <p:txBody>
            <a:bodyPr lIns="33867" tIns="33867" rIns="33867" bIns="33867" rtlCol="0" anchor="ctr"/>
            <a:lstStyle/>
            <a:p>
              <a:pPr algn="ctr">
                <a:lnSpc>
                  <a:spcPts val="2800"/>
                </a:lnSpc>
              </a:pPr>
              <a:r>
                <a:rPr lang="en-US" sz="2400" b="1">
                  <a:solidFill>
                    <a:srgbClr val="FFFFFF"/>
                  </a:solidFill>
                  <a:latin typeface="+mj-lt"/>
                  <a:ea typeface="Verdana" panose="020B0604030504040204" pitchFamily="34" charset="0"/>
                  <a:cs typeface="Verdana Pro Bold"/>
                  <a:sym typeface="Verdana Pro Bold"/>
                </a:rPr>
                <a:t>Protect</a:t>
              </a:r>
            </a:p>
          </p:txBody>
        </p:sp>
      </p:grpSp>
      <p:grpSp>
        <p:nvGrpSpPr>
          <p:cNvPr id="17" name="Group 17">
            <a:extLst>
              <a:ext uri="{FF2B5EF4-FFF2-40B4-BE49-F238E27FC236}">
                <a16:creationId xmlns:a16="http://schemas.microsoft.com/office/drawing/2014/main" id="{17052313-56A9-941A-5621-5755158711A0}"/>
              </a:ext>
            </a:extLst>
          </p:cNvPr>
          <p:cNvGrpSpPr/>
          <p:nvPr/>
        </p:nvGrpSpPr>
        <p:grpSpPr>
          <a:xfrm>
            <a:off x="8592658" y="2725954"/>
            <a:ext cx="1620000" cy="648000"/>
            <a:chOff x="0" y="0"/>
            <a:chExt cx="1552089" cy="286928"/>
          </a:xfrm>
        </p:grpSpPr>
        <p:sp>
          <p:nvSpPr>
            <p:cNvPr id="18" name="Freeform 18">
              <a:extLst>
                <a:ext uri="{FF2B5EF4-FFF2-40B4-BE49-F238E27FC236}">
                  <a16:creationId xmlns:a16="http://schemas.microsoft.com/office/drawing/2014/main" id="{D13C1747-6549-1723-B672-4C0FCBD86FA3}"/>
                </a:ext>
              </a:extLst>
            </p:cNvPr>
            <p:cNvSpPr/>
            <p:nvPr/>
          </p:nvSpPr>
          <p:spPr>
            <a:xfrm>
              <a:off x="0" y="0"/>
              <a:ext cx="1552089" cy="286928"/>
            </a:xfrm>
            <a:custGeom>
              <a:avLst/>
              <a:gdLst/>
              <a:ahLst/>
              <a:cxnLst/>
              <a:rect l="l" t="t" r="r" b="b"/>
              <a:pathLst>
                <a:path w="1552089" h="262089">
                  <a:moveTo>
                    <a:pt x="66508" y="0"/>
                  </a:moveTo>
                  <a:lnTo>
                    <a:pt x="1485582" y="0"/>
                  </a:lnTo>
                  <a:cubicBezTo>
                    <a:pt x="1522313" y="0"/>
                    <a:pt x="1552089" y="29776"/>
                    <a:pt x="1552089" y="66508"/>
                  </a:cubicBezTo>
                  <a:lnTo>
                    <a:pt x="1552089" y="195582"/>
                  </a:lnTo>
                  <a:cubicBezTo>
                    <a:pt x="1552089" y="213221"/>
                    <a:pt x="1545082" y="230137"/>
                    <a:pt x="1532610" y="242610"/>
                  </a:cubicBezTo>
                  <a:cubicBezTo>
                    <a:pt x="1520137" y="255082"/>
                    <a:pt x="1503221" y="262089"/>
                    <a:pt x="1485582" y="262089"/>
                  </a:cubicBezTo>
                  <a:lnTo>
                    <a:pt x="66508" y="262089"/>
                  </a:lnTo>
                  <a:cubicBezTo>
                    <a:pt x="48869" y="262089"/>
                    <a:pt x="31952" y="255082"/>
                    <a:pt x="19480" y="242610"/>
                  </a:cubicBezTo>
                  <a:cubicBezTo>
                    <a:pt x="7007" y="230137"/>
                    <a:pt x="0" y="213221"/>
                    <a:pt x="0" y="195582"/>
                  </a:cubicBezTo>
                  <a:lnTo>
                    <a:pt x="0" y="66508"/>
                  </a:lnTo>
                  <a:cubicBezTo>
                    <a:pt x="0" y="48869"/>
                    <a:pt x="7007" y="31952"/>
                    <a:pt x="19480" y="19480"/>
                  </a:cubicBezTo>
                  <a:cubicBezTo>
                    <a:pt x="31952" y="7007"/>
                    <a:pt x="48869" y="0"/>
                    <a:pt x="66508" y="0"/>
                  </a:cubicBezTo>
                  <a:close/>
                </a:path>
              </a:pathLst>
            </a:custGeom>
            <a:solidFill>
              <a:schemeClr val="accent1"/>
            </a:solidFill>
          </p:spPr>
          <p:txBody>
            <a:bodyPr/>
            <a:lstStyle/>
            <a:p>
              <a:endParaRPr lang="en-NZ" sz="1200"/>
            </a:p>
          </p:txBody>
        </p:sp>
        <p:sp>
          <p:nvSpPr>
            <p:cNvPr id="19" name="TextBox 19">
              <a:extLst>
                <a:ext uri="{FF2B5EF4-FFF2-40B4-BE49-F238E27FC236}">
                  <a16:creationId xmlns:a16="http://schemas.microsoft.com/office/drawing/2014/main" id="{ABBF49E5-FEA8-67C2-3F96-8C8FA96372C0}"/>
                </a:ext>
              </a:extLst>
            </p:cNvPr>
            <p:cNvSpPr txBox="1"/>
            <p:nvPr/>
          </p:nvSpPr>
          <p:spPr>
            <a:xfrm>
              <a:off x="0" y="11590"/>
              <a:ext cx="1552089" cy="262089"/>
            </a:xfrm>
            <a:prstGeom prst="rect">
              <a:avLst/>
            </a:prstGeom>
          </p:spPr>
          <p:txBody>
            <a:bodyPr lIns="33867" tIns="33867" rIns="33867" bIns="33867" rtlCol="0" anchor="ctr"/>
            <a:lstStyle/>
            <a:p>
              <a:pPr algn="ctr">
                <a:lnSpc>
                  <a:spcPts val="2800"/>
                </a:lnSpc>
              </a:pPr>
              <a:r>
                <a:rPr lang="en-US" sz="2400" b="1">
                  <a:solidFill>
                    <a:srgbClr val="FFFFFF"/>
                  </a:solidFill>
                  <a:latin typeface="+mj-lt"/>
                  <a:ea typeface="Verdana" panose="020B0604030504040204" pitchFamily="34" charset="0"/>
                  <a:cs typeface="Verdana Pro Bold"/>
                  <a:sym typeface="Verdana Pro Bold"/>
                </a:rPr>
                <a:t>Connect</a:t>
              </a:r>
            </a:p>
          </p:txBody>
        </p:sp>
      </p:grpSp>
      <p:sp>
        <p:nvSpPr>
          <p:cNvPr id="21" name="Freeform 21">
            <a:extLst>
              <a:ext uri="{FF2B5EF4-FFF2-40B4-BE49-F238E27FC236}">
                <a16:creationId xmlns:a16="http://schemas.microsoft.com/office/drawing/2014/main" id="{14BA2D94-AB6A-6679-82B8-76BDD967FD25}"/>
              </a:ext>
            </a:extLst>
          </p:cNvPr>
          <p:cNvSpPr/>
          <p:nvPr/>
        </p:nvSpPr>
        <p:spPr>
          <a:xfrm>
            <a:off x="4507105" y="4236917"/>
            <a:ext cx="3093783" cy="4057421"/>
          </a:xfrm>
          <a:custGeom>
            <a:avLst/>
            <a:gdLst/>
            <a:ahLst/>
            <a:cxnLst/>
            <a:rect l="l" t="t" r="r" b="b"/>
            <a:pathLst>
              <a:path w="4640675" h="6086131">
                <a:moveTo>
                  <a:pt x="0" y="0"/>
                </a:moveTo>
                <a:lnTo>
                  <a:pt x="4640675" y="0"/>
                </a:lnTo>
                <a:lnTo>
                  <a:pt x="4640675" y="6086131"/>
                </a:lnTo>
                <a:lnTo>
                  <a:pt x="0" y="6086131"/>
                </a:lnTo>
                <a:lnTo>
                  <a:pt x="0" y="0"/>
                </a:lnTo>
                <a:close/>
              </a:path>
            </a:pathLst>
          </a:custGeom>
          <a:blipFill>
            <a:blip>
              <a:extLst>
                <a:ext uri="{96DAC541-7B7A-43D3-8B79-37D633B846F1}">
                  <asvg:svgBlip xmlns:asvg="http://schemas.microsoft.com/office/drawing/2016/SVG/main" r:embed="rId3"/>
                </a:ext>
              </a:extLst>
            </a:blip>
            <a:stretch>
              <a:fillRect/>
            </a:stretch>
          </a:blipFill>
          <a:effectLst>
            <a:glow rad="139700">
              <a:schemeClr val="accent1">
                <a:satMod val="175000"/>
                <a:alpha val="40000"/>
              </a:schemeClr>
            </a:glow>
          </a:effectLst>
        </p:spPr>
        <p:txBody>
          <a:bodyPr/>
          <a:lstStyle/>
          <a:p>
            <a:endParaRPr lang="en-NZ" sz="1200"/>
          </a:p>
        </p:txBody>
      </p:sp>
      <p:sp>
        <p:nvSpPr>
          <p:cNvPr id="23" name="TextBox 23">
            <a:extLst>
              <a:ext uri="{FF2B5EF4-FFF2-40B4-BE49-F238E27FC236}">
                <a16:creationId xmlns:a16="http://schemas.microsoft.com/office/drawing/2014/main" id="{C248E566-7412-71B2-2D99-F379837FB975}"/>
              </a:ext>
            </a:extLst>
          </p:cNvPr>
          <p:cNvSpPr txBox="1"/>
          <p:nvPr/>
        </p:nvSpPr>
        <p:spPr>
          <a:xfrm>
            <a:off x="697633" y="531512"/>
            <a:ext cx="10820400" cy="622863"/>
          </a:xfrm>
          <a:prstGeom prst="rect">
            <a:avLst/>
          </a:prstGeom>
        </p:spPr>
        <p:txBody>
          <a:bodyPr lIns="0" tIns="0" rIns="0" bIns="0" rtlCol="0" anchor="t">
            <a:spAutoFit/>
          </a:bodyPr>
          <a:lstStyle/>
          <a:p>
            <a:pPr>
              <a:lnSpc>
                <a:spcPts val="5227"/>
              </a:lnSpc>
              <a:spcBef>
                <a:spcPct val="0"/>
              </a:spcBef>
            </a:pPr>
            <a:r>
              <a:rPr lang="en-US" sz="4000" b="1">
                <a:solidFill>
                  <a:schemeClr val="accent1"/>
                </a:solidFill>
                <a:latin typeface="+mj-lt"/>
                <a:ea typeface="Verdana" panose="020B0604030504040204" pitchFamily="34" charset="0"/>
                <a:cs typeface="Verdana Pro Bold"/>
                <a:sym typeface="Verdana Pro Bold"/>
              </a:rPr>
              <a:t>Benefits of data management planning</a:t>
            </a:r>
          </a:p>
        </p:txBody>
      </p:sp>
      <p:grpSp>
        <p:nvGrpSpPr>
          <p:cNvPr id="26" name="Group 26">
            <a:extLst>
              <a:ext uri="{FF2B5EF4-FFF2-40B4-BE49-F238E27FC236}">
                <a16:creationId xmlns:a16="http://schemas.microsoft.com/office/drawing/2014/main" id="{3F356AD6-4251-3AE3-645A-C9004EF85901}"/>
              </a:ext>
            </a:extLst>
          </p:cNvPr>
          <p:cNvGrpSpPr/>
          <p:nvPr/>
        </p:nvGrpSpPr>
        <p:grpSpPr>
          <a:xfrm>
            <a:off x="761747" y="3378928"/>
            <a:ext cx="4278193" cy="1590812"/>
            <a:chOff x="0" y="0"/>
            <a:chExt cx="1130194" cy="456662"/>
          </a:xfrm>
          <a:solidFill>
            <a:schemeClr val="accent3">
              <a:lumMod val="20000"/>
              <a:lumOff val="80000"/>
            </a:schemeClr>
          </a:solidFill>
        </p:grpSpPr>
        <p:sp>
          <p:nvSpPr>
            <p:cNvPr id="27" name="Freeform 27">
              <a:extLst>
                <a:ext uri="{FF2B5EF4-FFF2-40B4-BE49-F238E27FC236}">
                  <a16:creationId xmlns:a16="http://schemas.microsoft.com/office/drawing/2014/main" id="{E537E992-AF61-1192-9AE7-F7CDA8C3E8AC}"/>
                </a:ext>
              </a:extLst>
            </p:cNvPr>
            <p:cNvSpPr/>
            <p:nvPr/>
          </p:nvSpPr>
          <p:spPr>
            <a:xfrm>
              <a:off x="0" y="0"/>
              <a:ext cx="1145384" cy="460900"/>
            </a:xfrm>
            <a:custGeom>
              <a:avLst/>
              <a:gdLst/>
              <a:ahLst/>
              <a:cxnLst/>
              <a:rect l="l" t="t" r="r" b="b"/>
              <a:pathLst>
                <a:path w="1145384" h="460900">
                  <a:moveTo>
                    <a:pt x="641700" y="0"/>
                  </a:moveTo>
                  <a:cubicBezTo>
                    <a:pt x="654097" y="0"/>
                    <a:pt x="666568" y="0"/>
                    <a:pt x="678940" y="0"/>
                  </a:cubicBezTo>
                  <a:cubicBezTo>
                    <a:pt x="777579" y="7627"/>
                    <a:pt x="839224" y="33016"/>
                    <a:pt x="867302" y="74560"/>
                  </a:cubicBezTo>
                  <a:cubicBezTo>
                    <a:pt x="1031751" y="69020"/>
                    <a:pt x="1145384" y="147575"/>
                    <a:pt x="1078449" y="224672"/>
                  </a:cubicBezTo>
                  <a:cubicBezTo>
                    <a:pt x="1102679" y="240873"/>
                    <a:pt x="1122894" y="258995"/>
                    <a:pt x="1130194" y="283317"/>
                  </a:cubicBezTo>
                  <a:cubicBezTo>
                    <a:pt x="1130194" y="290285"/>
                    <a:pt x="1130194" y="297236"/>
                    <a:pt x="1130194" y="304202"/>
                  </a:cubicBezTo>
                  <a:cubicBezTo>
                    <a:pt x="1108438" y="366106"/>
                    <a:pt x="1014821" y="407936"/>
                    <a:pt x="861127" y="396675"/>
                  </a:cubicBezTo>
                  <a:cubicBezTo>
                    <a:pt x="821583" y="428460"/>
                    <a:pt x="751217" y="460900"/>
                    <a:pt x="641723" y="456326"/>
                  </a:cubicBezTo>
                  <a:cubicBezTo>
                    <a:pt x="585126" y="454239"/>
                    <a:pt x="545753" y="442153"/>
                    <a:pt x="511281" y="427469"/>
                  </a:cubicBezTo>
                  <a:cubicBezTo>
                    <a:pt x="474971" y="439675"/>
                    <a:pt x="435648" y="449254"/>
                    <a:pt x="378831" y="449359"/>
                  </a:cubicBezTo>
                  <a:cubicBezTo>
                    <a:pt x="247384" y="449540"/>
                    <a:pt x="159451" y="402516"/>
                    <a:pt x="157319" y="338014"/>
                  </a:cubicBezTo>
                  <a:cubicBezTo>
                    <a:pt x="72816" y="322925"/>
                    <a:pt x="15582" y="294759"/>
                    <a:pt x="0" y="246563"/>
                  </a:cubicBezTo>
                  <a:cubicBezTo>
                    <a:pt x="0" y="239596"/>
                    <a:pt x="0" y="232615"/>
                    <a:pt x="0" y="225678"/>
                  </a:cubicBezTo>
                  <a:cubicBezTo>
                    <a:pt x="17200" y="177919"/>
                    <a:pt x="71322" y="147919"/>
                    <a:pt x="161435" y="135202"/>
                  </a:cubicBezTo>
                  <a:cubicBezTo>
                    <a:pt x="156021" y="54637"/>
                    <a:pt x="336273" y="4294"/>
                    <a:pt x="484355" y="39788"/>
                  </a:cubicBezTo>
                  <a:cubicBezTo>
                    <a:pt x="519612" y="22236"/>
                    <a:pt x="569494" y="3093"/>
                    <a:pt x="641700" y="0"/>
                  </a:cubicBezTo>
                  <a:close/>
                </a:path>
              </a:pathLst>
            </a:custGeom>
            <a:grpFill/>
            <a:ln>
              <a:solidFill>
                <a:schemeClr val="accent3">
                  <a:lumMod val="20000"/>
                  <a:lumOff val="80000"/>
                </a:schemeClr>
              </a:solidFill>
            </a:ln>
          </p:spPr>
          <p:txBody>
            <a:bodyPr/>
            <a:lstStyle/>
            <a:p>
              <a:endParaRPr lang="en-NZ" sz="1200"/>
            </a:p>
          </p:txBody>
        </p:sp>
        <p:sp>
          <p:nvSpPr>
            <p:cNvPr id="28" name="TextBox 28">
              <a:extLst>
                <a:ext uri="{FF2B5EF4-FFF2-40B4-BE49-F238E27FC236}">
                  <a16:creationId xmlns:a16="http://schemas.microsoft.com/office/drawing/2014/main" id="{103F9A8D-F838-1CCC-B24C-8992D08EE482}"/>
                </a:ext>
              </a:extLst>
            </p:cNvPr>
            <p:cNvSpPr txBox="1"/>
            <p:nvPr/>
          </p:nvSpPr>
          <p:spPr>
            <a:xfrm>
              <a:off x="52978" y="85635"/>
              <a:ext cx="1024239" cy="305789"/>
            </a:xfrm>
            <a:prstGeom prst="rect">
              <a:avLst/>
            </a:prstGeom>
            <a:noFill/>
            <a:ln>
              <a:noFill/>
            </a:ln>
          </p:spPr>
          <p:txBody>
            <a:bodyPr lIns="33867" tIns="33867" rIns="33867" bIns="33867" rtlCol="0" anchor="ctr"/>
            <a:lstStyle/>
            <a:p>
              <a:pPr algn="ctr">
                <a:lnSpc>
                  <a:spcPts val="1920"/>
                </a:lnSpc>
              </a:pPr>
              <a:endParaRPr sz="1200"/>
            </a:p>
          </p:txBody>
        </p:sp>
      </p:grpSp>
      <p:grpSp>
        <p:nvGrpSpPr>
          <p:cNvPr id="34" name="Group 34">
            <a:extLst>
              <a:ext uri="{FF2B5EF4-FFF2-40B4-BE49-F238E27FC236}">
                <a16:creationId xmlns:a16="http://schemas.microsoft.com/office/drawing/2014/main" id="{F37133FB-589A-283D-119B-67F1F5A19719}"/>
              </a:ext>
            </a:extLst>
          </p:cNvPr>
          <p:cNvGrpSpPr/>
          <p:nvPr/>
        </p:nvGrpSpPr>
        <p:grpSpPr>
          <a:xfrm>
            <a:off x="7112862" y="3211602"/>
            <a:ext cx="4579586" cy="1816839"/>
            <a:chOff x="0" y="0"/>
            <a:chExt cx="911605" cy="586107"/>
          </a:xfrm>
          <a:solidFill>
            <a:schemeClr val="accent3">
              <a:lumMod val="20000"/>
              <a:lumOff val="80000"/>
            </a:schemeClr>
          </a:solidFill>
        </p:grpSpPr>
        <p:sp>
          <p:nvSpPr>
            <p:cNvPr id="35" name="Freeform 35">
              <a:extLst>
                <a:ext uri="{FF2B5EF4-FFF2-40B4-BE49-F238E27FC236}">
                  <a16:creationId xmlns:a16="http://schemas.microsoft.com/office/drawing/2014/main" id="{EBD15B27-9B7A-0D3A-DB9C-CCC05EE6EF5B}"/>
                </a:ext>
              </a:extLst>
            </p:cNvPr>
            <p:cNvSpPr/>
            <p:nvPr/>
          </p:nvSpPr>
          <p:spPr>
            <a:xfrm>
              <a:off x="0" y="0"/>
              <a:ext cx="926795" cy="590345"/>
            </a:xfrm>
            <a:custGeom>
              <a:avLst/>
              <a:gdLst/>
              <a:ahLst/>
              <a:cxnLst/>
              <a:rect l="l" t="t" r="r" b="b"/>
              <a:pathLst>
                <a:path w="926795" h="590345">
                  <a:moveTo>
                    <a:pt x="517590" y="0"/>
                  </a:moveTo>
                  <a:cubicBezTo>
                    <a:pt x="527589" y="0"/>
                    <a:pt x="537648" y="0"/>
                    <a:pt x="547627" y="0"/>
                  </a:cubicBezTo>
                  <a:cubicBezTo>
                    <a:pt x="627189" y="9789"/>
                    <a:pt x="676911" y="42375"/>
                    <a:pt x="699559" y="95695"/>
                  </a:cubicBezTo>
                  <a:cubicBezTo>
                    <a:pt x="832202" y="88585"/>
                    <a:pt x="926795" y="189406"/>
                    <a:pt x="869868" y="288358"/>
                  </a:cubicBezTo>
                  <a:cubicBezTo>
                    <a:pt x="889412" y="309151"/>
                    <a:pt x="905717" y="332409"/>
                    <a:pt x="911605" y="363627"/>
                  </a:cubicBezTo>
                  <a:cubicBezTo>
                    <a:pt x="911605" y="372569"/>
                    <a:pt x="911605" y="381490"/>
                    <a:pt x="911605" y="390431"/>
                  </a:cubicBezTo>
                  <a:cubicBezTo>
                    <a:pt x="894057" y="469882"/>
                    <a:pt x="818546" y="523570"/>
                    <a:pt x="694578" y="509117"/>
                  </a:cubicBezTo>
                  <a:cubicBezTo>
                    <a:pt x="662682" y="549911"/>
                    <a:pt x="605926" y="590345"/>
                    <a:pt x="517608" y="585676"/>
                  </a:cubicBezTo>
                  <a:cubicBezTo>
                    <a:pt x="471958" y="582998"/>
                    <a:pt x="440200" y="567486"/>
                    <a:pt x="412395" y="548640"/>
                  </a:cubicBezTo>
                  <a:cubicBezTo>
                    <a:pt x="383108" y="564306"/>
                    <a:pt x="351390" y="576600"/>
                    <a:pt x="305562" y="576735"/>
                  </a:cubicBezTo>
                  <a:cubicBezTo>
                    <a:pt x="199538" y="576967"/>
                    <a:pt x="128612" y="516613"/>
                    <a:pt x="126892" y="433828"/>
                  </a:cubicBezTo>
                  <a:cubicBezTo>
                    <a:pt x="58733" y="414462"/>
                    <a:pt x="12569" y="378311"/>
                    <a:pt x="0" y="316453"/>
                  </a:cubicBezTo>
                  <a:cubicBezTo>
                    <a:pt x="0" y="307512"/>
                    <a:pt x="0" y="298552"/>
                    <a:pt x="0" y="289649"/>
                  </a:cubicBezTo>
                  <a:cubicBezTo>
                    <a:pt x="13873" y="228352"/>
                    <a:pt x="57527" y="189849"/>
                    <a:pt x="130212" y="173527"/>
                  </a:cubicBezTo>
                  <a:cubicBezTo>
                    <a:pt x="125845" y="70124"/>
                    <a:pt x="271235" y="5511"/>
                    <a:pt x="390677" y="51066"/>
                  </a:cubicBezTo>
                  <a:cubicBezTo>
                    <a:pt x="419115" y="28539"/>
                    <a:pt x="459349" y="3970"/>
                    <a:pt x="517590" y="0"/>
                  </a:cubicBezTo>
                  <a:close/>
                </a:path>
              </a:pathLst>
            </a:custGeom>
            <a:grpFill/>
            <a:ln>
              <a:solidFill>
                <a:schemeClr val="accent3">
                  <a:lumMod val="20000"/>
                  <a:lumOff val="80000"/>
                </a:schemeClr>
              </a:solidFill>
            </a:ln>
          </p:spPr>
          <p:txBody>
            <a:bodyPr/>
            <a:lstStyle/>
            <a:p>
              <a:endParaRPr lang="en-NZ" sz="1200"/>
            </a:p>
          </p:txBody>
        </p:sp>
        <p:sp>
          <p:nvSpPr>
            <p:cNvPr id="36" name="TextBox 36">
              <a:extLst>
                <a:ext uri="{FF2B5EF4-FFF2-40B4-BE49-F238E27FC236}">
                  <a16:creationId xmlns:a16="http://schemas.microsoft.com/office/drawing/2014/main" id="{00D7B2F3-1ADA-E268-C60C-D274C9BAFE94}"/>
                </a:ext>
              </a:extLst>
            </p:cNvPr>
            <p:cNvSpPr txBox="1"/>
            <p:nvPr/>
          </p:nvSpPr>
          <p:spPr>
            <a:xfrm>
              <a:off x="42732" y="107210"/>
              <a:ext cx="826142" cy="395168"/>
            </a:xfrm>
            <a:prstGeom prst="rect">
              <a:avLst/>
            </a:prstGeom>
            <a:noFill/>
            <a:ln>
              <a:noFill/>
            </a:ln>
          </p:spPr>
          <p:txBody>
            <a:bodyPr lIns="33867" tIns="33867" rIns="33867" bIns="33867" rtlCol="0" anchor="ctr"/>
            <a:lstStyle/>
            <a:p>
              <a:pPr algn="ctr">
                <a:lnSpc>
                  <a:spcPts val="1920"/>
                </a:lnSpc>
              </a:pPr>
              <a:endParaRPr sz="1200"/>
            </a:p>
          </p:txBody>
        </p:sp>
      </p:grpSp>
      <p:sp>
        <p:nvSpPr>
          <p:cNvPr id="29" name="TextBox 29">
            <a:extLst>
              <a:ext uri="{FF2B5EF4-FFF2-40B4-BE49-F238E27FC236}">
                <a16:creationId xmlns:a16="http://schemas.microsoft.com/office/drawing/2014/main" id="{47510FC0-2921-14BF-98BC-5D26E255736E}"/>
              </a:ext>
            </a:extLst>
          </p:cNvPr>
          <p:cNvSpPr txBox="1"/>
          <p:nvPr/>
        </p:nvSpPr>
        <p:spPr>
          <a:xfrm>
            <a:off x="7772787" y="3641468"/>
            <a:ext cx="3336043" cy="1107996"/>
          </a:xfrm>
          <a:prstGeom prst="rect">
            <a:avLst/>
          </a:prstGeom>
        </p:spPr>
        <p:txBody>
          <a:bodyPr lIns="0" tIns="0" rIns="0" bIns="0" rtlCol="0" anchor="t">
            <a:spAutoFit/>
          </a:bodyPr>
          <a:lstStyle/>
          <a:p>
            <a:pPr algn="ctr">
              <a:lnSpc>
                <a:spcPct val="90000"/>
              </a:lnSpc>
              <a:spcBef>
                <a:spcPts val="1200"/>
              </a:spcBef>
              <a:buSzPct val="150000"/>
            </a:pPr>
            <a:r>
              <a:rPr lang="en-US" sz="1600" spc="-50">
                <a:solidFill>
                  <a:schemeClr val="accent4"/>
                </a:solidFill>
                <a:ea typeface="Verdana" panose="020B0604030504040204" pitchFamily="34" charset="0"/>
                <a:cs typeface="Verdana Pro"/>
                <a:sym typeface="Verdana Pro"/>
              </a:rPr>
              <a:t>Keeps project information in one place where it </a:t>
            </a:r>
            <a:r>
              <a:rPr lang="en-US" sz="1600" b="1" spc="-50">
                <a:solidFill>
                  <a:schemeClr val="accent4"/>
                </a:solidFill>
                <a:ea typeface="Verdana" panose="020B0604030504040204" pitchFamily="34" charset="0"/>
                <a:cs typeface="Verdana Pro"/>
                <a:sym typeface="Verdana Pro"/>
              </a:rPr>
              <a:t>can be shared &amp; discussed </a:t>
            </a:r>
            <a:r>
              <a:rPr lang="en-US" sz="1600" spc="-50">
                <a:solidFill>
                  <a:schemeClr val="accent4"/>
                </a:solidFill>
                <a:ea typeface="Verdana" panose="020B0604030504040204" pitchFamily="34" charset="0"/>
                <a:cs typeface="Verdana Pro"/>
                <a:sym typeface="Verdana Pro"/>
              </a:rPr>
              <a:t>with project team members, reducing errors and uncertainty.</a:t>
            </a:r>
          </a:p>
        </p:txBody>
      </p:sp>
      <p:sp>
        <p:nvSpPr>
          <p:cNvPr id="37" name="TextBox 37">
            <a:extLst>
              <a:ext uri="{FF2B5EF4-FFF2-40B4-BE49-F238E27FC236}">
                <a16:creationId xmlns:a16="http://schemas.microsoft.com/office/drawing/2014/main" id="{A1E7BE8F-899E-AF53-DAF5-70474AF19FBA}"/>
              </a:ext>
            </a:extLst>
          </p:cNvPr>
          <p:cNvSpPr txBox="1"/>
          <p:nvPr/>
        </p:nvSpPr>
        <p:spPr>
          <a:xfrm>
            <a:off x="1375422" y="3735950"/>
            <a:ext cx="3095781" cy="974626"/>
          </a:xfrm>
          <a:prstGeom prst="rect">
            <a:avLst/>
          </a:prstGeom>
        </p:spPr>
        <p:txBody>
          <a:bodyPr wrap="square" lIns="0" tIns="0" rIns="0" bIns="0" rtlCol="0" anchor="t">
            <a:spAutoFit/>
          </a:bodyPr>
          <a:lstStyle/>
          <a:p>
            <a:pPr algn="ctr">
              <a:lnSpc>
                <a:spcPts val="1906"/>
              </a:lnSpc>
            </a:pPr>
            <a:r>
              <a:rPr lang="en-NZ" sz="1600" spc="-50">
                <a:solidFill>
                  <a:schemeClr val="accent4"/>
                </a:solidFill>
                <a:ea typeface="Verdana" panose="020B0604030504040204" pitchFamily="34" charset="0"/>
                <a:cs typeface="Verdana Pro"/>
                <a:sym typeface="Verdana Pro"/>
              </a:rPr>
              <a:t>Helps organise and store data securely to </a:t>
            </a:r>
            <a:r>
              <a:rPr lang="en-NZ" sz="1600" b="1" spc="-50">
                <a:solidFill>
                  <a:schemeClr val="accent4"/>
                </a:solidFill>
                <a:ea typeface="Verdana" panose="020B0604030504040204" pitchFamily="34" charset="0"/>
                <a:cs typeface="Verdana Pro"/>
                <a:sym typeface="Verdana Pro"/>
              </a:rPr>
              <a:t>reduce the risk of data loss </a:t>
            </a:r>
            <a:r>
              <a:rPr lang="en-NZ" sz="1600" spc="-50">
                <a:solidFill>
                  <a:schemeClr val="accent4"/>
                </a:solidFill>
                <a:ea typeface="Verdana" panose="020B0604030504040204" pitchFamily="34" charset="0"/>
                <a:cs typeface="Verdana Pro"/>
                <a:sym typeface="Verdana Pro"/>
              </a:rPr>
              <a:t>or unauthorised use of project data.</a:t>
            </a:r>
          </a:p>
        </p:txBody>
      </p:sp>
      <p:grpSp>
        <p:nvGrpSpPr>
          <p:cNvPr id="38" name="Group 37">
            <a:extLst>
              <a:ext uri="{FF2B5EF4-FFF2-40B4-BE49-F238E27FC236}">
                <a16:creationId xmlns:a16="http://schemas.microsoft.com/office/drawing/2014/main" id="{E01B9154-2EBA-D7FB-F2C7-A407CCDA99AA}"/>
              </a:ext>
            </a:extLst>
          </p:cNvPr>
          <p:cNvGrpSpPr/>
          <p:nvPr/>
        </p:nvGrpSpPr>
        <p:grpSpPr>
          <a:xfrm>
            <a:off x="-1525229" y="-1127153"/>
            <a:ext cx="1825342" cy="9086906"/>
            <a:chOff x="-953729" y="-2247821"/>
            <a:chExt cx="1825342" cy="9086906"/>
          </a:xfrm>
        </p:grpSpPr>
        <p:sp>
          <p:nvSpPr>
            <p:cNvPr id="39" name="Freeform 25">
              <a:extLst>
                <a:ext uri="{FF2B5EF4-FFF2-40B4-BE49-F238E27FC236}">
                  <a16:creationId xmlns:a16="http://schemas.microsoft.com/office/drawing/2014/main" id="{0BA0BAE3-AA0F-5DAA-C2DB-3B272198F21F}"/>
                </a:ext>
              </a:extLst>
            </p:cNvPr>
            <p:cNvSpPr/>
            <p:nvPr/>
          </p:nvSpPr>
          <p:spPr>
            <a:xfrm rot="5400000" flipH="1" flipV="1">
              <a:off x="-1549477" y="4417995"/>
              <a:ext cx="3024000" cy="1818180"/>
            </a:xfrm>
            <a:custGeom>
              <a:avLst/>
              <a:gdLst/>
              <a:ahLst/>
              <a:cxnLst/>
              <a:rect l="l" t="t" r="r" b="b"/>
              <a:pathLst>
                <a:path w="3024000" h="1818180">
                  <a:moveTo>
                    <a:pt x="0" y="1818180"/>
                  </a:moveTo>
                  <a:lnTo>
                    <a:pt x="3024000" y="1818180"/>
                  </a:lnTo>
                  <a:lnTo>
                    <a:pt x="3024000" y="0"/>
                  </a:lnTo>
                  <a:lnTo>
                    <a:pt x="0" y="0"/>
                  </a:lnTo>
                  <a:lnTo>
                    <a:pt x="0" y="181818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NZ"/>
            </a:p>
          </p:txBody>
        </p:sp>
        <p:sp>
          <p:nvSpPr>
            <p:cNvPr id="40" name="Freeform 25">
              <a:extLst>
                <a:ext uri="{FF2B5EF4-FFF2-40B4-BE49-F238E27FC236}">
                  <a16:creationId xmlns:a16="http://schemas.microsoft.com/office/drawing/2014/main" id="{DB138DFF-8B07-40F6-50A7-D641CA09BD0B}"/>
                </a:ext>
              </a:extLst>
            </p:cNvPr>
            <p:cNvSpPr/>
            <p:nvPr/>
          </p:nvSpPr>
          <p:spPr>
            <a:xfrm rot="5400000" flipH="1" flipV="1">
              <a:off x="-1556639" y="1388334"/>
              <a:ext cx="3024000" cy="1818180"/>
            </a:xfrm>
            <a:custGeom>
              <a:avLst/>
              <a:gdLst/>
              <a:ahLst/>
              <a:cxnLst/>
              <a:rect l="l" t="t" r="r" b="b"/>
              <a:pathLst>
                <a:path w="3024000" h="1818180">
                  <a:moveTo>
                    <a:pt x="0" y="1818180"/>
                  </a:moveTo>
                  <a:lnTo>
                    <a:pt x="3024000" y="1818180"/>
                  </a:lnTo>
                  <a:lnTo>
                    <a:pt x="3024000" y="0"/>
                  </a:lnTo>
                  <a:lnTo>
                    <a:pt x="0" y="0"/>
                  </a:lnTo>
                  <a:lnTo>
                    <a:pt x="0" y="181818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NZ"/>
            </a:p>
          </p:txBody>
        </p:sp>
        <p:sp>
          <p:nvSpPr>
            <p:cNvPr id="41" name="Freeform 25">
              <a:extLst>
                <a:ext uri="{FF2B5EF4-FFF2-40B4-BE49-F238E27FC236}">
                  <a16:creationId xmlns:a16="http://schemas.microsoft.com/office/drawing/2014/main" id="{DCB353AF-7779-B012-1888-CC553807A427}"/>
                </a:ext>
              </a:extLst>
            </p:cNvPr>
            <p:cNvSpPr/>
            <p:nvPr/>
          </p:nvSpPr>
          <p:spPr>
            <a:xfrm rot="5400000" flipH="1" flipV="1">
              <a:off x="-1549477" y="-1644911"/>
              <a:ext cx="3024000" cy="1818180"/>
            </a:xfrm>
            <a:custGeom>
              <a:avLst/>
              <a:gdLst/>
              <a:ahLst/>
              <a:cxnLst/>
              <a:rect l="l" t="t" r="r" b="b"/>
              <a:pathLst>
                <a:path w="3024000" h="1818180">
                  <a:moveTo>
                    <a:pt x="0" y="1818180"/>
                  </a:moveTo>
                  <a:lnTo>
                    <a:pt x="3024000" y="1818180"/>
                  </a:lnTo>
                  <a:lnTo>
                    <a:pt x="3024000" y="0"/>
                  </a:lnTo>
                  <a:lnTo>
                    <a:pt x="0" y="0"/>
                  </a:lnTo>
                  <a:lnTo>
                    <a:pt x="0" y="181818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NZ"/>
            </a:p>
          </p:txBody>
        </p:sp>
      </p:grpSp>
      <p:grpSp>
        <p:nvGrpSpPr>
          <p:cNvPr id="42" name="Group 41">
            <a:extLst>
              <a:ext uri="{FF2B5EF4-FFF2-40B4-BE49-F238E27FC236}">
                <a16:creationId xmlns:a16="http://schemas.microsoft.com/office/drawing/2014/main" id="{33408160-E7E5-77A1-E40C-56CA69C0D065}"/>
              </a:ext>
            </a:extLst>
          </p:cNvPr>
          <p:cNvGrpSpPr/>
          <p:nvPr/>
        </p:nvGrpSpPr>
        <p:grpSpPr>
          <a:xfrm>
            <a:off x="11962764" y="-1170348"/>
            <a:ext cx="1821589" cy="9107292"/>
            <a:chOff x="11324823" y="-2249292"/>
            <a:chExt cx="1821589" cy="9107292"/>
          </a:xfrm>
        </p:grpSpPr>
        <p:sp>
          <p:nvSpPr>
            <p:cNvPr id="43" name="Freeform 25">
              <a:extLst>
                <a:ext uri="{FF2B5EF4-FFF2-40B4-BE49-F238E27FC236}">
                  <a16:creationId xmlns:a16="http://schemas.microsoft.com/office/drawing/2014/main" id="{096BB411-41B0-2E13-F87B-74B1E40E641C}"/>
                </a:ext>
              </a:extLst>
            </p:cNvPr>
            <p:cNvSpPr/>
            <p:nvPr/>
          </p:nvSpPr>
          <p:spPr>
            <a:xfrm rot="16200000" flipV="1">
              <a:off x="10721913" y="4436910"/>
              <a:ext cx="3024000" cy="1818180"/>
            </a:xfrm>
            <a:custGeom>
              <a:avLst/>
              <a:gdLst/>
              <a:ahLst/>
              <a:cxnLst/>
              <a:rect l="l" t="t" r="r" b="b"/>
              <a:pathLst>
                <a:path w="3024000" h="1818180">
                  <a:moveTo>
                    <a:pt x="0" y="1818180"/>
                  </a:moveTo>
                  <a:lnTo>
                    <a:pt x="3024000" y="1818180"/>
                  </a:lnTo>
                  <a:lnTo>
                    <a:pt x="3024000" y="0"/>
                  </a:lnTo>
                  <a:lnTo>
                    <a:pt x="0" y="0"/>
                  </a:lnTo>
                  <a:lnTo>
                    <a:pt x="0" y="181818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NZ"/>
            </a:p>
          </p:txBody>
        </p:sp>
        <p:sp>
          <p:nvSpPr>
            <p:cNvPr id="44" name="Freeform 25">
              <a:extLst>
                <a:ext uri="{FF2B5EF4-FFF2-40B4-BE49-F238E27FC236}">
                  <a16:creationId xmlns:a16="http://schemas.microsoft.com/office/drawing/2014/main" id="{47379F9D-71FC-9EB6-B95B-FAD8A886057D}"/>
                </a:ext>
              </a:extLst>
            </p:cNvPr>
            <p:cNvSpPr/>
            <p:nvPr/>
          </p:nvSpPr>
          <p:spPr>
            <a:xfrm rot="16200000" flipV="1">
              <a:off x="10725322" y="1401034"/>
              <a:ext cx="3024000" cy="1818180"/>
            </a:xfrm>
            <a:custGeom>
              <a:avLst/>
              <a:gdLst/>
              <a:ahLst/>
              <a:cxnLst/>
              <a:rect l="l" t="t" r="r" b="b"/>
              <a:pathLst>
                <a:path w="3024000" h="1818180">
                  <a:moveTo>
                    <a:pt x="0" y="1818180"/>
                  </a:moveTo>
                  <a:lnTo>
                    <a:pt x="3024000" y="1818180"/>
                  </a:lnTo>
                  <a:lnTo>
                    <a:pt x="3024000" y="0"/>
                  </a:lnTo>
                  <a:lnTo>
                    <a:pt x="0" y="0"/>
                  </a:lnTo>
                  <a:lnTo>
                    <a:pt x="0" y="181818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NZ"/>
            </a:p>
          </p:txBody>
        </p:sp>
        <p:sp>
          <p:nvSpPr>
            <p:cNvPr id="45" name="Freeform 25">
              <a:extLst>
                <a:ext uri="{FF2B5EF4-FFF2-40B4-BE49-F238E27FC236}">
                  <a16:creationId xmlns:a16="http://schemas.microsoft.com/office/drawing/2014/main" id="{098846F6-2C35-E16D-4B93-94EC326BE710}"/>
                </a:ext>
              </a:extLst>
            </p:cNvPr>
            <p:cNvSpPr/>
            <p:nvPr/>
          </p:nvSpPr>
          <p:spPr>
            <a:xfrm rot="16200000" flipV="1">
              <a:off x="10722692" y="-1646382"/>
              <a:ext cx="3024000" cy="1818180"/>
            </a:xfrm>
            <a:custGeom>
              <a:avLst/>
              <a:gdLst/>
              <a:ahLst/>
              <a:cxnLst/>
              <a:rect l="l" t="t" r="r" b="b"/>
              <a:pathLst>
                <a:path w="3024000" h="1818180">
                  <a:moveTo>
                    <a:pt x="0" y="1818180"/>
                  </a:moveTo>
                  <a:lnTo>
                    <a:pt x="3024000" y="1818180"/>
                  </a:lnTo>
                  <a:lnTo>
                    <a:pt x="3024000" y="0"/>
                  </a:lnTo>
                  <a:lnTo>
                    <a:pt x="0" y="0"/>
                  </a:lnTo>
                  <a:lnTo>
                    <a:pt x="0" y="1818180"/>
                  </a:lnTo>
                  <a:close/>
                </a:path>
              </a:pathLst>
            </a:custGeom>
            <a:blipFill>
              <a:blip>
                <a:alphaModFix amt="5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NZ"/>
            </a:p>
          </p:txBody>
        </p:sp>
      </p:grpSp>
      <p:grpSp>
        <p:nvGrpSpPr>
          <p:cNvPr id="7" name="Group 17">
            <a:extLst>
              <a:ext uri="{FF2B5EF4-FFF2-40B4-BE49-F238E27FC236}">
                <a16:creationId xmlns:a16="http://schemas.microsoft.com/office/drawing/2014/main" id="{7A23288A-4C75-3266-5B0C-0074417A78C7}"/>
              </a:ext>
            </a:extLst>
          </p:cNvPr>
          <p:cNvGrpSpPr/>
          <p:nvPr/>
        </p:nvGrpSpPr>
        <p:grpSpPr>
          <a:xfrm>
            <a:off x="2603251" y="1748583"/>
            <a:ext cx="6682159" cy="648000"/>
            <a:chOff x="-37928" y="293"/>
            <a:chExt cx="1557253" cy="286928"/>
          </a:xfrm>
        </p:grpSpPr>
        <p:sp>
          <p:nvSpPr>
            <p:cNvPr id="11" name="Freeform 18">
              <a:extLst>
                <a:ext uri="{FF2B5EF4-FFF2-40B4-BE49-F238E27FC236}">
                  <a16:creationId xmlns:a16="http://schemas.microsoft.com/office/drawing/2014/main" id="{30E50BD7-A46B-5227-E722-9E13B73459DA}"/>
                </a:ext>
              </a:extLst>
            </p:cNvPr>
            <p:cNvSpPr/>
            <p:nvPr/>
          </p:nvSpPr>
          <p:spPr>
            <a:xfrm>
              <a:off x="-32764" y="293"/>
              <a:ext cx="1552089" cy="286928"/>
            </a:xfrm>
            <a:custGeom>
              <a:avLst/>
              <a:gdLst/>
              <a:ahLst/>
              <a:cxnLst/>
              <a:rect l="l" t="t" r="r" b="b"/>
              <a:pathLst>
                <a:path w="1552089" h="262089">
                  <a:moveTo>
                    <a:pt x="66508" y="0"/>
                  </a:moveTo>
                  <a:lnTo>
                    <a:pt x="1485582" y="0"/>
                  </a:lnTo>
                  <a:cubicBezTo>
                    <a:pt x="1522313" y="0"/>
                    <a:pt x="1552089" y="29776"/>
                    <a:pt x="1552089" y="66508"/>
                  </a:cubicBezTo>
                  <a:lnTo>
                    <a:pt x="1552089" y="195582"/>
                  </a:lnTo>
                  <a:cubicBezTo>
                    <a:pt x="1552089" y="213221"/>
                    <a:pt x="1545082" y="230137"/>
                    <a:pt x="1532610" y="242610"/>
                  </a:cubicBezTo>
                  <a:cubicBezTo>
                    <a:pt x="1520137" y="255082"/>
                    <a:pt x="1503221" y="262089"/>
                    <a:pt x="1485582" y="262089"/>
                  </a:cubicBezTo>
                  <a:lnTo>
                    <a:pt x="66508" y="262089"/>
                  </a:lnTo>
                  <a:cubicBezTo>
                    <a:pt x="48869" y="262089"/>
                    <a:pt x="31952" y="255082"/>
                    <a:pt x="19480" y="242610"/>
                  </a:cubicBezTo>
                  <a:cubicBezTo>
                    <a:pt x="7007" y="230137"/>
                    <a:pt x="0" y="213221"/>
                    <a:pt x="0" y="195582"/>
                  </a:cubicBezTo>
                  <a:lnTo>
                    <a:pt x="0" y="66508"/>
                  </a:lnTo>
                  <a:cubicBezTo>
                    <a:pt x="0" y="48869"/>
                    <a:pt x="7007" y="31952"/>
                    <a:pt x="19480" y="19480"/>
                  </a:cubicBezTo>
                  <a:cubicBezTo>
                    <a:pt x="31952" y="7007"/>
                    <a:pt x="48869" y="0"/>
                    <a:pt x="66508" y="0"/>
                  </a:cubicBezTo>
                  <a:close/>
                </a:path>
              </a:pathLst>
            </a:custGeom>
            <a:solidFill>
              <a:schemeClr val="accent1"/>
            </a:solidFill>
          </p:spPr>
          <p:txBody>
            <a:bodyPr/>
            <a:lstStyle/>
            <a:p>
              <a:endParaRPr lang="en-NZ" sz="1200"/>
            </a:p>
          </p:txBody>
        </p:sp>
        <p:sp>
          <p:nvSpPr>
            <p:cNvPr id="12" name="TextBox 19">
              <a:extLst>
                <a:ext uri="{FF2B5EF4-FFF2-40B4-BE49-F238E27FC236}">
                  <a16:creationId xmlns:a16="http://schemas.microsoft.com/office/drawing/2014/main" id="{6A18F2A7-AD95-619C-1455-3B00BB8BF4B4}"/>
                </a:ext>
              </a:extLst>
            </p:cNvPr>
            <p:cNvSpPr txBox="1"/>
            <p:nvPr/>
          </p:nvSpPr>
          <p:spPr>
            <a:xfrm>
              <a:off x="-37928" y="7631"/>
              <a:ext cx="1552089" cy="262089"/>
            </a:xfrm>
            <a:prstGeom prst="rect">
              <a:avLst/>
            </a:prstGeom>
          </p:spPr>
          <p:txBody>
            <a:bodyPr lIns="33867" tIns="33867" rIns="33867" bIns="33867" rtlCol="0" anchor="ctr"/>
            <a:lstStyle/>
            <a:p>
              <a:pPr algn="ctr">
                <a:lnSpc>
                  <a:spcPts val="2800"/>
                </a:lnSpc>
              </a:pPr>
              <a:r>
                <a:rPr lang="en-US" sz="2400" b="1">
                  <a:solidFill>
                    <a:srgbClr val="FFFFFF"/>
                  </a:solidFill>
                  <a:latin typeface="+mj-lt"/>
                  <a:ea typeface="Verdana" panose="020B0604030504040204" pitchFamily="34" charset="0"/>
                  <a:cs typeface="Verdana Pro Bold"/>
                  <a:sym typeface="Verdana Pro Bold"/>
                </a:rPr>
                <a:t>Compliance &amp; Good Research Practice</a:t>
              </a:r>
            </a:p>
          </p:txBody>
        </p:sp>
      </p:grpSp>
    </p:spTree>
    <p:extLst>
      <p:ext uri="{BB962C8B-B14F-4D97-AF65-F5344CB8AC3E}">
        <p14:creationId xmlns:p14="http://schemas.microsoft.com/office/powerpoint/2010/main" val="34449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9" grpId="0" animBg="1"/>
      <p:bldP spid="21" grpId="0" animBg="1"/>
      <p:bldP spid="29"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EA5A-FB59-13B1-226D-40B762297A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CC020AD-BAF8-8C71-3893-17916FA7A0F3}"/>
              </a:ext>
            </a:extLst>
          </p:cNvPr>
          <p:cNvSpPr txBox="1">
            <a:spLocks/>
          </p:cNvSpPr>
          <p:nvPr/>
        </p:nvSpPr>
        <p:spPr>
          <a:xfrm>
            <a:off x="704800" y="4600275"/>
            <a:ext cx="10782400" cy="867075"/>
          </a:xfrm>
          <a:prstGeom prst="rect">
            <a:avLst/>
          </a:prstGeom>
        </p:spPr>
        <p:txBody>
          <a:bodyPr lIns="0" tIns="46800" rIns="0" bIns="46800"/>
          <a:lstStyle>
            <a:lvl1pPr algn="l" defTabSz="609630" rtl="0" eaLnBrk="1" latinLnBrk="0" hangingPunct="1">
              <a:spcBef>
                <a:spcPct val="0"/>
              </a:spcBef>
              <a:buNone/>
              <a:defRPr sz="4000" b="1" kern="1200">
                <a:solidFill>
                  <a:schemeClr val="accent1"/>
                </a:solidFill>
                <a:latin typeface="+mj-lt"/>
                <a:ea typeface="+mj-ea"/>
                <a:cs typeface="+mj-cs"/>
              </a:defRPr>
            </a:lvl1pPr>
          </a:lstStyle>
          <a:p>
            <a:pPr algn="ctr">
              <a:lnSpc>
                <a:spcPct val="110000"/>
              </a:lnSpc>
              <a:spcBef>
                <a:spcPts val="0"/>
              </a:spcBef>
              <a:spcAft>
                <a:spcPts val="2400"/>
              </a:spcAft>
              <a:tabLst>
                <a:tab pos="228600" algn="l"/>
                <a:tab pos="457200" algn="l"/>
              </a:tabLst>
            </a:pPr>
            <a:r>
              <a:rPr lang="en-NZ" sz="6600">
                <a:solidFill>
                  <a:schemeClr val="bg1"/>
                </a:solidFill>
                <a:ea typeface="Calibri" panose="020F0502020204030204" pitchFamily="34" charset="0"/>
                <a:cs typeface="Times New Roman" panose="02020603050405020304" pitchFamily="18" charset="0"/>
              </a:rPr>
              <a:t>Structure and content</a:t>
            </a:r>
          </a:p>
        </p:txBody>
      </p:sp>
    </p:spTree>
    <p:extLst>
      <p:ext uri="{BB962C8B-B14F-4D97-AF65-F5344CB8AC3E}">
        <p14:creationId xmlns:p14="http://schemas.microsoft.com/office/powerpoint/2010/main" val="323119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2439525-8D40-8710-D07B-FFAD183BF52D}"/>
              </a:ext>
            </a:extLst>
          </p:cNvPr>
          <p:cNvSpPr>
            <a:spLocks noGrp="1"/>
          </p:cNvSpPr>
          <p:nvPr>
            <p:ph type="body" sz="quarter" idx="3"/>
          </p:nvPr>
        </p:nvSpPr>
        <p:spPr/>
        <p:txBody>
          <a:bodyPr>
            <a:normAutofit/>
          </a:bodyPr>
          <a:lstStyle/>
          <a:p>
            <a:r>
              <a:rPr lang="en-NZ" sz="2000"/>
              <a:t>Bespoke / configured DMP tools</a:t>
            </a:r>
          </a:p>
        </p:txBody>
      </p:sp>
      <p:sp>
        <p:nvSpPr>
          <p:cNvPr id="6" name="Title 5">
            <a:extLst>
              <a:ext uri="{FF2B5EF4-FFF2-40B4-BE49-F238E27FC236}">
                <a16:creationId xmlns:a16="http://schemas.microsoft.com/office/drawing/2014/main" id="{B63BB60B-C985-25FD-B90D-744CB07AA09B}"/>
              </a:ext>
            </a:extLst>
          </p:cNvPr>
          <p:cNvSpPr>
            <a:spLocks noGrp="1"/>
          </p:cNvSpPr>
          <p:nvPr>
            <p:ph type="title"/>
          </p:nvPr>
        </p:nvSpPr>
        <p:spPr/>
        <p:txBody>
          <a:bodyPr/>
          <a:lstStyle/>
          <a:p>
            <a:r>
              <a:rPr lang="en-NZ"/>
              <a:t>DMP tools and templates</a:t>
            </a:r>
          </a:p>
        </p:txBody>
      </p:sp>
      <p:pic>
        <p:nvPicPr>
          <p:cNvPr id="7" name="Picture 6" descr="A screenshot of a computer&#10;&#10;Description automatically generated">
            <a:extLst>
              <a:ext uri="{FF2B5EF4-FFF2-40B4-BE49-F238E27FC236}">
                <a16:creationId xmlns:a16="http://schemas.microsoft.com/office/drawing/2014/main" id="{FE12787E-CB5C-C529-735F-1F313A2F0595}"/>
              </a:ext>
            </a:extLst>
          </p:cNvPr>
          <p:cNvPicPr>
            <a:picLocks noChangeAspect="1"/>
          </p:cNvPicPr>
          <p:nvPr/>
        </p:nvPicPr>
        <p:blipFill rotWithShape="1">
          <a:blip r:embed="rId3">
            <a:extLst>
              <a:ext uri="{28A0092B-C50C-407E-A947-70E740481C1C}">
                <a14:useLocalDpi xmlns:a14="http://schemas.microsoft.com/office/drawing/2010/main" val="0"/>
              </a:ext>
            </a:extLst>
          </a:blip>
          <a:srcRect l="1741" t="3030" r="10288" b="44363"/>
          <a:stretch/>
        </p:blipFill>
        <p:spPr>
          <a:xfrm>
            <a:off x="6360400" y="2130495"/>
            <a:ext cx="5198689" cy="3937576"/>
          </a:xfrm>
          <a:prstGeom prst="rect">
            <a:avLst/>
          </a:prstGeom>
          <a:ln>
            <a:noFill/>
          </a:ln>
          <a:effectLst>
            <a:outerShdw blurRad="190500" algn="tl" rotWithShape="0">
              <a:srgbClr val="000000">
                <a:alpha val="70000"/>
              </a:srgbClr>
            </a:outerShdw>
          </a:effectLst>
        </p:spPr>
      </p:pic>
      <p:sp>
        <p:nvSpPr>
          <p:cNvPr id="11" name="Text Placeholder 10">
            <a:extLst>
              <a:ext uri="{FF2B5EF4-FFF2-40B4-BE49-F238E27FC236}">
                <a16:creationId xmlns:a16="http://schemas.microsoft.com/office/drawing/2014/main" id="{3A197FF1-11B4-4DE8-1236-29062D509EE0}"/>
              </a:ext>
            </a:extLst>
          </p:cNvPr>
          <p:cNvSpPr>
            <a:spLocks noGrp="1"/>
          </p:cNvSpPr>
          <p:nvPr>
            <p:ph type="body" idx="1"/>
          </p:nvPr>
        </p:nvSpPr>
        <p:spPr>
          <a:xfrm>
            <a:off x="698399" y="1398453"/>
            <a:ext cx="2664143" cy="477972"/>
          </a:xfrm>
        </p:spPr>
        <p:txBody>
          <a:bodyPr>
            <a:normAutofit/>
          </a:bodyPr>
          <a:lstStyle/>
          <a:p>
            <a:r>
              <a:rPr lang="en-NZ" sz="2000"/>
              <a:t>Online DMP tools</a:t>
            </a:r>
          </a:p>
        </p:txBody>
      </p:sp>
      <p:pic>
        <p:nvPicPr>
          <p:cNvPr id="14" name="Graphic 13">
            <a:extLst>
              <a:ext uri="{FF2B5EF4-FFF2-40B4-BE49-F238E27FC236}">
                <a16:creationId xmlns:a16="http://schemas.microsoft.com/office/drawing/2014/main" id="{97B6BBF3-5CEC-2BC0-8EAB-6509C0DECF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4867" y="2130495"/>
            <a:ext cx="2752725" cy="390525"/>
          </a:xfrm>
          <a:prstGeom prst="rect">
            <a:avLst/>
          </a:prstGeom>
        </p:spPr>
      </p:pic>
      <p:pic>
        <p:nvPicPr>
          <p:cNvPr id="20" name="Picture 19">
            <a:extLst>
              <a:ext uri="{FF2B5EF4-FFF2-40B4-BE49-F238E27FC236}">
                <a16:creationId xmlns:a16="http://schemas.microsoft.com/office/drawing/2014/main" id="{E6B60384-0571-D475-D169-BA83586E6520}"/>
              </a:ext>
            </a:extLst>
          </p:cNvPr>
          <p:cNvPicPr>
            <a:picLocks noChangeAspect="1"/>
          </p:cNvPicPr>
          <p:nvPr/>
        </p:nvPicPr>
        <p:blipFill>
          <a:blip r:embed="rId5"/>
          <a:stretch>
            <a:fillRect/>
          </a:stretch>
        </p:blipFill>
        <p:spPr>
          <a:xfrm>
            <a:off x="844867" y="2775090"/>
            <a:ext cx="2770210" cy="743003"/>
          </a:xfrm>
          <a:prstGeom prst="rect">
            <a:avLst/>
          </a:prstGeom>
        </p:spPr>
      </p:pic>
      <p:pic>
        <p:nvPicPr>
          <p:cNvPr id="24" name="Picture 23" descr="A logo with a tree and text&#10;&#10;AI-generated content may be incorrect.">
            <a:extLst>
              <a:ext uri="{FF2B5EF4-FFF2-40B4-BE49-F238E27FC236}">
                <a16:creationId xmlns:a16="http://schemas.microsoft.com/office/drawing/2014/main" id="{0E2E5A4B-392F-A91F-7E2E-B473C2F049DC}"/>
              </a:ext>
            </a:extLst>
          </p:cNvPr>
          <p:cNvPicPr>
            <a:picLocks noChangeAspect="1"/>
          </p:cNvPicPr>
          <p:nvPr/>
        </p:nvPicPr>
        <p:blipFill>
          <a:blip r:embed="rId6">
            <a:extLst>
              <a:ext uri="{28A0092B-C50C-407E-A947-70E740481C1C}">
                <a14:useLocalDpi xmlns:a14="http://schemas.microsoft.com/office/drawing/2010/main" val="0"/>
              </a:ext>
            </a:extLst>
          </a:blip>
          <a:srcRect l="4945" t="11897" r="5120" b="10331"/>
          <a:stretch>
            <a:fillRect/>
          </a:stretch>
        </p:blipFill>
        <p:spPr>
          <a:xfrm>
            <a:off x="844867" y="3554730"/>
            <a:ext cx="2664143" cy="1200062"/>
          </a:xfrm>
          <a:prstGeom prst="rect">
            <a:avLst/>
          </a:prstGeom>
        </p:spPr>
      </p:pic>
      <p:sp>
        <p:nvSpPr>
          <p:cNvPr id="25" name="Text Placeholder 10">
            <a:extLst>
              <a:ext uri="{FF2B5EF4-FFF2-40B4-BE49-F238E27FC236}">
                <a16:creationId xmlns:a16="http://schemas.microsoft.com/office/drawing/2014/main" id="{8C911E54-9C7F-8710-89B8-98CB7E13C7A6}"/>
              </a:ext>
            </a:extLst>
          </p:cNvPr>
          <p:cNvSpPr txBox="1">
            <a:spLocks/>
          </p:cNvSpPr>
          <p:nvPr/>
        </p:nvSpPr>
        <p:spPr>
          <a:xfrm>
            <a:off x="698400" y="4875828"/>
            <a:ext cx="3484980" cy="426508"/>
          </a:xfrm>
          <a:prstGeom prst="rect">
            <a:avLst/>
          </a:prstGeom>
        </p:spPr>
        <p:txBody>
          <a:bodyPr vert="horz" lIns="0" tIns="45720" rIns="0" bIns="45720" rtlCol="0" anchor="b">
            <a:normAutofit/>
          </a:bodyPr>
          <a:lstStyle>
            <a:lvl1pPr marL="0" indent="0" algn="l" defTabSz="609630" rtl="0" eaLnBrk="1" latinLnBrk="0" hangingPunct="1">
              <a:spcBef>
                <a:spcPct val="20000"/>
              </a:spcBef>
              <a:buFont typeface="Arial" pitchFamily="34" charset="0"/>
              <a:buNone/>
              <a:defRPr sz="1600" b="1" kern="1200">
                <a:solidFill>
                  <a:schemeClr val="tx1"/>
                </a:solidFill>
                <a:latin typeface="+mn-lt"/>
                <a:ea typeface="+mn-ea"/>
                <a:cs typeface="+mn-cs"/>
              </a:defRPr>
            </a:lvl1pPr>
            <a:lvl2pPr marL="304815" indent="0" algn="l" defTabSz="609630" rtl="0" eaLnBrk="1" latinLnBrk="0" hangingPunct="1">
              <a:spcBef>
                <a:spcPct val="20000"/>
              </a:spcBef>
              <a:buFont typeface="Arial" pitchFamily="34" charset="0"/>
              <a:buNone/>
              <a:defRPr sz="1333" b="1" kern="1200">
                <a:solidFill>
                  <a:schemeClr val="tx1"/>
                </a:solidFill>
                <a:latin typeface="+mn-lt"/>
                <a:ea typeface="+mn-ea"/>
                <a:cs typeface="+mn-cs"/>
              </a:defRPr>
            </a:lvl2pPr>
            <a:lvl3pPr marL="609630" indent="0" algn="l" defTabSz="609630" rtl="0" eaLnBrk="1" latinLnBrk="0" hangingPunct="1">
              <a:spcBef>
                <a:spcPct val="20000"/>
              </a:spcBef>
              <a:buFont typeface="Arial" pitchFamily="34" charset="0"/>
              <a:buNone/>
              <a:defRPr sz="1200" b="1" kern="1200">
                <a:solidFill>
                  <a:schemeClr val="tx1"/>
                </a:solidFill>
                <a:latin typeface="+mn-lt"/>
                <a:ea typeface="+mn-ea"/>
                <a:cs typeface="+mn-cs"/>
              </a:defRPr>
            </a:lvl3pPr>
            <a:lvl4pPr marL="914446" indent="0" algn="l" defTabSz="609630" rtl="0" eaLnBrk="1" latinLnBrk="0" hangingPunct="1">
              <a:spcBef>
                <a:spcPct val="20000"/>
              </a:spcBef>
              <a:buFont typeface="Arial" pitchFamily="34" charset="0"/>
              <a:buNone/>
              <a:defRPr sz="1067" b="1" kern="1200">
                <a:solidFill>
                  <a:schemeClr val="tx1"/>
                </a:solidFill>
                <a:latin typeface="+mn-lt"/>
                <a:ea typeface="+mn-ea"/>
                <a:cs typeface="+mn-cs"/>
              </a:defRPr>
            </a:lvl4pPr>
            <a:lvl5pPr marL="1219261" indent="0" algn="l" defTabSz="609630" rtl="0" eaLnBrk="1" latinLnBrk="0" hangingPunct="1">
              <a:spcBef>
                <a:spcPct val="20000"/>
              </a:spcBef>
              <a:buFont typeface="Arial" pitchFamily="34" charset="0"/>
              <a:buNone/>
              <a:defRPr sz="1067" b="1" kern="1200">
                <a:solidFill>
                  <a:schemeClr val="tx1"/>
                </a:solidFill>
                <a:latin typeface="+mn-lt"/>
                <a:ea typeface="+mn-ea"/>
                <a:cs typeface="+mn-cs"/>
              </a:defRPr>
            </a:lvl5pPr>
            <a:lvl6pPr marL="1524076" indent="0" algn="l" defTabSz="609630" rtl="0" eaLnBrk="1" latinLnBrk="0" hangingPunct="1">
              <a:spcBef>
                <a:spcPct val="20000"/>
              </a:spcBef>
              <a:buFont typeface="Arial" pitchFamily="34" charset="0"/>
              <a:buNone/>
              <a:defRPr sz="1067" b="1" kern="1200">
                <a:solidFill>
                  <a:schemeClr val="tx1"/>
                </a:solidFill>
                <a:latin typeface="+mn-lt"/>
                <a:ea typeface="+mn-ea"/>
                <a:cs typeface="+mn-cs"/>
              </a:defRPr>
            </a:lvl6pPr>
            <a:lvl7pPr marL="1828891" indent="0" algn="l" defTabSz="609630" rtl="0" eaLnBrk="1" latinLnBrk="0" hangingPunct="1">
              <a:spcBef>
                <a:spcPct val="20000"/>
              </a:spcBef>
              <a:buFont typeface="Arial" pitchFamily="34" charset="0"/>
              <a:buNone/>
              <a:defRPr sz="1067" b="1" kern="1200">
                <a:solidFill>
                  <a:schemeClr val="tx1"/>
                </a:solidFill>
                <a:latin typeface="+mn-lt"/>
                <a:ea typeface="+mn-ea"/>
                <a:cs typeface="+mn-cs"/>
              </a:defRPr>
            </a:lvl7pPr>
            <a:lvl8pPr marL="2133707" indent="0" algn="l" defTabSz="609630" rtl="0" eaLnBrk="1" latinLnBrk="0" hangingPunct="1">
              <a:spcBef>
                <a:spcPct val="20000"/>
              </a:spcBef>
              <a:buFont typeface="Arial" pitchFamily="34" charset="0"/>
              <a:buNone/>
              <a:defRPr sz="1067" b="1" kern="1200">
                <a:solidFill>
                  <a:schemeClr val="tx1"/>
                </a:solidFill>
                <a:latin typeface="+mn-lt"/>
                <a:ea typeface="+mn-ea"/>
                <a:cs typeface="+mn-cs"/>
              </a:defRPr>
            </a:lvl8pPr>
            <a:lvl9pPr marL="2438522" indent="0" algn="l" defTabSz="609630" rtl="0" eaLnBrk="1" latinLnBrk="0" hangingPunct="1">
              <a:spcBef>
                <a:spcPct val="20000"/>
              </a:spcBef>
              <a:buFont typeface="Arial" pitchFamily="34" charset="0"/>
              <a:buNone/>
              <a:defRPr sz="1067" b="1" kern="1200">
                <a:solidFill>
                  <a:schemeClr val="tx1"/>
                </a:solidFill>
                <a:latin typeface="+mn-lt"/>
                <a:ea typeface="+mn-ea"/>
                <a:cs typeface="+mn-cs"/>
              </a:defRPr>
            </a:lvl9pPr>
          </a:lstStyle>
          <a:p>
            <a:r>
              <a:rPr lang="en-NZ" sz="2000"/>
              <a:t>DMP templates</a:t>
            </a:r>
          </a:p>
        </p:txBody>
      </p:sp>
      <p:pic>
        <p:nvPicPr>
          <p:cNvPr id="27" name="Picture 26" descr="A blue square with white letter&#10;&#10;AI-generated content may be incorrect.">
            <a:extLst>
              <a:ext uri="{FF2B5EF4-FFF2-40B4-BE49-F238E27FC236}">
                <a16:creationId xmlns:a16="http://schemas.microsoft.com/office/drawing/2014/main" id="{45BC14FB-5CD0-52A2-F766-87A82C3E67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00" y="5520423"/>
            <a:ext cx="944429" cy="879575"/>
          </a:xfrm>
          <a:prstGeom prst="rect">
            <a:avLst/>
          </a:prstGeom>
        </p:spPr>
      </p:pic>
      <p:pic>
        <p:nvPicPr>
          <p:cNvPr id="29" name="Picture 28" descr="A close-up of a document&#10;&#10;AI-generated content may be incorrect.">
            <a:extLst>
              <a:ext uri="{FF2B5EF4-FFF2-40B4-BE49-F238E27FC236}">
                <a16:creationId xmlns:a16="http://schemas.microsoft.com/office/drawing/2014/main" id="{D90A347D-2A67-8B59-0B13-0FB41E7DE1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7310" y="5486834"/>
            <a:ext cx="944430" cy="944430"/>
          </a:xfrm>
          <a:prstGeom prst="rect">
            <a:avLst/>
          </a:prstGeom>
        </p:spPr>
      </p:pic>
      <p:pic>
        <p:nvPicPr>
          <p:cNvPr id="31" name="Picture 30" descr="A red box with a letter d&#10;&#10;AI-generated content may be incorrect.">
            <a:extLst>
              <a:ext uri="{FF2B5EF4-FFF2-40B4-BE49-F238E27FC236}">
                <a16:creationId xmlns:a16="http://schemas.microsoft.com/office/drawing/2014/main" id="{4F709C52-C145-FAAB-D19E-5A707567B4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351" y="2775090"/>
            <a:ext cx="2000250" cy="1219200"/>
          </a:xfrm>
          <a:prstGeom prst="rect">
            <a:avLst/>
          </a:prstGeom>
        </p:spPr>
      </p:pic>
    </p:spTree>
    <p:extLst>
      <p:ext uri="{BB962C8B-B14F-4D97-AF65-F5344CB8AC3E}">
        <p14:creationId xmlns:p14="http://schemas.microsoft.com/office/powerpoint/2010/main" val="331177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D803"/>
        </a:solidFill>
        <a:effectLst/>
      </p:bgPr>
    </p:bg>
    <p:spTree>
      <p:nvGrpSpPr>
        <p:cNvPr id="1" name="">
          <a:extLst>
            <a:ext uri="{FF2B5EF4-FFF2-40B4-BE49-F238E27FC236}">
              <a16:creationId xmlns:a16="http://schemas.microsoft.com/office/drawing/2014/main" id="{4776A662-3BB7-CE1E-8E1A-0630B3431F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01F49A-CACE-674A-49C6-195BCC65DAA8}"/>
              </a:ext>
            </a:extLst>
          </p:cNvPr>
          <p:cNvSpPr txBox="1"/>
          <p:nvPr/>
        </p:nvSpPr>
        <p:spPr>
          <a:xfrm>
            <a:off x="1213556" y="258002"/>
            <a:ext cx="4509911" cy="461665"/>
          </a:xfrm>
          <a:prstGeom prst="rect">
            <a:avLst/>
          </a:prstGeom>
          <a:noFill/>
        </p:spPr>
        <p:txBody>
          <a:bodyPr wrap="square" rtlCol="0">
            <a:spAutoFit/>
          </a:bodyPr>
          <a:lstStyle/>
          <a:p>
            <a:r>
              <a:rPr lang="en-NZ" sz="2400" b="1">
                <a:solidFill>
                  <a:schemeClr val="accent4"/>
                </a:solidFill>
              </a:rPr>
              <a:t>Conversations</a:t>
            </a:r>
          </a:p>
        </p:txBody>
      </p:sp>
      <p:pic>
        <p:nvPicPr>
          <p:cNvPr id="4" name="Graphic 3" descr="Scribble with solid fill">
            <a:extLst>
              <a:ext uri="{FF2B5EF4-FFF2-40B4-BE49-F238E27FC236}">
                <a16:creationId xmlns:a16="http://schemas.microsoft.com/office/drawing/2014/main" id="{1058D914-0E67-B246-D380-A2B36BE056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56" y="262467"/>
            <a:ext cx="914400" cy="914400"/>
          </a:xfrm>
          <a:prstGeom prst="rect">
            <a:avLst/>
          </a:prstGeom>
        </p:spPr>
      </p:pic>
      <p:sp>
        <p:nvSpPr>
          <p:cNvPr id="11" name="Text Placeholder 2">
            <a:extLst>
              <a:ext uri="{FF2B5EF4-FFF2-40B4-BE49-F238E27FC236}">
                <a16:creationId xmlns:a16="http://schemas.microsoft.com/office/drawing/2014/main" id="{439BDE33-041E-3FE2-FDE1-A362DC3DB3A9}"/>
              </a:ext>
            </a:extLst>
          </p:cNvPr>
          <p:cNvSpPr txBox="1">
            <a:spLocks/>
          </p:cNvSpPr>
          <p:nvPr/>
        </p:nvSpPr>
        <p:spPr>
          <a:xfrm>
            <a:off x="659645" y="1176867"/>
            <a:ext cx="10872710" cy="1223290"/>
          </a:xfrm>
          <a:prstGeom prst="rect">
            <a:avLst/>
          </a:prstGeom>
        </p:spPr>
        <p:txBody>
          <a:bodyPr numCol="2">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rgbClr val="666666"/>
              </a:buClr>
              <a:buSzPct val="100000"/>
              <a:buNone/>
            </a:pPr>
            <a:r>
              <a:rPr lang="en-US" sz="2800">
                <a:solidFill>
                  <a:schemeClr val="accent4"/>
                </a:solidFill>
                <a:ea typeface="Roboto Light"/>
                <a:cs typeface="Roboto Light"/>
                <a:sym typeface="Roboto Light"/>
              </a:rPr>
              <a:t> </a:t>
            </a:r>
          </a:p>
        </p:txBody>
      </p:sp>
      <p:sp>
        <p:nvSpPr>
          <p:cNvPr id="12" name="Text Placeholder 2">
            <a:extLst>
              <a:ext uri="{FF2B5EF4-FFF2-40B4-BE49-F238E27FC236}">
                <a16:creationId xmlns:a16="http://schemas.microsoft.com/office/drawing/2014/main" id="{255F585C-E6A6-8805-5435-0FE929E4C91D}"/>
              </a:ext>
            </a:extLst>
          </p:cNvPr>
          <p:cNvSpPr txBox="1">
            <a:spLocks/>
          </p:cNvSpPr>
          <p:nvPr/>
        </p:nvSpPr>
        <p:spPr>
          <a:xfrm>
            <a:off x="2691118" y="2900145"/>
            <a:ext cx="8761941" cy="1794933"/>
          </a:xfrm>
          <a:prstGeom prst="rect">
            <a:avLst/>
          </a:prstGeom>
        </p:spPr>
        <p:txBody>
          <a:bodyPr lIns="91440" tIns="45720" rIns="91440" bIns="45720" numCol="1" spcCol="36000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5000"/>
              </a:lnSpc>
              <a:spcBef>
                <a:spcPts val="800"/>
              </a:spcBef>
              <a:buClr>
                <a:schemeClr val="accent2"/>
              </a:buClr>
              <a:buSzPct val="120000"/>
              <a:buNone/>
            </a:pPr>
            <a:r>
              <a:rPr lang="en-US" sz="2800" b="1" dirty="0">
                <a:solidFill>
                  <a:schemeClr val="accent4"/>
                </a:solidFill>
                <a:ea typeface="Roboto Light"/>
                <a:cs typeface="Roboto Light"/>
                <a:sym typeface="Roboto Light"/>
              </a:rPr>
              <a:t>Zoom poll… </a:t>
            </a:r>
            <a:br>
              <a:rPr lang="en-US" sz="2800" b="1" dirty="0">
                <a:ea typeface="Roboto Light"/>
                <a:cs typeface="Roboto Light"/>
              </a:rPr>
            </a:br>
            <a:r>
              <a:rPr lang="en-US" sz="2800" dirty="0">
                <a:solidFill>
                  <a:schemeClr val="accent4"/>
                </a:solidFill>
                <a:ea typeface="Roboto Light"/>
                <a:cs typeface="Roboto Light"/>
                <a:sym typeface="Roboto Light"/>
              </a:rPr>
              <a:t>What does your </a:t>
            </a:r>
            <a:r>
              <a:rPr lang="en-US" sz="2800" err="1">
                <a:solidFill>
                  <a:schemeClr val="accent4"/>
                </a:solidFill>
                <a:ea typeface="Roboto Light"/>
                <a:cs typeface="Roboto Light"/>
                <a:sym typeface="Roboto Light"/>
              </a:rPr>
              <a:t>organisation</a:t>
            </a:r>
            <a:r>
              <a:rPr lang="en-US" sz="2800" dirty="0">
                <a:solidFill>
                  <a:schemeClr val="accent4"/>
                </a:solidFill>
                <a:ea typeface="Roboto Light"/>
                <a:cs typeface="Roboto Light"/>
                <a:sym typeface="Roboto Light"/>
              </a:rPr>
              <a:t> </a:t>
            </a:r>
            <a:br>
              <a:rPr lang="en-US" sz="2800" dirty="0">
                <a:ea typeface="Roboto Light"/>
                <a:cs typeface="Roboto Light"/>
              </a:rPr>
            </a:br>
            <a:r>
              <a:rPr lang="en-US" sz="2800">
                <a:solidFill>
                  <a:schemeClr val="accent4"/>
                </a:solidFill>
                <a:ea typeface="Roboto Light"/>
                <a:cs typeface="Roboto Light"/>
                <a:sym typeface="Roboto Light"/>
              </a:rPr>
              <a:t>provide to create DMPs?</a:t>
            </a:r>
          </a:p>
        </p:txBody>
      </p:sp>
      <p:pic>
        <p:nvPicPr>
          <p:cNvPr id="2" name="Google Shape;291;p63">
            <a:extLst>
              <a:ext uri="{FF2B5EF4-FFF2-40B4-BE49-F238E27FC236}">
                <a16:creationId xmlns:a16="http://schemas.microsoft.com/office/drawing/2014/main" id="{862C721E-AB6E-D7C2-DC9D-F6E877B4915C}"/>
              </a:ext>
            </a:extLst>
          </p:cNvPr>
          <p:cNvPicPr preferRelativeResize="0"/>
          <p:nvPr/>
        </p:nvPicPr>
        <p:blipFill>
          <a:blip r:embed="rId4">
            <a:alphaModFix/>
          </a:blip>
          <a:stretch>
            <a:fillRect/>
          </a:stretch>
        </p:blipFill>
        <p:spPr>
          <a:xfrm>
            <a:off x="1633578" y="2964456"/>
            <a:ext cx="969168" cy="929083"/>
          </a:xfrm>
          <a:prstGeom prst="rect">
            <a:avLst/>
          </a:prstGeom>
          <a:noFill/>
          <a:ln>
            <a:noFill/>
          </a:ln>
        </p:spPr>
      </p:pic>
    </p:spTree>
    <p:extLst>
      <p:ext uri="{BB962C8B-B14F-4D97-AF65-F5344CB8AC3E}">
        <p14:creationId xmlns:p14="http://schemas.microsoft.com/office/powerpoint/2010/main" val="87451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CE4A-BBB3-8F0C-35F4-37B05ADC2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27281-3BD3-1DF5-6A14-7DDD279DD1B0}"/>
              </a:ext>
            </a:extLst>
          </p:cNvPr>
          <p:cNvSpPr>
            <a:spLocks noGrp="1"/>
          </p:cNvSpPr>
          <p:nvPr>
            <p:ph type="title"/>
          </p:nvPr>
        </p:nvSpPr>
        <p:spPr/>
        <p:txBody>
          <a:bodyPr/>
          <a:lstStyle/>
          <a:p>
            <a:r>
              <a:rPr lang="en-NZ"/>
              <a:t>Project information</a:t>
            </a:r>
          </a:p>
        </p:txBody>
      </p:sp>
      <p:sp>
        <p:nvSpPr>
          <p:cNvPr id="3" name="TextBox 2">
            <a:extLst>
              <a:ext uri="{FF2B5EF4-FFF2-40B4-BE49-F238E27FC236}">
                <a16:creationId xmlns:a16="http://schemas.microsoft.com/office/drawing/2014/main" id="{0541ADA0-7AAF-D0CE-FC32-C6FA962191E5}"/>
              </a:ext>
            </a:extLst>
          </p:cNvPr>
          <p:cNvSpPr txBox="1"/>
          <p:nvPr/>
        </p:nvSpPr>
        <p:spPr>
          <a:xfrm>
            <a:off x="7541672" y="175041"/>
            <a:ext cx="2241707" cy="338554"/>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b="1">
                <a:solidFill>
                  <a:schemeClr val="bg1"/>
                </a:solidFill>
              </a:rPr>
              <a:t>Next section</a:t>
            </a:r>
            <a:endParaRPr lang="en-NZ" b="1">
              <a:solidFill>
                <a:schemeClr val="bg1"/>
              </a:solidFill>
            </a:endParaRPr>
          </a:p>
        </p:txBody>
      </p:sp>
      <p:sp>
        <p:nvSpPr>
          <p:cNvPr id="4" name="TextBox 3">
            <a:extLst>
              <a:ext uri="{FF2B5EF4-FFF2-40B4-BE49-F238E27FC236}">
                <a16:creationId xmlns:a16="http://schemas.microsoft.com/office/drawing/2014/main" id="{B0069A5F-408A-89CF-E395-5150D64F88B5}"/>
              </a:ext>
            </a:extLst>
          </p:cNvPr>
          <p:cNvSpPr txBox="1"/>
          <p:nvPr/>
        </p:nvSpPr>
        <p:spPr>
          <a:xfrm>
            <a:off x="9783379" y="175347"/>
            <a:ext cx="2241707" cy="338554"/>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NZ" sz="1600">
                <a:hlinkClick r:id="rId3" action="ppaction://hlinksldjump"/>
              </a:rPr>
              <a:t>Requirements</a:t>
            </a:r>
            <a:endParaRPr lang="en-NZ"/>
          </a:p>
        </p:txBody>
      </p:sp>
      <p:sp>
        <p:nvSpPr>
          <p:cNvPr id="9" name="TextBox 8">
            <a:extLst>
              <a:ext uri="{FF2B5EF4-FFF2-40B4-BE49-F238E27FC236}">
                <a16:creationId xmlns:a16="http://schemas.microsoft.com/office/drawing/2014/main" id="{D09E3D7E-DA3C-6615-0582-F4F36E6F89B4}"/>
              </a:ext>
            </a:extLst>
          </p:cNvPr>
          <p:cNvSpPr txBox="1"/>
          <p:nvPr/>
        </p:nvSpPr>
        <p:spPr>
          <a:xfrm>
            <a:off x="7797697" y="1635125"/>
            <a:ext cx="3683102" cy="1323439"/>
          </a:xfrm>
          <a:prstGeom prst="rect">
            <a:avLst/>
          </a:prstGeom>
          <a:solidFill>
            <a:schemeClr val="accent3">
              <a:lumMod val="20000"/>
              <a:lumOff val="80000"/>
            </a:schemeClr>
          </a:solidFill>
          <a:ln>
            <a:solidFill>
              <a:schemeClr val="accent3">
                <a:lumMod val="20000"/>
                <a:lumOff val="80000"/>
              </a:schemeClr>
            </a:solidFill>
          </a:ln>
        </p:spPr>
        <p:txBody>
          <a:bodyPr wrap="square" lIns="91440" tIns="45720" rIns="91440" bIns="45720" rtlCol="0" anchor="t">
            <a:spAutoFit/>
          </a:bodyPr>
          <a:lstStyle/>
          <a:p>
            <a:pPr marL="179705" indent="-179705">
              <a:spcBef>
                <a:spcPts val="1200"/>
              </a:spcBef>
              <a:buSzPct val="150000"/>
              <a:buFont typeface="Arial" panose="020B0604020202020204" pitchFamily="34" charset="0"/>
              <a:buChar char="•"/>
            </a:pPr>
            <a:r>
              <a:rPr lang="en-NZ" sz="2000" b="1">
                <a:solidFill>
                  <a:schemeClr val="accent4"/>
                </a:solidFill>
              </a:rPr>
              <a:t>Purpose</a:t>
            </a:r>
            <a:r>
              <a:rPr lang="en-NZ" sz="2000">
                <a:solidFill>
                  <a:schemeClr val="accent4"/>
                </a:solidFill>
              </a:rPr>
              <a:t> of the research </a:t>
            </a:r>
            <a:endParaRPr lang="en-US"/>
          </a:p>
          <a:p>
            <a:pPr marL="179705" indent="-179705">
              <a:spcBef>
                <a:spcPts val="1200"/>
              </a:spcBef>
              <a:buSzPct val="150000"/>
              <a:buFont typeface="Arial" panose="020B0604020202020204" pitchFamily="34" charset="0"/>
              <a:buChar char="•"/>
            </a:pPr>
            <a:r>
              <a:rPr lang="en-NZ" sz="2000" b="1">
                <a:solidFill>
                  <a:schemeClr val="accent4"/>
                </a:solidFill>
              </a:rPr>
              <a:t>Roles and responsibilities</a:t>
            </a:r>
            <a:endParaRPr lang="en-NZ" sz="2000">
              <a:solidFill>
                <a:schemeClr val="accent4"/>
              </a:solidFill>
              <a:ea typeface="Inter"/>
              <a:cs typeface="Inter"/>
            </a:endParaRPr>
          </a:p>
          <a:p>
            <a:pPr marL="179705" indent="-179705">
              <a:spcBef>
                <a:spcPts val="1200"/>
              </a:spcBef>
              <a:buSzPct val="150000"/>
              <a:buFont typeface="Arial" panose="020B0604020202020204" pitchFamily="34" charset="0"/>
              <a:buChar char="•"/>
            </a:pPr>
            <a:r>
              <a:rPr lang="en-NZ" sz="2000" b="1">
                <a:solidFill>
                  <a:schemeClr val="accent4"/>
                </a:solidFill>
              </a:rPr>
              <a:t>Funding</a:t>
            </a:r>
            <a:endParaRPr lang="en-NZ" sz="2000">
              <a:solidFill>
                <a:schemeClr val="accent4"/>
              </a:solidFill>
              <a:ea typeface="Inter"/>
              <a:cs typeface="Inter"/>
            </a:endParaRPr>
          </a:p>
        </p:txBody>
      </p:sp>
      <p:sp>
        <p:nvSpPr>
          <p:cNvPr id="10" name="TextBox 9">
            <a:extLst>
              <a:ext uri="{FF2B5EF4-FFF2-40B4-BE49-F238E27FC236}">
                <a16:creationId xmlns:a16="http://schemas.microsoft.com/office/drawing/2014/main" id="{EA2CE5FB-ACBE-7B5A-9AA9-5B15717311BC}"/>
              </a:ext>
            </a:extLst>
          </p:cNvPr>
          <p:cNvSpPr txBox="1"/>
          <p:nvPr/>
        </p:nvSpPr>
        <p:spPr>
          <a:xfrm>
            <a:off x="7796838" y="3425595"/>
            <a:ext cx="3602421" cy="2739211"/>
          </a:xfrm>
          <a:prstGeom prst="rect">
            <a:avLst/>
          </a:prstGeom>
          <a:noFill/>
        </p:spPr>
        <p:txBody>
          <a:bodyPr wrap="square" lIns="91440" tIns="45720" rIns="91440" bIns="45720" rtlCol="0" anchor="t">
            <a:spAutoFit/>
          </a:bodyPr>
          <a:lstStyle/>
          <a:p>
            <a:pPr>
              <a:buSzPct val="150000"/>
            </a:pPr>
            <a:r>
              <a:rPr lang="en-NZ" sz="1600" b="1" i="1">
                <a:solidFill>
                  <a:schemeClr val="accent4"/>
                </a:solidFill>
              </a:rPr>
              <a:t>   A good DMP…</a:t>
            </a:r>
            <a:endParaRPr lang="en-US">
              <a:solidFill>
                <a:schemeClr val="accent4"/>
              </a:solidFill>
            </a:endParaRPr>
          </a:p>
          <a:p>
            <a:endParaRPr lang="en-NZ" sz="1600" b="1" i="1" dirty="0">
              <a:solidFill>
                <a:schemeClr val="accent4"/>
              </a:solidFill>
              <a:ea typeface="Inter"/>
              <a:cs typeface="Inter"/>
            </a:endParaRPr>
          </a:p>
          <a:p>
            <a:pPr marL="179705" indent="-179705">
              <a:buSzPct val="150000"/>
              <a:buFont typeface="Arial" panose="020B0604020202020204" pitchFamily="34" charset="0"/>
              <a:buChar char="•"/>
            </a:pPr>
            <a:r>
              <a:rPr lang="en-NZ" sz="2000">
                <a:solidFill>
                  <a:schemeClr val="accent4"/>
                </a:solidFill>
              </a:rPr>
              <a:t>Contains the minimal information required to identify the project.</a:t>
            </a:r>
            <a:endParaRPr lang="en-NZ" sz="2000">
              <a:solidFill>
                <a:schemeClr val="accent4"/>
              </a:solidFill>
              <a:ea typeface="Inter"/>
              <a:cs typeface="Inter"/>
            </a:endParaRPr>
          </a:p>
          <a:p>
            <a:pPr marL="179705" indent="-179705">
              <a:buSzPct val="150000"/>
              <a:buFont typeface="Arial" panose="020B0604020202020204" pitchFamily="34" charset="0"/>
              <a:buChar char="•"/>
            </a:pPr>
            <a:r>
              <a:rPr lang="en-NZ" sz="2000">
                <a:solidFill>
                  <a:schemeClr val="accent4"/>
                </a:solidFill>
              </a:rPr>
              <a:t>Allows for information to be pulled through, where possible, to prevent double entry.</a:t>
            </a:r>
            <a:endParaRPr lang="en-NZ" sz="2000">
              <a:solidFill>
                <a:schemeClr val="accent4"/>
              </a:solidFill>
              <a:ea typeface="Inter"/>
              <a:cs typeface="Inter"/>
            </a:endParaRPr>
          </a:p>
        </p:txBody>
      </p:sp>
    </p:spTree>
    <p:extLst>
      <p:ext uri="{BB962C8B-B14F-4D97-AF65-F5344CB8AC3E}">
        <p14:creationId xmlns:p14="http://schemas.microsoft.com/office/powerpoint/2010/main" val="1001345563"/>
      </p:ext>
    </p:extLst>
  </p:cSld>
  <p:clrMapOvr>
    <a:masterClrMapping/>
  </p:clrMapOvr>
</p:sld>
</file>

<file path=ppt/theme/theme1.xml><?xml version="1.0" encoding="utf-8"?>
<a:theme xmlns:a="http://schemas.openxmlformats.org/drawingml/2006/main" name="cer-comms">
  <a:themeElements>
    <a:clrScheme name="UOA-NEW">
      <a:dk1>
        <a:srgbClr val="000000"/>
      </a:dk1>
      <a:lt1>
        <a:srgbClr val="FFFFFF"/>
      </a:lt1>
      <a:dk2>
        <a:srgbClr val="595959"/>
      </a:dk2>
      <a:lt2>
        <a:srgbClr val="EEEEEE"/>
      </a:lt2>
      <a:accent1>
        <a:srgbClr val="0C0C48"/>
      </a:accent1>
      <a:accent2>
        <a:srgbClr val="1F2BD4"/>
      </a:accent2>
      <a:accent3>
        <a:srgbClr val="00CAEF"/>
      </a:accent3>
      <a:accent4>
        <a:srgbClr val="4A4A4C"/>
      </a:accent4>
      <a:accent5>
        <a:srgbClr val="BEC3C4"/>
      </a:accent5>
      <a:accent6>
        <a:srgbClr val="8D9091"/>
      </a:accent6>
      <a:hlink>
        <a:srgbClr val="0097A7"/>
      </a:hlink>
      <a:folHlink>
        <a:srgbClr val="00467F"/>
      </a:folHlink>
    </a:clrScheme>
    <a:fontScheme name="Engagement NEW">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A579C5D-CED5-4144-9A14-6596E76F078C}" vid="{D5130B64-9282-40EF-9B95-03BCF751FE1A}"/>
    </a:ext>
  </a:extLst>
</a:theme>
</file>

<file path=ppt/theme/theme2.xml><?xml version="1.0" encoding="utf-8"?>
<a:theme xmlns:a="http://schemas.openxmlformats.org/drawingml/2006/main" name="Intro/Outro">
  <a:themeElements>
    <a:clrScheme name="UoA Theme">
      <a:dk1>
        <a:srgbClr val="000000"/>
      </a:dk1>
      <a:lt1>
        <a:srgbClr val="FFFFFF"/>
      </a:lt1>
      <a:dk2>
        <a:srgbClr val="0E2841"/>
      </a:dk2>
      <a:lt2>
        <a:srgbClr val="E8E8E8"/>
      </a:lt2>
      <a:accent1>
        <a:srgbClr val="0C0C48"/>
      </a:accent1>
      <a:accent2>
        <a:srgbClr val="1F2BD3"/>
      </a:accent2>
      <a:accent3>
        <a:srgbClr val="00CAEF"/>
      </a:accent3>
      <a:accent4>
        <a:srgbClr val="8585A3"/>
      </a:accent4>
      <a:accent5>
        <a:srgbClr val="8F95E9"/>
      </a:accent5>
      <a:accent6>
        <a:srgbClr val="80E3F7"/>
      </a:accent6>
      <a:hlink>
        <a:srgbClr val="00C9EF"/>
      </a:hlink>
      <a:folHlink>
        <a:srgbClr val="1F2A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oA PPT Template 2025" id="{AD5239AB-BBBA-D949-B13E-1FC5BEFEA2E1}" vid="{D2E1154E-7600-4D4B-97EF-1938D3B945EC}"/>
    </a:ext>
  </a:extLst>
</a:theme>
</file>

<file path=ppt/theme/theme3.xml><?xml version="1.0" encoding="utf-8"?>
<a:theme xmlns:a="http://schemas.openxmlformats.org/drawingml/2006/main" name="Cover Slides.SectionBreak.End Slides">
  <a:themeElements>
    <a:clrScheme name="UoA 2025">
      <a:dk1>
        <a:sysClr val="windowText" lastClr="000000"/>
      </a:dk1>
      <a:lt1>
        <a:srgbClr val="FFFFFF"/>
      </a:lt1>
      <a:dk2>
        <a:srgbClr val="0E2841"/>
      </a:dk2>
      <a:lt2>
        <a:srgbClr val="E8E8E8"/>
      </a:lt2>
      <a:accent1>
        <a:srgbClr val="0C0C48"/>
      </a:accent1>
      <a:accent2>
        <a:srgbClr val="1F2BD4"/>
      </a:accent2>
      <a:accent3>
        <a:srgbClr val="00CAEF"/>
      </a:accent3>
      <a:accent4>
        <a:srgbClr val="E5FAFD"/>
      </a:accent4>
      <a:accent5>
        <a:srgbClr val="A5AAEE"/>
      </a:accent5>
      <a:accent6>
        <a:srgbClr val="CCF4FC"/>
      </a:accent6>
      <a:hlink>
        <a:srgbClr val="0C0C48"/>
      </a:hlink>
      <a:folHlink>
        <a:srgbClr val="1F2BD4"/>
      </a:folHlink>
    </a:clrScheme>
    <a:fontScheme name="Uni Auck">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689AA680-D7B9-4821-88B2-3885947077DB}" vid="{A3C32DDC-27B8-48AE-9798-0F6762BA78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B3AC3CF64161429D7E4638AB47060D" ma:contentTypeVersion="20" ma:contentTypeDescription="Create a new document." ma:contentTypeScope="" ma:versionID="f186796ccb901b9f3dfa7f430b7a480b">
  <xsd:schema xmlns:xsd="http://www.w3.org/2001/XMLSchema" xmlns:xs="http://www.w3.org/2001/XMLSchema" xmlns:p="http://schemas.microsoft.com/office/2006/metadata/properties" xmlns:ns2="9ae8d21e-9f0b-4f8c-af18-737431b916ac" xmlns:ns3="2b020a29-aecd-476b-8002-043cdcfcec60" xmlns:ns4="d800a5cf-5799-495b-9b49-f15f7ad25ed9" targetNamespace="http://schemas.microsoft.com/office/2006/metadata/properties" ma:root="true" ma:fieldsID="f9a7003638140f00dc3babc4635a056a" ns2:_="" ns3:_="" ns4:_="">
    <xsd:import namespace="9ae8d21e-9f0b-4f8c-af18-737431b916ac"/>
    <xsd:import namespace="2b020a29-aecd-476b-8002-043cdcfcec60"/>
    <xsd:import namespace="d800a5cf-5799-495b-9b49-f15f7ad25e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e8d21e-9f0b-4f8c-af18-737431b91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Year" ma:index="27" nillable="true" ma:displayName="Year" ma:format="Dropdown" ma:internalName="Year">
      <xsd:simpleType>
        <xsd:restriction base="dms:Choice">
          <xsd:enumeration value="2020-earlier"/>
          <xsd:enumeration value="2021"/>
          <xsd:enumeration value="2022"/>
          <xsd:enumeration value="2023"/>
          <xsd:enumeration value="2024"/>
          <xsd:enumeration value="2025"/>
          <xsd:enumeration value="2026"/>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2b020a29-aecd-476b-8002-043cdcfcec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00a5cf-5799-495b-9b49-f15f7ad25ed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ff0129-bcfc-4403-aedf-b1a835cee450}" ma:internalName="TaxCatchAll" ma:showField="CatchAllData" ma:web="2b020a29-aecd-476b-8002-043cdcfce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e8d21e-9f0b-4f8c-af18-737431b916ac">
      <Terms xmlns="http://schemas.microsoft.com/office/infopath/2007/PartnerControls"/>
    </lcf76f155ced4ddcb4097134ff3c332f>
    <TaxCatchAll xmlns="d800a5cf-5799-495b-9b49-f15f7ad25ed9" xsi:nil="true"/>
    <Year xmlns="9ae8d21e-9f0b-4f8c-af18-737431b916ac" xsi:nil="true"/>
  </documentManagement>
</p:properties>
</file>

<file path=customXml/itemProps1.xml><?xml version="1.0" encoding="utf-8"?>
<ds:datastoreItem xmlns:ds="http://schemas.openxmlformats.org/officeDocument/2006/customXml" ds:itemID="{F30A37CD-A11B-4942-8C1D-E25F9AB33343}">
  <ds:schemaRefs>
    <ds:schemaRef ds:uri="http://schemas.microsoft.com/sharepoint/v3/contenttype/forms"/>
  </ds:schemaRefs>
</ds:datastoreItem>
</file>

<file path=customXml/itemProps2.xml><?xml version="1.0" encoding="utf-8"?>
<ds:datastoreItem xmlns:ds="http://schemas.openxmlformats.org/officeDocument/2006/customXml" ds:itemID="{2DE6DDCB-3A2B-4E97-9459-3C25DD230070}">
  <ds:schemaRefs>
    <ds:schemaRef ds:uri="2b020a29-aecd-476b-8002-043cdcfcec60"/>
    <ds:schemaRef ds:uri="9ae8d21e-9f0b-4f8c-af18-737431b916ac"/>
    <ds:schemaRef ds:uri="d800a5cf-5799-495b-9b49-f15f7ad25e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270BCB-8B02-4E38-B779-211F7A5B9859}">
  <ds:schemaRefs>
    <ds:schemaRef ds:uri="25241cf8-699d-48f6-bcd0-6ab2388dea05"/>
    <ds:schemaRef ds:uri="9ae8d21e-9f0b-4f8c-af18-737431b916ac"/>
    <ds:schemaRef ds:uri="c8a3fab4-41de-4a0b-9a83-c6b5ab3b9d5b"/>
    <ds:schemaRef ds:uri="d800a5cf-5799-495b-9b49-f15f7ad25e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75eb9d1-7479-4f8a-9240-cc5b19dbbc64}" enabled="1" method="Standard" siteId="{d1b36e95-0d50-42e9-958f-b63fa906beaa}" removed="0"/>
</clbl:labelList>
</file>

<file path=docProps/app.xml><?xml version="1.0" encoding="utf-8"?>
<Properties xmlns="http://schemas.openxmlformats.org/officeDocument/2006/extended-properties" xmlns:vt="http://schemas.openxmlformats.org/officeDocument/2006/docPropsVTypes">
  <Template>maDMP-template</Template>
  <Application>Microsoft Office PowerPoint</Application>
  <PresentationFormat>Widescreen</PresentationFormat>
  <Slides>37</Slides>
  <Notes>36</Notes>
  <HiddenSlides>3</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cer-comms</vt:lpstr>
      <vt:lpstr>Intro/Outro</vt:lpstr>
      <vt:lpstr>Cover Slides.SectionBreak.End Slides</vt:lpstr>
      <vt:lpstr>PowerPoint Presentation</vt:lpstr>
      <vt:lpstr>Overview of this session</vt:lpstr>
      <vt:lpstr>PowerPoint Presentation</vt:lpstr>
      <vt:lpstr>What is a data management plan?</vt:lpstr>
      <vt:lpstr>PowerPoint Presentation</vt:lpstr>
      <vt:lpstr>PowerPoint Presentation</vt:lpstr>
      <vt:lpstr>DMP tools and templates</vt:lpstr>
      <vt:lpstr>PowerPoint Presentation</vt:lpstr>
      <vt:lpstr>Project information</vt:lpstr>
      <vt:lpstr>Requirements</vt:lpstr>
      <vt:lpstr>Data</vt:lpstr>
      <vt:lpstr>Data creation </vt:lpstr>
      <vt:lpstr>Digital research data storage</vt:lpstr>
      <vt:lpstr>What metadata do you need?</vt:lpstr>
      <vt:lpstr>Considerations</vt:lpstr>
      <vt:lpstr>Ethical considerations</vt:lpstr>
      <vt:lpstr>Sharing and Access</vt:lpstr>
      <vt:lpstr>Archive and retention</vt:lpstr>
      <vt:lpstr>Publish and Report</vt:lpstr>
      <vt:lpstr>Am I enabling FAIR data principles?</vt:lpstr>
      <vt:lpstr>PowerPoint Presentation</vt:lpstr>
      <vt:lpstr>PowerPoint Presentation</vt:lpstr>
      <vt:lpstr>PowerPoint Presentation</vt:lpstr>
      <vt:lpstr>PowerPoint Presentation</vt:lpstr>
      <vt:lpstr>PowerPoint Presentation</vt:lpstr>
      <vt:lpstr>Research data lifecycle</vt:lpstr>
      <vt:lpstr>Review and update the DMP</vt:lpstr>
      <vt:lpstr>Good DMPs support funding success</vt:lpstr>
      <vt:lpstr>DMPs connect project team members</vt:lpstr>
      <vt:lpstr>DMPs connect project team members</vt:lpstr>
      <vt:lpstr>DMPs support discovery and reuse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Hopkins</dc:creator>
  <cp:revision>40</cp:revision>
  <cp:lastPrinted>2025-06-24T21:45:52Z</cp:lastPrinted>
  <dcterms:created xsi:type="dcterms:W3CDTF">2024-11-28T05:09:41Z</dcterms:created>
  <dcterms:modified xsi:type="dcterms:W3CDTF">2026-07-05T23:27:17Z</dcterms:modified>
  <dc:identifier>DAFvg2VUusY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0x01010045B3AC3CF64161429D7E4638AB47060D</vt:lpwstr>
  </property>
</Properties>
</file>